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84" r:id="rId1"/>
  </p:sldMasterIdLst>
  <p:notesMasterIdLst>
    <p:notesMasterId r:id="rId61"/>
  </p:notesMasterIdLst>
  <p:handoutMasterIdLst>
    <p:handoutMasterId r:id="rId62"/>
  </p:handoutMasterIdLst>
  <p:sldIdLst>
    <p:sldId id="256" r:id="rId2"/>
    <p:sldId id="267" r:id="rId3"/>
    <p:sldId id="270" r:id="rId4"/>
    <p:sldId id="271" r:id="rId5"/>
    <p:sldId id="272" r:id="rId6"/>
    <p:sldId id="327" r:id="rId7"/>
    <p:sldId id="273" r:id="rId8"/>
    <p:sldId id="274" r:id="rId9"/>
    <p:sldId id="275" r:id="rId10"/>
    <p:sldId id="276" r:id="rId11"/>
    <p:sldId id="283" r:id="rId12"/>
    <p:sldId id="284" r:id="rId13"/>
    <p:sldId id="277" r:id="rId14"/>
    <p:sldId id="278" r:id="rId15"/>
    <p:sldId id="279" r:id="rId16"/>
    <p:sldId id="280" r:id="rId17"/>
    <p:sldId id="281" r:id="rId18"/>
    <p:sldId id="326" r:id="rId19"/>
    <p:sldId id="300" r:id="rId20"/>
    <p:sldId id="282" r:id="rId21"/>
    <p:sldId id="295" r:id="rId22"/>
    <p:sldId id="296" r:id="rId23"/>
    <p:sldId id="297" r:id="rId24"/>
    <p:sldId id="298" r:id="rId25"/>
    <p:sldId id="286" r:id="rId26"/>
    <p:sldId id="287" r:id="rId27"/>
    <p:sldId id="299" r:id="rId28"/>
    <p:sldId id="288" r:id="rId29"/>
    <p:sldId id="289" r:id="rId30"/>
    <p:sldId id="290" r:id="rId31"/>
    <p:sldId id="301" r:id="rId32"/>
    <p:sldId id="291" r:id="rId33"/>
    <p:sldId id="303" r:id="rId34"/>
    <p:sldId id="292" r:id="rId35"/>
    <p:sldId id="304" r:id="rId36"/>
    <p:sldId id="293" r:id="rId37"/>
    <p:sldId id="313" r:id="rId38"/>
    <p:sldId id="294" r:id="rId39"/>
    <p:sldId id="314" r:id="rId40"/>
    <p:sldId id="306" r:id="rId41"/>
    <p:sldId id="315" r:id="rId42"/>
    <p:sldId id="305" r:id="rId43"/>
    <p:sldId id="316" r:id="rId44"/>
    <p:sldId id="317" r:id="rId45"/>
    <p:sldId id="318" r:id="rId46"/>
    <p:sldId id="307" r:id="rId47"/>
    <p:sldId id="319" r:id="rId48"/>
    <p:sldId id="308" r:id="rId49"/>
    <p:sldId id="320" r:id="rId50"/>
    <p:sldId id="321" r:id="rId51"/>
    <p:sldId id="309" r:id="rId52"/>
    <p:sldId id="310" r:id="rId53"/>
    <p:sldId id="311" r:id="rId54"/>
    <p:sldId id="312" r:id="rId55"/>
    <p:sldId id="324" r:id="rId56"/>
    <p:sldId id="323" r:id="rId57"/>
    <p:sldId id="322" r:id="rId58"/>
    <p:sldId id="325" r:id="rId59"/>
    <p:sldId id="268" r:id="rId6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6600"/>
    <a:srgbClr val="FF0066"/>
    <a:srgbClr val="3B3B3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56"/>
  </p:normalViewPr>
  <p:slideViewPr>
    <p:cSldViewPr snapToGrid="0">
      <p:cViewPr varScale="1">
        <p:scale>
          <a:sx n="72" d="100"/>
          <a:sy n="72" d="100"/>
        </p:scale>
        <p:origin x="660"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B8518D0-CF38-4918-9CB4-FDEB00E8780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EBF2BCF3-C2F1-4D28-9DEC-F0B72D15C17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752F6D9-6D7B-4B34-B253-E9F07472E38A}" type="datetimeFigureOut">
              <a:rPr lang="en-US" smtClean="0"/>
              <a:t>8/6/2021</a:t>
            </a:fld>
            <a:endParaRPr lang="en-US"/>
          </a:p>
        </p:txBody>
      </p:sp>
      <p:sp>
        <p:nvSpPr>
          <p:cNvPr id="4" name="Footer Placeholder 3">
            <a:extLst>
              <a:ext uri="{FF2B5EF4-FFF2-40B4-BE49-F238E27FC236}">
                <a16:creationId xmlns:a16="http://schemas.microsoft.com/office/drawing/2014/main" id="{2DCCAC9A-DACD-484C-9A20-AD8C26D2962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8BB13928-5A93-46B1-80AF-254CA6F907A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A9CECD1-49B0-4918-8273-330FD9DA0359}" type="slidenum">
              <a:rPr lang="en-US" smtClean="0"/>
              <a:t>‹#›</a:t>
            </a:fld>
            <a:endParaRPr lang="en-US"/>
          </a:p>
        </p:txBody>
      </p:sp>
    </p:spTree>
    <p:extLst>
      <p:ext uri="{BB962C8B-B14F-4D97-AF65-F5344CB8AC3E}">
        <p14:creationId xmlns:p14="http://schemas.microsoft.com/office/powerpoint/2010/main" val="320135315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6C3E3CE-AA61-4DDC-9F01-8C905CC59CF1}" type="datetimeFigureOut">
              <a:rPr lang="en-US" smtClean="0"/>
              <a:t>8/6/2021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7E1810D-53B8-419C-BE27-4FB89D3D48FE}" type="slidenum">
              <a:rPr lang="en-US" smtClean="0"/>
              <a:t>‹#›</a:t>
            </a:fld>
            <a:endParaRPr lang="en-US"/>
          </a:p>
        </p:txBody>
      </p:sp>
    </p:spTree>
    <p:extLst>
      <p:ext uri="{BB962C8B-B14F-4D97-AF65-F5344CB8AC3E}">
        <p14:creationId xmlns:p14="http://schemas.microsoft.com/office/powerpoint/2010/main" val="180522154"/>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644E09F3-A5E7-4258-8CC2-EF858370562E}" type="datetime1">
              <a:rPr lang="en-US" smtClean="0"/>
              <a:t>8/6/2021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2492325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6DC4E3B-A9E9-4F8C-9CEC-E2D5ABDF91BF}" type="datetime1">
              <a:rPr lang="en-US" smtClean="0"/>
              <a:t>8/6/2021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7548093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A984B2E-5AE9-40FF-8D0E-B497BCA7D912}" type="datetime1">
              <a:rPr lang="en-US" smtClean="0"/>
              <a:t>8/6/2021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41786206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E51D163-EBB7-4A75-9CCB-36565840705F}" type="datetime1">
              <a:rPr lang="en-US" smtClean="0"/>
              <a:t>8/6/2021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048941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3D4A2C2-F9F9-4082-A733-A36EBE165DF8}" type="datetime1">
              <a:rPr lang="en-US" smtClean="0"/>
              <a:t>8/6/2021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8871736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ABAE6400-F8C6-4725-9CE8-105807FD8674}" type="datetime1">
              <a:rPr lang="en-US" smtClean="0"/>
              <a:t>8/6/2021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3128812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D691132-1A89-4E91-BC23-0ED2F14C9E7F}" type="datetime1">
              <a:rPr lang="en-US" smtClean="0"/>
              <a:t>8/6/2021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8871264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A5BAD416-6CEA-4900-AC79-7C648EB727F9}" type="datetime1">
              <a:rPr lang="en-US" smtClean="0"/>
              <a:t>8/6/2021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8406212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C92AF35-9BEB-456E-B883-E3CD67B1223C}" type="datetime1">
              <a:rPr lang="en-US" smtClean="0"/>
              <a:t>8/6/2021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7474781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C33633B-318E-4A8B-9585-4C9C8728AA59}" type="datetime1">
              <a:rPr lang="en-US" smtClean="0"/>
              <a:t>8/6/2021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9358157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B7F0E81-1DE7-48C7-9D6B-F4C12F10A2F7}" type="datetime1">
              <a:rPr lang="en-US" smtClean="0"/>
              <a:t>8/6/2021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6258474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B048D24-EB25-4262-A841-7124C692EB06}" type="datetime1">
              <a:rPr lang="en-US" smtClean="0"/>
              <a:t>8/6/2021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a:p>
        </p:txBody>
      </p:sp>
    </p:spTree>
    <p:extLst>
      <p:ext uri="{BB962C8B-B14F-4D97-AF65-F5344CB8AC3E}">
        <p14:creationId xmlns:p14="http://schemas.microsoft.com/office/powerpoint/2010/main" val="3221718216"/>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8.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1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2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2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svg"/><Relationship Id="rId7" Type="http://schemas.openxmlformats.org/officeDocument/2006/relationships/image" Target="../media/image8.sv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svg"/><Relationship Id="rId10" Type="http://schemas.openxmlformats.org/officeDocument/2006/relationships/image" Target="../media/image2.png"/><Relationship Id="rId4" Type="http://schemas.openxmlformats.org/officeDocument/2006/relationships/image" Target="../media/image5.png"/><Relationship Id="rId9" Type="http://schemas.openxmlformats.org/officeDocument/2006/relationships/image" Target="../media/image10.svg"/></Relationships>
</file>

<file path=ppt/slides/_rels/slide30.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 Id="rId9" Type="http://schemas.openxmlformats.org/officeDocument/2006/relationships/image" Target="../media/image61.png"/></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0.jpeg"/><Relationship Id="rId1" Type="http://schemas.openxmlformats.org/officeDocument/2006/relationships/slideLayout" Target="../slideLayouts/slideLayout2.xml"/><Relationship Id="rId5" Type="http://schemas.openxmlformats.org/officeDocument/2006/relationships/image" Target="../media/image14.svg"/><Relationship Id="rId4" Type="http://schemas.openxmlformats.org/officeDocument/2006/relationships/image" Target="../media/image13.png"/></Relationships>
</file>

<file path=ppt/slides/_rels/slide3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0.jpeg"/><Relationship Id="rId1" Type="http://schemas.openxmlformats.org/officeDocument/2006/relationships/slideLayout" Target="../slideLayouts/slideLayout2.xml"/><Relationship Id="rId5" Type="http://schemas.openxmlformats.org/officeDocument/2006/relationships/image" Target="../media/image14.svg"/><Relationship Id="rId4" Type="http://schemas.openxmlformats.org/officeDocument/2006/relationships/image" Target="../media/image13.png"/></Relationships>
</file>

<file path=ppt/slides/_rels/slide3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0.jpeg"/><Relationship Id="rId1" Type="http://schemas.openxmlformats.org/officeDocument/2006/relationships/slideLayout" Target="../slideLayouts/slideLayout2.xml"/><Relationship Id="rId5" Type="http://schemas.openxmlformats.org/officeDocument/2006/relationships/image" Target="../media/image14.svg"/><Relationship Id="rId4" Type="http://schemas.openxmlformats.org/officeDocument/2006/relationships/image" Target="../media/image13.png"/></Relationships>
</file>

<file path=ppt/slides/_rels/slide3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0.jpeg"/><Relationship Id="rId1" Type="http://schemas.openxmlformats.org/officeDocument/2006/relationships/slideLayout" Target="../slideLayouts/slideLayout2.xml"/><Relationship Id="rId5" Type="http://schemas.openxmlformats.org/officeDocument/2006/relationships/image" Target="../media/image14.svg"/><Relationship Id="rId4" Type="http://schemas.openxmlformats.org/officeDocument/2006/relationships/image" Target="../media/image13.png"/></Relationships>
</file>

<file path=ppt/slides/_rels/slide3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0.jpeg"/><Relationship Id="rId1" Type="http://schemas.openxmlformats.org/officeDocument/2006/relationships/slideLayout" Target="../slideLayouts/slideLayout2.xml"/><Relationship Id="rId5" Type="http://schemas.openxmlformats.org/officeDocument/2006/relationships/image" Target="../media/image14.svg"/><Relationship Id="rId4" Type="http://schemas.openxmlformats.org/officeDocument/2006/relationships/image" Target="../media/image13.png"/></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0.jpeg"/><Relationship Id="rId1" Type="http://schemas.openxmlformats.org/officeDocument/2006/relationships/slideLayout" Target="../slideLayouts/slideLayout2.xml"/><Relationship Id="rId5" Type="http://schemas.openxmlformats.org/officeDocument/2006/relationships/image" Target="../media/image14.svg"/><Relationship Id="rId4" Type="http://schemas.openxmlformats.org/officeDocument/2006/relationships/image" Target="../media/image13.png"/></Relationships>
</file>

<file path=ppt/slides/_rels/slide4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0.jpeg"/><Relationship Id="rId1" Type="http://schemas.openxmlformats.org/officeDocument/2006/relationships/slideLayout" Target="../slideLayouts/slideLayout2.xml"/><Relationship Id="rId5" Type="http://schemas.openxmlformats.org/officeDocument/2006/relationships/image" Target="../media/image14.svg"/><Relationship Id="rId4" Type="http://schemas.openxmlformats.org/officeDocument/2006/relationships/image" Target="../media/image13.png"/></Relationships>
</file>

<file path=ppt/slides/_rels/slide4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0.jpeg"/><Relationship Id="rId1" Type="http://schemas.openxmlformats.org/officeDocument/2006/relationships/slideLayout" Target="../slideLayouts/slideLayout2.xml"/><Relationship Id="rId5" Type="http://schemas.openxmlformats.org/officeDocument/2006/relationships/image" Target="../media/image14.svg"/><Relationship Id="rId4" Type="http://schemas.openxmlformats.org/officeDocument/2006/relationships/image" Target="../media/image13.png"/></Relationships>
</file>

<file path=ppt/slides/_rels/slide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1.png"/><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0.jpeg"/><Relationship Id="rId1" Type="http://schemas.openxmlformats.org/officeDocument/2006/relationships/slideLayout" Target="../slideLayouts/slideLayout2.xml"/><Relationship Id="rId5" Type="http://schemas.openxmlformats.org/officeDocument/2006/relationships/image" Target="../media/image14.svg"/><Relationship Id="rId4" Type="http://schemas.openxmlformats.org/officeDocument/2006/relationships/image" Target="../media/image13.png"/></Relationships>
</file>

<file path=ppt/slides/_rels/slide4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12.svg"/><Relationship Id="rId7" Type="http://schemas.openxmlformats.org/officeDocument/2006/relationships/image" Target="../media/image16.sv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svg"/><Relationship Id="rId4" Type="http://schemas.openxmlformats.org/officeDocument/2006/relationships/image" Target="../media/image13.png"/></Relationships>
</file>

<file path=ppt/slides/_rels/slide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0.jpeg"/><Relationship Id="rId1" Type="http://schemas.openxmlformats.org/officeDocument/2006/relationships/slideLayout" Target="../slideLayouts/slideLayout2.xml"/><Relationship Id="rId5" Type="http://schemas.openxmlformats.org/officeDocument/2006/relationships/image" Target="../media/image16.svg"/><Relationship Id="rId4" Type="http://schemas.openxmlformats.org/officeDocument/2006/relationships/image" Target="../media/image15.png"/></Relationships>
</file>

<file path=ppt/slides/_rels/slide5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5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5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82.png"/></Relationships>
</file>

<file path=ppt/slides/_rels/slide56.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85.png"/><Relationship Id="rId4" Type="http://schemas.openxmlformats.org/officeDocument/2006/relationships/image" Target="../media/image84.png"/></Relationships>
</file>

<file path=ppt/slides/_rels/slide5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88.svg"/></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20.jpe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3B3B3B"/>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41DC996-1A4B-4D4F-A733-3A00E5ABC2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7332" y="0"/>
            <a:ext cx="2325467" cy="2325467"/>
          </a:xfrm>
          <a:prstGeom prst="rect">
            <a:avLst/>
          </a:prstGeom>
        </p:spPr>
      </p:pic>
      <p:sp>
        <p:nvSpPr>
          <p:cNvPr id="11" name="TextBox 10">
            <a:extLst>
              <a:ext uri="{FF2B5EF4-FFF2-40B4-BE49-F238E27FC236}">
                <a16:creationId xmlns:a16="http://schemas.microsoft.com/office/drawing/2014/main" id="{00CC22B5-8500-2C45-91DE-A596A6DF1C3B}"/>
              </a:ext>
            </a:extLst>
          </p:cNvPr>
          <p:cNvSpPr txBox="1"/>
          <p:nvPr/>
        </p:nvSpPr>
        <p:spPr>
          <a:xfrm>
            <a:off x="1027332" y="2102047"/>
            <a:ext cx="10495723" cy="4154984"/>
          </a:xfrm>
          <a:prstGeom prst="rect">
            <a:avLst/>
          </a:prstGeom>
          <a:solidFill>
            <a:srgbClr val="3B3B3B"/>
          </a:solidFill>
        </p:spPr>
        <p:txBody>
          <a:bodyPr wrap="square" rtlCol="0">
            <a:spAutoFit/>
          </a:bodyPr>
          <a:lstStyle/>
          <a:p>
            <a:r>
              <a:rPr lang="en-US" sz="4400" dirty="0">
                <a:solidFill>
                  <a:srgbClr val="FF6600"/>
                </a:solidFill>
                <a:effectLst>
                  <a:outerShdw blurRad="38100" dist="38100" dir="2700000" algn="tl">
                    <a:srgbClr val="000000">
                      <a:alpha val="43137"/>
                    </a:srgbClr>
                  </a:outerShdw>
                </a:effectLst>
                <a:latin typeface="Avenir LT Std 65 Medium" panose="020B0803020203020204" pitchFamily="34" charset="0"/>
              </a:rPr>
              <a:t>G2M Insight For Cab Investment Firm</a:t>
            </a:r>
          </a:p>
          <a:p>
            <a:r>
              <a:rPr lang="en-US" sz="3200" dirty="0">
                <a:solidFill>
                  <a:srgbClr val="FF6600"/>
                </a:solidFill>
                <a:effectLst>
                  <a:outerShdw blurRad="38100" dist="38100" dir="2700000" algn="tl">
                    <a:srgbClr val="000000">
                      <a:alpha val="43137"/>
                    </a:srgbClr>
                  </a:outerShdw>
                </a:effectLst>
                <a:latin typeface="Avenir LT Std 65 Medium" panose="020B0803020203020204" pitchFamily="34" charset="0"/>
              </a:rPr>
              <a:t>Exploratory Data Analysis</a:t>
            </a:r>
          </a:p>
          <a:p>
            <a:endParaRPr lang="en-US" sz="4000" b="1" dirty="0">
              <a:latin typeface="Avenir LT Std 65 Medium" panose="020B0803020203020204" pitchFamily="34" charset="0"/>
            </a:endParaRPr>
          </a:p>
          <a:p>
            <a:r>
              <a:rPr lang="en-US" sz="2800" b="1" dirty="0">
                <a:solidFill>
                  <a:schemeClr val="bg1"/>
                </a:solidFill>
                <a:effectLst>
                  <a:outerShdw blurRad="38100" dist="38100" dir="2700000" algn="tl">
                    <a:srgbClr val="000000">
                      <a:alpha val="43137"/>
                    </a:srgbClr>
                  </a:outerShdw>
                </a:effectLst>
                <a:latin typeface="Avenir LT Std 65 Medium" panose="020B0803020203020204" pitchFamily="34" charset="0"/>
              </a:rPr>
              <a:t>LISUM02</a:t>
            </a:r>
          </a:p>
          <a:p>
            <a:r>
              <a:rPr lang="en-US" sz="2800" b="1" dirty="0">
                <a:solidFill>
                  <a:schemeClr val="bg1"/>
                </a:solidFill>
                <a:effectLst>
                  <a:outerShdw blurRad="38100" dist="38100" dir="2700000" algn="tl">
                    <a:srgbClr val="000000">
                      <a:alpha val="43137"/>
                    </a:srgbClr>
                  </a:outerShdw>
                </a:effectLst>
                <a:latin typeface="Avenir LT Std 65 Medium" panose="020B0803020203020204" pitchFamily="34" charset="0"/>
              </a:rPr>
              <a:t>06</a:t>
            </a:r>
            <a:r>
              <a:rPr lang="en-US" sz="2800" b="1" baseline="30000" dirty="0">
                <a:solidFill>
                  <a:schemeClr val="bg1"/>
                </a:solidFill>
                <a:effectLst>
                  <a:outerShdw blurRad="38100" dist="38100" dir="2700000" algn="tl">
                    <a:srgbClr val="000000">
                      <a:alpha val="43137"/>
                    </a:srgbClr>
                  </a:outerShdw>
                </a:effectLst>
                <a:latin typeface="Avenir LT Std 65 Medium" panose="020B0803020203020204" pitchFamily="34" charset="0"/>
              </a:rPr>
              <a:t>th</a:t>
            </a:r>
            <a:r>
              <a:rPr lang="en-US" sz="2800" b="1" dirty="0">
                <a:solidFill>
                  <a:schemeClr val="bg1"/>
                </a:solidFill>
                <a:effectLst>
                  <a:outerShdw blurRad="38100" dist="38100" dir="2700000" algn="tl">
                    <a:srgbClr val="000000">
                      <a:alpha val="43137"/>
                    </a:srgbClr>
                  </a:outerShdw>
                </a:effectLst>
                <a:latin typeface="Avenir LT Std 65 Medium" panose="020B0803020203020204" pitchFamily="34" charset="0"/>
              </a:rPr>
              <a:t> August 2021</a:t>
            </a:r>
          </a:p>
          <a:p>
            <a:endParaRPr lang="en-US" sz="2800" b="1" dirty="0">
              <a:solidFill>
                <a:schemeClr val="bg1"/>
              </a:solidFill>
              <a:effectLst>
                <a:outerShdw blurRad="38100" dist="38100" dir="2700000" algn="tl">
                  <a:srgbClr val="000000">
                    <a:alpha val="43137"/>
                  </a:srgbClr>
                </a:outerShdw>
              </a:effectLst>
              <a:latin typeface="Avenir LT Std 65 Medium" panose="020B0803020203020204" pitchFamily="34" charset="0"/>
            </a:endParaRPr>
          </a:p>
          <a:p>
            <a:r>
              <a:rPr lang="en-US" sz="2800" b="1" dirty="0">
                <a:solidFill>
                  <a:schemeClr val="bg1"/>
                </a:solidFill>
                <a:effectLst>
                  <a:outerShdw blurRad="38100" dist="38100" dir="2700000" algn="tl">
                    <a:srgbClr val="000000">
                      <a:alpha val="43137"/>
                    </a:srgbClr>
                  </a:outerShdw>
                </a:effectLst>
                <a:latin typeface="Avenir LT Std 65 Medium" panose="020B0803020203020204" pitchFamily="34" charset="0"/>
              </a:rPr>
              <a:t>By,</a:t>
            </a:r>
          </a:p>
          <a:p>
            <a:r>
              <a:rPr lang="en-US" sz="2800" b="1" dirty="0">
                <a:solidFill>
                  <a:schemeClr val="bg1"/>
                </a:solidFill>
                <a:effectLst>
                  <a:outerShdw blurRad="38100" dist="38100" dir="2700000" algn="tl">
                    <a:srgbClr val="000000">
                      <a:alpha val="43137"/>
                    </a:srgbClr>
                  </a:outerShdw>
                </a:effectLst>
                <a:latin typeface="Avenir LT Std 65 Medium" panose="020B0803020203020204" pitchFamily="34" charset="0"/>
              </a:rPr>
              <a:t>Joseph Antony</a:t>
            </a:r>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7" name="Content Placeholder 16" descr="Chart, histogram&#10;&#10;Description automatically generated">
            <a:extLst>
              <a:ext uri="{FF2B5EF4-FFF2-40B4-BE49-F238E27FC236}">
                <a16:creationId xmlns:a16="http://schemas.microsoft.com/office/drawing/2014/main" id="{A8867B67-5A0F-4499-AE4F-0BA6AB190F20}"/>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2" t="12167" b="2830"/>
          <a:stretch/>
        </p:blipFill>
        <p:spPr>
          <a:xfrm>
            <a:off x="0" y="2816087"/>
            <a:ext cx="12192289" cy="4041913"/>
          </a:xfrm>
          <a:prstGeom prst="rect">
            <a:avLst/>
          </a:prstGeom>
          <a:ln>
            <a:solidFill>
              <a:schemeClr val="tx1"/>
            </a:solidFill>
          </a:ln>
        </p:spPr>
      </p:pic>
      <p:sp>
        <p:nvSpPr>
          <p:cNvPr id="4" name="Slide Number Placeholder 3">
            <a:extLst>
              <a:ext uri="{FF2B5EF4-FFF2-40B4-BE49-F238E27FC236}">
                <a16:creationId xmlns:a16="http://schemas.microsoft.com/office/drawing/2014/main" id="{4365A657-B750-4E93-8284-3D4C0C3B5A8F}"/>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48F63A3B-78C7-47BE-AE5E-E10140E04643}" type="slidenum">
              <a:rPr lang="en-US" smtClean="0"/>
              <a:pPr>
                <a:spcAft>
                  <a:spcPts val="600"/>
                </a:spcAft>
              </a:pPr>
              <a:t>10</a:t>
            </a:fld>
            <a:endParaRPr lang="en-US"/>
          </a:p>
        </p:txBody>
      </p:sp>
      <p:sp>
        <p:nvSpPr>
          <p:cNvPr id="18" name="Title 1">
            <a:extLst>
              <a:ext uri="{FF2B5EF4-FFF2-40B4-BE49-F238E27FC236}">
                <a16:creationId xmlns:a16="http://schemas.microsoft.com/office/drawing/2014/main" id="{922B004F-39F2-49A0-9C5D-952A9F140640}"/>
              </a:ext>
            </a:extLst>
          </p:cNvPr>
          <p:cNvSpPr>
            <a:spLocks noGrp="1"/>
          </p:cNvSpPr>
          <p:nvPr>
            <p:ph type="title"/>
          </p:nvPr>
        </p:nvSpPr>
        <p:spPr>
          <a:xfrm>
            <a:off x="838200" y="18255"/>
            <a:ext cx="10515600" cy="1325563"/>
          </a:xfrm>
        </p:spPr>
        <p:txBody>
          <a:bodyPr/>
          <a:lstStyle/>
          <a:p>
            <a:r>
              <a:rPr lang="en-US" dirty="0">
                <a:solidFill>
                  <a:srgbClr val="FF6600"/>
                </a:solidFill>
                <a:effectLst>
                  <a:outerShdw blurRad="38100" dist="38100" dir="2700000" algn="tl">
                    <a:srgbClr val="000000">
                      <a:alpha val="43137"/>
                    </a:srgbClr>
                  </a:outerShdw>
                </a:effectLst>
                <a:latin typeface="Avenir LT Std 65 Medium" panose="020B0803020203020204" pitchFamily="34" charset="0"/>
              </a:rPr>
              <a:t>Daily Trips (2016 - 2018)</a:t>
            </a:r>
            <a:endParaRPr lang="en-US" dirty="0">
              <a:effectLst>
                <a:outerShdw blurRad="38100" dist="38100" dir="2700000" algn="tl">
                  <a:srgbClr val="000000">
                    <a:alpha val="43137"/>
                  </a:srgbClr>
                </a:outerShdw>
              </a:effectLst>
            </a:endParaRPr>
          </a:p>
        </p:txBody>
      </p:sp>
      <p:pic>
        <p:nvPicPr>
          <p:cNvPr id="21" name="Picture 20">
            <a:extLst>
              <a:ext uri="{FF2B5EF4-FFF2-40B4-BE49-F238E27FC236}">
                <a16:creationId xmlns:a16="http://schemas.microsoft.com/office/drawing/2014/main" id="{132736D0-EE90-46CF-848C-124382C094A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37373" y="0"/>
            <a:ext cx="1654627" cy="994232"/>
          </a:xfrm>
          <a:prstGeom prst="rect">
            <a:avLst/>
          </a:prstGeom>
        </p:spPr>
      </p:pic>
      <p:sp>
        <p:nvSpPr>
          <p:cNvPr id="22" name="TextBox 21">
            <a:extLst>
              <a:ext uri="{FF2B5EF4-FFF2-40B4-BE49-F238E27FC236}">
                <a16:creationId xmlns:a16="http://schemas.microsoft.com/office/drawing/2014/main" id="{33C64D23-DD83-41C5-83C8-24AF0A4E0E44}"/>
              </a:ext>
            </a:extLst>
          </p:cNvPr>
          <p:cNvSpPr txBox="1"/>
          <p:nvPr/>
        </p:nvSpPr>
        <p:spPr>
          <a:xfrm>
            <a:off x="583097" y="1113183"/>
            <a:ext cx="11489634" cy="1938992"/>
          </a:xfrm>
          <a:prstGeom prst="rect">
            <a:avLst/>
          </a:prstGeom>
          <a:noFill/>
        </p:spPr>
        <p:txBody>
          <a:bodyPr wrap="square" rtlCol="0">
            <a:spAutoFit/>
          </a:bodyPr>
          <a:lstStyle/>
          <a:p>
            <a:pPr marL="285750" indent="-285750">
              <a:buFont typeface="Wingdings" panose="05000000000000000000" pitchFamily="2" charset="2"/>
              <a:buChar char="Ø"/>
            </a:pPr>
            <a:r>
              <a:rPr lang="en-US" sz="2000" dirty="0">
                <a:latin typeface="Avenir LT Std 65 Medium" panose="020B0803020203020204" pitchFamily="34" charset="0"/>
              </a:rPr>
              <a:t>Same trip pattern for both companies.</a:t>
            </a:r>
          </a:p>
          <a:p>
            <a:pPr marL="285750" indent="-285750">
              <a:buFont typeface="Wingdings" panose="05000000000000000000" pitchFamily="2" charset="2"/>
              <a:buChar char="Ø"/>
            </a:pPr>
            <a:r>
              <a:rPr lang="en-US" sz="2000" dirty="0">
                <a:solidFill>
                  <a:srgbClr val="FFC000"/>
                </a:solidFill>
                <a:latin typeface="Avenir LT Std 65 Medium" panose="020B0803020203020204" pitchFamily="34" charset="0"/>
              </a:rPr>
              <a:t>Yellow Cab</a:t>
            </a:r>
            <a:r>
              <a:rPr lang="en-US" sz="2000" dirty="0">
                <a:latin typeface="Avenir LT Std 65 Medium" panose="020B0803020203020204" pitchFamily="34" charset="0"/>
              </a:rPr>
              <a:t> has highest trips every single day.</a:t>
            </a:r>
          </a:p>
          <a:p>
            <a:pPr marL="285750" indent="-285750">
              <a:buFont typeface="Wingdings" panose="05000000000000000000" pitchFamily="2" charset="2"/>
              <a:buChar char="Ø"/>
            </a:pPr>
            <a:r>
              <a:rPr lang="en-US" sz="2000" dirty="0">
                <a:latin typeface="Avenir LT Std 65 Medium" panose="020B0803020203020204" pitchFamily="34" charset="0"/>
              </a:rPr>
              <a:t>Jan 5</a:t>
            </a:r>
            <a:r>
              <a:rPr lang="en-US" sz="2000" baseline="30000" dirty="0">
                <a:latin typeface="Avenir LT Std 65 Medium" panose="020B0803020203020204" pitchFamily="34" charset="0"/>
              </a:rPr>
              <a:t>th</a:t>
            </a:r>
            <a:r>
              <a:rPr lang="en-US" sz="2000" dirty="0">
                <a:latin typeface="Avenir LT Std 65 Medium" panose="020B0803020203020204" pitchFamily="34" charset="0"/>
              </a:rPr>
              <a:t>, 2018, saw the highest number of trips for both cab companies.</a:t>
            </a:r>
          </a:p>
          <a:p>
            <a:pPr marL="285750" indent="-285750">
              <a:buFont typeface="Wingdings" panose="05000000000000000000" pitchFamily="2" charset="2"/>
              <a:buChar char="Ø"/>
            </a:pPr>
            <a:r>
              <a:rPr lang="en-US" sz="2000" dirty="0">
                <a:latin typeface="Avenir LT Std 65 Medium" panose="020B0803020203020204" pitchFamily="34" charset="0"/>
              </a:rPr>
              <a:t>Beginning of every year, the trips are very low. </a:t>
            </a:r>
          </a:p>
          <a:p>
            <a:pPr marL="285750" indent="-285750">
              <a:buFont typeface="Wingdings" panose="05000000000000000000" pitchFamily="2" charset="2"/>
              <a:buChar char="Ø"/>
            </a:pPr>
            <a:r>
              <a:rPr lang="en-US" sz="2000" dirty="0">
                <a:latin typeface="Avenir LT Std 65 Medium" panose="020B0803020203020204" pitchFamily="34" charset="0"/>
              </a:rPr>
              <a:t>Conversely, at the end of the year, trips are very high.</a:t>
            </a:r>
          </a:p>
          <a:p>
            <a:pPr marL="285750" indent="-285750">
              <a:buFont typeface="Wingdings" panose="05000000000000000000" pitchFamily="2" charset="2"/>
              <a:buChar char="Ø"/>
            </a:pPr>
            <a:endParaRPr lang="en-US" sz="2000" dirty="0">
              <a:latin typeface="Avenir LT Std 65 Medium" panose="020B0803020203020204" pitchFamily="34" charset="0"/>
            </a:endParaRPr>
          </a:p>
        </p:txBody>
      </p:sp>
    </p:spTree>
    <p:extLst>
      <p:ext uri="{BB962C8B-B14F-4D97-AF65-F5344CB8AC3E}">
        <p14:creationId xmlns:p14="http://schemas.microsoft.com/office/powerpoint/2010/main" val="9335893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28" name="Rectangle 70">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E06A77C1-FB2C-4593-B5DF-83F4815E850C}"/>
              </a:ext>
            </a:extLst>
          </p:cNvPr>
          <p:cNvSpPr>
            <a:spLocks noGrp="1"/>
          </p:cNvSpPr>
          <p:nvPr>
            <p:ph type="title"/>
          </p:nvPr>
        </p:nvSpPr>
        <p:spPr>
          <a:xfrm>
            <a:off x="597675" y="245342"/>
            <a:ext cx="3429000" cy="1719072"/>
          </a:xfrm>
        </p:spPr>
        <p:txBody>
          <a:bodyPr anchor="b">
            <a:normAutofit/>
          </a:bodyPr>
          <a:lstStyle/>
          <a:p>
            <a:r>
              <a:rPr lang="en-US" sz="3800" dirty="0">
                <a:solidFill>
                  <a:srgbClr val="FF6600"/>
                </a:solidFill>
                <a:effectLst>
                  <a:outerShdw blurRad="38100" dist="38100" dir="2700000" algn="tl">
                    <a:srgbClr val="000000">
                      <a:alpha val="43137"/>
                    </a:srgbClr>
                  </a:outerShdw>
                </a:effectLst>
                <a:latin typeface="Avenir LT Std 65 Medium" panose="020B0803020203020204" pitchFamily="34" charset="0"/>
              </a:rPr>
              <a:t>Weekly Seasonality (2016 - 2017)</a:t>
            </a:r>
          </a:p>
        </p:txBody>
      </p:sp>
      <p:sp>
        <p:nvSpPr>
          <p:cNvPr id="73"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4612E31-51C5-417C-81EA-91077B999BA6}"/>
              </a:ext>
            </a:extLst>
          </p:cNvPr>
          <p:cNvSpPr>
            <a:spLocks noGrp="1"/>
          </p:cNvSpPr>
          <p:nvPr>
            <p:ph idx="1"/>
          </p:nvPr>
        </p:nvSpPr>
        <p:spPr>
          <a:xfrm>
            <a:off x="630936" y="2807208"/>
            <a:ext cx="3429000" cy="3410712"/>
          </a:xfrm>
        </p:spPr>
        <p:txBody>
          <a:bodyPr anchor="t">
            <a:normAutofit lnSpcReduction="10000"/>
          </a:bodyPr>
          <a:lstStyle/>
          <a:p>
            <a:pPr>
              <a:buFont typeface="Wingdings" panose="05000000000000000000" pitchFamily="2" charset="2"/>
              <a:buChar char="Ø"/>
            </a:pPr>
            <a:r>
              <a:rPr lang="en-US" sz="2200" dirty="0">
                <a:latin typeface="Avenir LT Std 65 Medium" panose="020B0803020203020204" pitchFamily="34" charset="0"/>
              </a:rPr>
              <a:t>Low trips on Friday, and higher trips on Saturday and Sunday in 2016.</a:t>
            </a:r>
          </a:p>
          <a:p>
            <a:pPr>
              <a:buFont typeface="Wingdings" panose="05000000000000000000" pitchFamily="2" charset="2"/>
              <a:buChar char="Ø"/>
            </a:pPr>
            <a:endParaRPr lang="en-US" sz="2200" dirty="0">
              <a:latin typeface="Avenir LT Std 65 Medium" panose="020B0803020203020204" pitchFamily="34" charset="0"/>
            </a:endParaRPr>
          </a:p>
          <a:p>
            <a:pPr>
              <a:buFont typeface="Wingdings" panose="05000000000000000000" pitchFamily="2" charset="2"/>
              <a:buChar char="Ø"/>
            </a:pPr>
            <a:r>
              <a:rPr lang="en-US" sz="2200" dirty="0">
                <a:latin typeface="Avenir LT Std 65 Medium" panose="020B0803020203020204" pitchFamily="34" charset="0"/>
              </a:rPr>
              <a:t>Pattern changes in 2017, where higher trips on Friday, then lowers on Saturday and high again on Sunday.</a:t>
            </a:r>
          </a:p>
        </p:txBody>
      </p:sp>
      <p:sp>
        <p:nvSpPr>
          <p:cNvPr id="4" name="Slide Number Placeholder 3">
            <a:extLst>
              <a:ext uri="{FF2B5EF4-FFF2-40B4-BE49-F238E27FC236}">
                <a16:creationId xmlns:a16="http://schemas.microsoft.com/office/drawing/2014/main" id="{396A3132-73C5-4A01-88F1-D4C7F04D9294}"/>
              </a:ext>
            </a:extLst>
          </p:cNvPr>
          <p:cNvSpPr>
            <a:spLocks noGrp="1"/>
          </p:cNvSpPr>
          <p:nvPr>
            <p:ph type="sldNum" sz="quarter" idx="12"/>
          </p:nvPr>
        </p:nvSpPr>
        <p:spPr>
          <a:xfrm>
            <a:off x="8610600" y="6356350"/>
            <a:ext cx="2743200" cy="365125"/>
          </a:xfrm>
        </p:spPr>
        <p:txBody>
          <a:bodyPr>
            <a:normAutofit/>
          </a:bodyPr>
          <a:lstStyle/>
          <a:p>
            <a:pPr>
              <a:spcAft>
                <a:spcPts val="600"/>
              </a:spcAft>
            </a:pPr>
            <a:fld id="{48F63A3B-78C7-47BE-AE5E-E10140E04643}" type="slidenum">
              <a:rPr lang="en-US" smtClean="0"/>
              <a:pPr>
                <a:spcAft>
                  <a:spcPts val="600"/>
                </a:spcAft>
              </a:pPr>
              <a:t>11</a:t>
            </a:fld>
            <a:endParaRPr lang="en-US"/>
          </a:p>
        </p:txBody>
      </p:sp>
      <p:pic>
        <p:nvPicPr>
          <p:cNvPr id="16" name="Picture 15">
            <a:extLst>
              <a:ext uri="{FF2B5EF4-FFF2-40B4-BE49-F238E27FC236}">
                <a16:creationId xmlns:a16="http://schemas.microsoft.com/office/drawing/2014/main" id="{1AA3A367-4047-4D50-9919-DF8F4313D6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37373" y="0"/>
            <a:ext cx="1654627" cy="994232"/>
          </a:xfrm>
          <a:prstGeom prst="rect">
            <a:avLst/>
          </a:prstGeom>
        </p:spPr>
      </p:pic>
      <p:pic>
        <p:nvPicPr>
          <p:cNvPr id="5" name="Picture 4" descr="Chart, histogram&#10;&#10;Description automatically generated">
            <a:extLst>
              <a:ext uri="{FF2B5EF4-FFF2-40B4-BE49-F238E27FC236}">
                <a16:creationId xmlns:a16="http://schemas.microsoft.com/office/drawing/2014/main" id="{23638AEC-BFC4-4979-8ED2-BFEE1674A6FF}"/>
              </a:ext>
            </a:extLst>
          </p:cNvPr>
          <p:cNvPicPr>
            <a:picLocks noChangeAspect="1"/>
          </p:cNvPicPr>
          <p:nvPr/>
        </p:nvPicPr>
        <p:blipFill rotWithShape="1">
          <a:blip r:embed="rId3"/>
          <a:srcRect t="2053"/>
          <a:stretch/>
        </p:blipFill>
        <p:spPr>
          <a:xfrm>
            <a:off x="3993413" y="1358281"/>
            <a:ext cx="8103546" cy="4534258"/>
          </a:xfrm>
          <a:prstGeom prst="rect">
            <a:avLst/>
          </a:prstGeom>
          <a:ln>
            <a:solidFill>
              <a:schemeClr val="tx1"/>
            </a:solidFill>
          </a:ln>
        </p:spPr>
      </p:pic>
      <p:pic>
        <p:nvPicPr>
          <p:cNvPr id="8" name="Picture 7" descr="A picture containing graphical user interface&#10;&#10;Description automatically generated">
            <a:extLst>
              <a:ext uri="{FF2B5EF4-FFF2-40B4-BE49-F238E27FC236}">
                <a16:creationId xmlns:a16="http://schemas.microsoft.com/office/drawing/2014/main" id="{3D5B742D-B8B4-4662-900B-57DF353B981E}"/>
              </a:ext>
            </a:extLst>
          </p:cNvPr>
          <p:cNvPicPr>
            <a:picLocks noChangeAspect="1"/>
          </p:cNvPicPr>
          <p:nvPr/>
        </p:nvPicPr>
        <p:blipFill>
          <a:blip r:embed="rId4"/>
          <a:stretch>
            <a:fillRect/>
          </a:stretch>
        </p:blipFill>
        <p:spPr>
          <a:xfrm>
            <a:off x="11182431" y="1712993"/>
            <a:ext cx="914528" cy="781159"/>
          </a:xfrm>
          <a:prstGeom prst="rect">
            <a:avLst/>
          </a:prstGeom>
        </p:spPr>
      </p:pic>
      <p:pic>
        <p:nvPicPr>
          <p:cNvPr id="10" name="Picture 9">
            <a:extLst>
              <a:ext uri="{FF2B5EF4-FFF2-40B4-BE49-F238E27FC236}">
                <a16:creationId xmlns:a16="http://schemas.microsoft.com/office/drawing/2014/main" id="{8541ED95-C3E0-4CD1-AC71-F97B6589277F}"/>
              </a:ext>
            </a:extLst>
          </p:cNvPr>
          <p:cNvPicPr>
            <a:picLocks noChangeAspect="1"/>
          </p:cNvPicPr>
          <p:nvPr/>
        </p:nvPicPr>
        <p:blipFill>
          <a:blip r:embed="rId5"/>
          <a:stretch>
            <a:fillRect/>
          </a:stretch>
        </p:blipFill>
        <p:spPr>
          <a:xfrm>
            <a:off x="11182431" y="2573756"/>
            <a:ext cx="866896" cy="381053"/>
          </a:xfrm>
          <a:prstGeom prst="rect">
            <a:avLst/>
          </a:prstGeom>
        </p:spPr>
      </p:pic>
    </p:spTree>
    <p:extLst>
      <p:ext uri="{BB962C8B-B14F-4D97-AF65-F5344CB8AC3E}">
        <p14:creationId xmlns:p14="http://schemas.microsoft.com/office/powerpoint/2010/main" val="22271944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7" name="Rectangle 136">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E06A77C1-FB2C-4593-B5DF-83F4815E850C}"/>
              </a:ext>
            </a:extLst>
          </p:cNvPr>
          <p:cNvSpPr>
            <a:spLocks noGrp="1"/>
          </p:cNvSpPr>
          <p:nvPr>
            <p:ph type="title"/>
          </p:nvPr>
        </p:nvSpPr>
        <p:spPr>
          <a:xfrm>
            <a:off x="630936" y="639520"/>
            <a:ext cx="3429000" cy="1719072"/>
          </a:xfrm>
        </p:spPr>
        <p:txBody>
          <a:bodyPr anchor="b">
            <a:normAutofit/>
          </a:bodyPr>
          <a:lstStyle/>
          <a:p>
            <a:r>
              <a:rPr lang="en-US" sz="3800" dirty="0">
                <a:solidFill>
                  <a:srgbClr val="FF6600"/>
                </a:solidFill>
                <a:effectLst>
                  <a:outerShdw blurRad="38100" dist="38100" dir="2700000" algn="tl">
                    <a:srgbClr val="000000">
                      <a:alpha val="43137"/>
                    </a:srgbClr>
                  </a:outerShdw>
                </a:effectLst>
                <a:latin typeface="Avenir LT Std 65 Medium" panose="020B0803020203020204" pitchFamily="34" charset="0"/>
              </a:rPr>
              <a:t>Weekly Seasonality (2017 - 2018)</a:t>
            </a:r>
          </a:p>
        </p:txBody>
      </p:sp>
      <p:sp>
        <p:nvSpPr>
          <p:cNvPr id="139" name="sketch line">
            <a:extLst>
              <a:ext uri="{FF2B5EF4-FFF2-40B4-BE49-F238E27FC236}">
                <a16:creationId xmlns:a16="http://schemas.microsoft.com/office/drawing/2014/main" id="{6357EC4F-235E-4222-A36F-C7878ACE37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4612E31-51C5-417C-81EA-91077B999BA6}"/>
              </a:ext>
            </a:extLst>
          </p:cNvPr>
          <p:cNvSpPr>
            <a:spLocks noGrp="1"/>
          </p:cNvSpPr>
          <p:nvPr>
            <p:ph idx="1"/>
          </p:nvPr>
        </p:nvSpPr>
        <p:spPr>
          <a:xfrm>
            <a:off x="630936" y="2807208"/>
            <a:ext cx="3429000" cy="3410712"/>
          </a:xfrm>
        </p:spPr>
        <p:txBody>
          <a:bodyPr anchor="t">
            <a:normAutofit/>
          </a:bodyPr>
          <a:lstStyle/>
          <a:p>
            <a:pPr>
              <a:buFont typeface="Wingdings" panose="05000000000000000000" pitchFamily="2" charset="2"/>
              <a:buChar char="Ø"/>
            </a:pPr>
            <a:r>
              <a:rPr lang="en-US" sz="2400" dirty="0">
                <a:latin typeface="Avenir LT Std 65 Medium" panose="020B0803020203020204" pitchFamily="34" charset="0"/>
              </a:rPr>
              <a:t>In 2017, weekly seasonality changes again. </a:t>
            </a:r>
          </a:p>
          <a:p>
            <a:pPr>
              <a:buFont typeface="Wingdings" panose="05000000000000000000" pitchFamily="2" charset="2"/>
              <a:buChar char="Ø"/>
            </a:pPr>
            <a:endParaRPr lang="en-US" sz="2400" dirty="0">
              <a:latin typeface="Avenir LT Std 65 Medium" panose="020B0803020203020204" pitchFamily="34" charset="0"/>
            </a:endParaRPr>
          </a:p>
          <a:p>
            <a:pPr>
              <a:buFont typeface="Wingdings" panose="05000000000000000000" pitchFamily="2" charset="2"/>
              <a:buChar char="Ø"/>
            </a:pPr>
            <a:r>
              <a:rPr lang="en-US" sz="2400" dirty="0">
                <a:latin typeface="Avenir LT Std 65 Medium" panose="020B0803020203020204" pitchFamily="34" charset="0"/>
              </a:rPr>
              <a:t>High trips on Friday, then lower trips on Saturday, followed by even lower trips on Sunday</a:t>
            </a:r>
          </a:p>
        </p:txBody>
      </p:sp>
      <p:sp>
        <p:nvSpPr>
          <p:cNvPr id="4" name="Slide Number Placeholder 3">
            <a:extLst>
              <a:ext uri="{FF2B5EF4-FFF2-40B4-BE49-F238E27FC236}">
                <a16:creationId xmlns:a16="http://schemas.microsoft.com/office/drawing/2014/main" id="{396A3132-73C5-4A01-88F1-D4C7F04D9294}"/>
              </a:ext>
            </a:extLst>
          </p:cNvPr>
          <p:cNvSpPr>
            <a:spLocks noGrp="1"/>
          </p:cNvSpPr>
          <p:nvPr>
            <p:ph type="sldNum" sz="quarter" idx="12"/>
          </p:nvPr>
        </p:nvSpPr>
        <p:spPr>
          <a:xfrm>
            <a:off x="8610600" y="6356350"/>
            <a:ext cx="2743200" cy="365125"/>
          </a:xfrm>
        </p:spPr>
        <p:txBody>
          <a:bodyPr>
            <a:normAutofit/>
          </a:bodyPr>
          <a:lstStyle/>
          <a:p>
            <a:pPr>
              <a:spcAft>
                <a:spcPts val="600"/>
              </a:spcAft>
            </a:pPr>
            <a:fld id="{48F63A3B-78C7-47BE-AE5E-E10140E04643}" type="slidenum">
              <a:rPr lang="en-US" smtClean="0"/>
              <a:pPr>
                <a:spcAft>
                  <a:spcPts val="600"/>
                </a:spcAft>
              </a:pPr>
              <a:t>12</a:t>
            </a:fld>
            <a:endParaRPr lang="en-US"/>
          </a:p>
        </p:txBody>
      </p:sp>
      <p:pic>
        <p:nvPicPr>
          <p:cNvPr id="11" name="Picture 10">
            <a:extLst>
              <a:ext uri="{FF2B5EF4-FFF2-40B4-BE49-F238E27FC236}">
                <a16:creationId xmlns:a16="http://schemas.microsoft.com/office/drawing/2014/main" id="{1B1C1D5D-2331-471B-A3F3-88F6FD8017A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37373" y="0"/>
            <a:ext cx="1654627" cy="994232"/>
          </a:xfrm>
          <a:prstGeom prst="rect">
            <a:avLst/>
          </a:prstGeom>
        </p:spPr>
      </p:pic>
      <p:pic>
        <p:nvPicPr>
          <p:cNvPr id="7" name="Picture 6" descr="Chart, line chart&#10;&#10;Description automatically generated">
            <a:extLst>
              <a:ext uri="{FF2B5EF4-FFF2-40B4-BE49-F238E27FC236}">
                <a16:creationId xmlns:a16="http://schemas.microsoft.com/office/drawing/2014/main" id="{F939BB0E-4EEF-4D12-922E-F2D39FCB7460}"/>
              </a:ext>
            </a:extLst>
          </p:cNvPr>
          <p:cNvPicPr>
            <a:picLocks noChangeAspect="1"/>
          </p:cNvPicPr>
          <p:nvPr/>
        </p:nvPicPr>
        <p:blipFill>
          <a:blip r:embed="rId3"/>
          <a:stretch>
            <a:fillRect/>
          </a:stretch>
        </p:blipFill>
        <p:spPr>
          <a:xfrm>
            <a:off x="4059936" y="1424560"/>
            <a:ext cx="7860897" cy="4605923"/>
          </a:xfrm>
          <a:prstGeom prst="rect">
            <a:avLst/>
          </a:prstGeom>
          <a:ln>
            <a:solidFill>
              <a:schemeClr val="tx1"/>
            </a:solidFill>
          </a:ln>
        </p:spPr>
      </p:pic>
      <p:pic>
        <p:nvPicPr>
          <p:cNvPr id="15" name="Picture 14" descr="A picture containing graphical user interface&#10;&#10;Description automatically generated">
            <a:extLst>
              <a:ext uri="{FF2B5EF4-FFF2-40B4-BE49-F238E27FC236}">
                <a16:creationId xmlns:a16="http://schemas.microsoft.com/office/drawing/2014/main" id="{6D24DDF2-BF09-41E7-B004-E1DA97B3B4DB}"/>
              </a:ext>
            </a:extLst>
          </p:cNvPr>
          <p:cNvPicPr>
            <a:picLocks noChangeAspect="1"/>
          </p:cNvPicPr>
          <p:nvPr/>
        </p:nvPicPr>
        <p:blipFill>
          <a:blip r:embed="rId4"/>
          <a:stretch>
            <a:fillRect/>
          </a:stretch>
        </p:blipFill>
        <p:spPr>
          <a:xfrm>
            <a:off x="10993299" y="1871960"/>
            <a:ext cx="914528" cy="781159"/>
          </a:xfrm>
          <a:prstGeom prst="rect">
            <a:avLst/>
          </a:prstGeom>
        </p:spPr>
      </p:pic>
      <p:pic>
        <p:nvPicPr>
          <p:cNvPr id="16" name="Picture 15">
            <a:extLst>
              <a:ext uri="{FF2B5EF4-FFF2-40B4-BE49-F238E27FC236}">
                <a16:creationId xmlns:a16="http://schemas.microsoft.com/office/drawing/2014/main" id="{355608B6-D18D-48DE-95A3-3B9DDC074781}"/>
              </a:ext>
            </a:extLst>
          </p:cNvPr>
          <p:cNvPicPr>
            <a:picLocks noChangeAspect="1"/>
          </p:cNvPicPr>
          <p:nvPr/>
        </p:nvPicPr>
        <p:blipFill>
          <a:blip r:embed="rId5"/>
          <a:stretch>
            <a:fillRect/>
          </a:stretch>
        </p:blipFill>
        <p:spPr>
          <a:xfrm>
            <a:off x="10989986" y="2719466"/>
            <a:ext cx="866896" cy="381053"/>
          </a:xfrm>
          <a:prstGeom prst="rect">
            <a:avLst/>
          </a:prstGeom>
        </p:spPr>
      </p:pic>
    </p:spTree>
    <p:extLst>
      <p:ext uri="{BB962C8B-B14F-4D97-AF65-F5344CB8AC3E}">
        <p14:creationId xmlns:p14="http://schemas.microsoft.com/office/powerpoint/2010/main" val="28581023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F45417F-4E40-4B1E-9537-36C9F2D396A0}"/>
              </a:ext>
            </a:extLst>
          </p:cNvPr>
          <p:cNvSpPr>
            <a:spLocks noGrp="1"/>
          </p:cNvSpPr>
          <p:nvPr>
            <p:ph idx="1"/>
          </p:nvPr>
        </p:nvSpPr>
        <p:spPr>
          <a:xfrm>
            <a:off x="838200" y="1163342"/>
            <a:ext cx="10071652" cy="930827"/>
          </a:xfrm>
        </p:spPr>
        <p:txBody>
          <a:bodyPr>
            <a:normAutofit/>
          </a:bodyPr>
          <a:lstStyle/>
          <a:p>
            <a:r>
              <a:rPr lang="en-US" sz="2400" dirty="0">
                <a:latin typeface="Avenir LT Std 65 Medium" panose="020B0803020203020204" pitchFamily="34" charset="0"/>
              </a:rPr>
              <a:t>Highest trips in December </a:t>
            </a:r>
          </a:p>
          <a:p>
            <a:r>
              <a:rPr lang="en-US" sz="2400" dirty="0">
                <a:latin typeface="Avenir LT Std 65 Medium" panose="020B0803020203020204" pitchFamily="34" charset="0"/>
              </a:rPr>
              <a:t>Lowest Trips in February.</a:t>
            </a:r>
          </a:p>
        </p:txBody>
      </p:sp>
      <p:sp>
        <p:nvSpPr>
          <p:cNvPr id="4" name="Slide Number Placeholder 3">
            <a:extLst>
              <a:ext uri="{FF2B5EF4-FFF2-40B4-BE49-F238E27FC236}">
                <a16:creationId xmlns:a16="http://schemas.microsoft.com/office/drawing/2014/main" id="{73D1EDEA-5D0C-420C-B718-5B83A810A16E}"/>
              </a:ext>
            </a:extLst>
          </p:cNvPr>
          <p:cNvSpPr>
            <a:spLocks noGrp="1"/>
          </p:cNvSpPr>
          <p:nvPr>
            <p:ph type="sldNum" sz="quarter" idx="12"/>
          </p:nvPr>
        </p:nvSpPr>
        <p:spPr/>
        <p:txBody>
          <a:bodyPr/>
          <a:lstStyle/>
          <a:p>
            <a:fld id="{48F63A3B-78C7-47BE-AE5E-E10140E04643}" type="slidenum">
              <a:rPr lang="en-US" smtClean="0"/>
              <a:t>13</a:t>
            </a:fld>
            <a:endParaRPr lang="en-US"/>
          </a:p>
        </p:txBody>
      </p:sp>
      <p:sp>
        <p:nvSpPr>
          <p:cNvPr id="6" name="Title 1">
            <a:extLst>
              <a:ext uri="{FF2B5EF4-FFF2-40B4-BE49-F238E27FC236}">
                <a16:creationId xmlns:a16="http://schemas.microsoft.com/office/drawing/2014/main" id="{D90631C0-7025-4C73-B8ED-33D9A4DB4D4A}"/>
              </a:ext>
            </a:extLst>
          </p:cNvPr>
          <p:cNvSpPr>
            <a:spLocks noGrp="1"/>
          </p:cNvSpPr>
          <p:nvPr>
            <p:ph type="title"/>
          </p:nvPr>
        </p:nvSpPr>
        <p:spPr>
          <a:xfrm>
            <a:off x="838200" y="70590"/>
            <a:ext cx="10515600" cy="1325563"/>
          </a:xfrm>
        </p:spPr>
        <p:txBody>
          <a:bodyPr/>
          <a:lstStyle/>
          <a:p>
            <a:r>
              <a:rPr lang="en-US" dirty="0">
                <a:solidFill>
                  <a:srgbClr val="FF6600"/>
                </a:solidFill>
                <a:effectLst>
                  <a:outerShdw blurRad="38100" dist="38100" dir="2700000" algn="tl">
                    <a:srgbClr val="000000">
                      <a:alpha val="43137"/>
                    </a:srgbClr>
                  </a:outerShdw>
                </a:effectLst>
                <a:latin typeface="Avenir LT Std 65 Medium" panose="020B0803020203020204" pitchFamily="34" charset="0"/>
              </a:rPr>
              <a:t>Monthly Seasonality</a:t>
            </a:r>
            <a:endParaRPr lang="en-US" dirty="0">
              <a:effectLst>
                <a:outerShdw blurRad="38100" dist="38100" dir="2700000" algn="tl">
                  <a:srgbClr val="000000">
                    <a:alpha val="43137"/>
                  </a:srgbClr>
                </a:outerShdw>
              </a:effectLst>
            </a:endParaRPr>
          </a:p>
        </p:txBody>
      </p:sp>
      <p:pic>
        <p:nvPicPr>
          <p:cNvPr id="12" name="Picture 11">
            <a:extLst>
              <a:ext uri="{FF2B5EF4-FFF2-40B4-BE49-F238E27FC236}">
                <a16:creationId xmlns:a16="http://schemas.microsoft.com/office/drawing/2014/main" id="{3E30F4BB-D40D-4CBE-A2E7-C8B6ED73CA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37373" y="0"/>
            <a:ext cx="1654627" cy="994232"/>
          </a:xfrm>
          <a:prstGeom prst="rect">
            <a:avLst/>
          </a:prstGeom>
        </p:spPr>
      </p:pic>
      <p:pic>
        <p:nvPicPr>
          <p:cNvPr id="5" name="Picture 4" descr="Chart, line chart&#10;&#10;Description automatically generated">
            <a:extLst>
              <a:ext uri="{FF2B5EF4-FFF2-40B4-BE49-F238E27FC236}">
                <a16:creationId xmlns:a16="http://schemas.microsoft.com/office/drawing/2014/main" id="{71751D4B-F21D-4EE0-9857-22DAF5039CE0}"/>
              </a:ext>
            </a:extLst>
          </p:cNvPr>
          <p:cNvPicPr>
            <a:picLocks noChangeAspect="1"/>
          </p:cNvPicPr>
          <p:nvPr/>
        </p:nvPicPr>
        <p:blipFill>
          <a:blip r:embed="rId3"/>
          <a:stretch>
            <a:fillRect/>
          </a:stretch>
        </p:blipFill>
        <p:spPr>
          <a:xfrm>
            <a:off x="2054827" y="2094169"/>
            <a:ext cx="8082346" cy="4576969"/>
          </a:xfrm>
          <a:prstGeom prst="rect">
            <a:avLst/>
          </a:prstGeom>
          <a:ln>
            <a:solidFill>
              <a:schemeClr val="tx1"/>
            </a:solidFill>
          </a:ln>
        </p:spPr>
      </p:pic>
      <p:pic>
        <p:nvPicPr>
          <p:cNvPr id="8" name="Picture 7" descr="Text&#10;&#10;Description automatically generated with medium confidence">
            <a:extLst>
              <a:ext uri="{FF2B5EF4-FFF2-40B4-BE49-F238E27FC236}">
                <a16:creationId xmlns:a16="http://schemas.microsoft.com/office/drawing/2014/main" id="{FD8E6E7F-BAA8-4203-A0A9-CAD0EC56A070}"/>
              </a:ext>
            </a:extLst>
          </p:cNvPr>
          <p:cNvPicPr>
            <a:picLocks noChangeAspect="1"/>
          </p:cNvPicPr>
          <p:nvPr/>
        </p:nvPicPr>
        <p:blipFill>
          <a:blip r:embed="rId4"/>
          <a:stretch>
            <a:fillRect/>
          </a:stretch>
        </p:blipFill>
        <p:spPr>
          <a:xfrm>
            <a:off x="2746650" y="2624868"/>
            <a:ext cx="1000265" cy="562053"/>
          </a:xfrm>
          <a:prstGeom prst="rect">
            <a:avLst/>
          </a:prstGeom>
        </p:spPr>
      </p:pic>
      <p:pic>
        <p:nvPicPr>
          <p:cNvPr id="11" name="Picture 10">
            <a:extLst>
              <a:ext uri="{FF2B5EF4-FFF2-40B4-BE49-F238E27FC236}">
                <a16:creationId xmlns:a16="http://schemas.microsoft.com/office/drawing/2014/main" id="{2FB36C62-865A-481B-A39E-D478FB0D60DD}"/>
              </a:ext>
            </a:extLst>
          </p:cNvPr>
          <p:cNvPicPr>
            <a:picLocks noChangeAspect="1"/>
          </p:cNvPicPr>
          <p:nvPr/>
        </p:nvPicPr>
        <p:blipFill>
          <a:blip r:embed="rId5"/>
          <a:stretch>
            <a:fillRect/>
          </a:stretch>
        </p:blipFill>
        <p:spPr>
          <a:xfrm>
            <a:off x="2746650" y="3238473"/>
            <a:ext cx="866896" cy="381053"/>
          </a:xfrm>
          <a:prstGeom prst="rect">
            <a:avLst/>
          </a:prstGeom>
        </p:spPr>
      </p:pic>
    </p:spTree>
    <p:extLst>
      <p:ext uri="{BB962C8B-B14F-4D97-AF65-F5344CB8AC3E}">
        <p14:creationId xmlns:p14="http://schemas.microsoft.com/office/powerpoint/2010/main" val="30125694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E7C3AB6-CBE0-4BB5-8EBB-8FC52C175A5E}"/>
              </a:ext>
            </a:extLst>
          </p:cNvPr>
          <p:cNvSpPr>
            <a:spLocks noGrp="1"/>
          </p:cNvSpPr>
          <p:nvPr>
            <p:ph type="sldNum" sz="quarter" idx="12"/>
          </p:nvPr>
        </p:nvSpPr>
        <p:spPr/>
        <p:txBody>
          <a:bodyPr/>
          <a:lstStyle/>
          <a:p>
            <a:fld id="{48F63A3B-78C7-47BE-AE5E-E10140E04643}" type="slidenum">
              <a:rPr lang="en-US" smtClean="0"/>
              <a:t>14</a:t>
            </a:fld>
            <a:endParaRPr lang="en-US"/>
          </a:p>
        </p:txBody>
      </p:sp>
      <p:pic>
        <p:nvPicPr>
          <p:cNvPr id="8" name="Picture 7" descr="A picture containing chart&#10;&#10;Description automatically generated">
            <a:extLst>
              <a:ext uri="{FF2B5EF4-FFF2-40B4-BE49-F238E27FC236}">
                <a16:creationId xmlns:a16="http://schemas.microsoft.com/office/drawing/2014/main" id="{7AE6136B-81CA-4655-B0FF-8E439954E3BF}"/>
              </a:ext>
            </a:extLst>
          </p:cNvPr>
          <p:cNvPicPr>
            <a:picLocks noChangeAspect="1"/>
          </p:cNvPicPr>
          <p:nvPr/>
        </p:nvPicPr>
        <p:blipFill>
          <a:blip r:embed="rId2"/>
          <a:stretch>
            <a:fillRect/>
          </a:stretch>
        </p:blipFill>
        <p:spPr>
          <a:xfrm>
            <a:off x="4439478" y="1334246"/>
            <a:ext cx="7752522" cy="5022104"/>
          </a:xfrm>
          <a:prstGeom prst="rect">
            <a:avLst/>
          </a:prstGeom>
          <a:ln>
            <a:solidFill>
              <a:schemeClr val="tx1"/>
            </a:solidFill>
          </a:ln>
        </p:spPr>
      </p:pic>
      <p:sp>
        <p:nvSpPr>
          <p:cNvPr id="9" name="Title 1">
            <a:extLst>
              <a:ext uri="{FF2B5EF4-FFF2-40B4-BE49-F238E27FC236}">
                <a16:creationId xmlns:a16="http://schemas.microsoft.com/office/drawing/2014/main" id="{DA2182A1-5220-41A9-8D4F-E69508435626}"/>
              </a:ext>
            </a:extLst>
          </p:cNvPr>
          <p:cNvSpPr>
            <a:spLocks noGrp="1"/>
          </p:cNvSpPr>
          <p:nvPr>
            <p:ph type="title"/>
          </p:nvPr>
        </p:nvSpPr>
        <p:spPr>
          <a:xfrm>
            <a:off x="584982" y="136525"/>
            <a:ext cx="10515600" cy="1325563"/>
          </a:xfrm>
        </p:spPr>
        <p:txBody>
          <a:bodyPr/>
          <a:lstStyle/>
          <a:p>
            <a:r>
              <a:rPr lang="en-US" dirty="0">
                <a:solidFill>
                  <a:srgbClr val="FF6600"/>
                </a:solidFill>
                <a:effectLst>
                  <a:outerShdw blurRad="38100" dist="38100" dir="2700000" algn="tl">
                    <a:srgbClr val="000000">
                      <a:alpha val="43137"/>
                    </a:srgbClr>
                  </a:outerShdw>
                </a:effectLst>
                <a:latin typeface="Avenir LT Std 65 Medium" panose="020B0803020203020204" pitchFamily="34" charset="0"/>
              </a:rPr>
              <a:t>Market Share by City</a:t>
            </a:r>
            <a:endParaRPr lang="en-US" dirty="0">
              <a:effectLst>
                <a:outerShdw blurRad="38100" dist="38100" dir="2700000" algn="tl">
                  <a:srgbClr val="000000">
                    <a:alpha val="43137"/>
                  </a:srgbClr>
                </a:outerShdw>
              </a:effectLst>
            </a:endParaRPr>
          </a:p>
        </p:txBody>
      </p:sp>
      <p:pic>
        <p:nvPicPr>
          <p:cNvPr id="10" name="Picture 9">
            <a:extLst>
              <a:ext uri="{FF2B5EF4-FFF2-40B4-BE49-F238E27FC236}">
                <a16:creationId xmlns:a16="http://schemas.microsoft.com/office/drawing/2014/main" id="{FFC2DB61-7735-4D07-AF48-0CAE906695A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37373" y="0"/>
            <a:ext cx="1654627" cy="994232"/>
          </a:xfrm>
          <a:prstGeom prst="rect">
            <a:avLst/>
          </a:prstGeom>
        </p:spPr>
      </p:pic>
      <p:sp>
        <p:nvSpPr>
          <p:cNvPr id="11" name="TextBox 10">
            <a:extLst>
              <a:ext uri="{FF2B5EF4-FFF2-40B4-BE49-F238E27FC236}">
                <a16:creationId xmlns:a16="http://schemas.microsoft.com/office/drawing/2014/main" id="{77C52357-001B-4888-B738-BD50D84ACB85}"/>
              </a:ext>
            </a:extLst>
          </p:cNvPr>
          <p:cNvSpPr txBox="1"/>
          <p:nvPr/>
        </p:nvSpPr>
        <p:spPr>
          <a:xfrm>
            <a:off x="584982" y="1767806"/>
            <a:ext cx="3854496" cy="4154984"/>
          </a:xfrm>
          <a:prstGeom prst="rect">
            <a:avLst/>
          </a:prstGeom>
          <a:noFill/>
        </p:spPr>
        <p:txBody>
          <a:bodyPr wrap="square" rtlCol="0">
            <a:spAutoFit/>
          </a:bodyPr>
          <a:lstStyle/>
          <a:p>
            <a:pPr marL="342900" indent="-342900">
              <a:buFont typeface="Wingdings" panose="05000000000000000000" pitchFamily="2" charset="2"/>
              <a:buChar char="Ø"/>
            </a:pPr>
            <a:r>
              <a:rPr lang="en-US" sz="2400" b="1" dirty="0">
                <a:latin typeface="Avenir LT Std 65 Medium" panose="020B0803020203020204" pitchFamily="34" charset="0"/>
              </a:rPr>
              <a:t>Market share of </a:t>
            </a:r>
            <a:r>
              <a:rPr lang="en-US" sz="2400" b="1" dirty="0">
                <a:solidFill>
                  <a:srgbClr val="FFC000"/>
                </a:solidFill>
                <a:latin typeface="Avenir LT Std 65 Medium" panose="020B0803020203020204" pitchFamily="34" charset="0"/>
              </a:rPr>
              <a:t>Yellow Cab</a:t>
            </a:r>
            <a:r>
              <a:rPr lang="en-US" sz="2400" b="1" dirty="0">
                <a:latin typeface="Avenir LT Std 65 Medium" panose="020B0803020203020204" pitchFamily="34" charset="0"/>
              </a:rPr>
              <a:t> higher across majority of the Cities.</a:t>
            </a:r>
          </a:p>
          <a:p>
            <a:pPr marL="342900" indent="-342900">
              <a:buFont typeface="Wingdings" panose="05000000000000000000" pitchFamily="2" charset="2"/>
              <a:buChar char="Ø"/>
            </a:pPr>
            <a:endParaRPr lang="en-US" sz="2400" b="1" dirty="0">
              <a:latin typeface="Avenir LT Std 65 Medium" panose="020B0803020203020204" pitchFamily="34" charset="0"/>
            </a:endParaRPr>
          </a:p>
          <a:p>
            <a:pPr marL="342900" indent="-342900">
              <a:buFont typeface="Wingdings" panose="05000000000000000000" pitchFamily="2" charset="2"/>
              <a:buChar char="Ø"/>
            </a:pPr>
            <a:r>
              <a:rPr lang="en-US" sz="2400" b="1" dirty="0">
                <a:solidFill>
                  <a:srgbClr val="FF0066"/>
                </a:solidFill>
                <a:latin typeface="Avenir LT Std 65 Medium" panose="020B0803020203020204" pitchFamily="34" charset="0"/>
              </a:rPr>
              <a:t>Pink Cab </a:t>
            </a:r>
            <a:r>
              <a:rPr lang="en-US" sz="2400" b="1" dirty="0">
                <a:latin typeface="Avenir LT Std 65 Medium" panose="020B0803020203020204" pitchFamily="34" charset="0"/>
              </a:rPr>
              <a:t>has higher market share on few cities - Nashville, Sacramento, San Diego, Pittsburgh. </a:t>
            </a:r>
          </a:p>
          <a:p>
            <a:pPr marL="342900" indent="-342900">
              <a:buFont typeface="Wingdings" panose="05000000000000000000" pitchFamily="2" charset="2"/>
              <a:buChar char="Ø"/>
            </a:pPr>
            <a:endParaRPr lang="en-US" sz="2400" b="1" dirty="0">
              <a:latin typeface="Avenir LT Std 65 Medium" panose="020B0803020203020204" pitchFamily="34" charset="0"/>
            </a:endParaRPr>
          </a:p>
          <a:p>
            <a:pPr marL="342900" indent="-342900">
              <a:buFont typeface="Wingdings" panose="05000000000000000000" pitchFamily="2" charset="2"/>
              <a:buChar char="Ø"/>
            </a:pPr>
            <a:endParaRPr lang="en-US" sz="2400" b="1" dirty="0">
              <a:latin typeface="Avenir LT Std 65 Medium" panose="020B0803020203020204" pitchFamily="34" charset="0"/>
            </a:endParaRPr>
          </a:p>
        </p:txBody>
      </p:sp>
    </p:spTree>
    <p:extLst>
      <p:ext uri="{BB962C8B-B14F-4D97-AF65-F5344CB8AC3E}">
        <p14:creationId xmlns:p14="http://schemas.microsoft.com/office/powerpoint/2010/main" val="5499784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425CF3F-ACE2-473C-B20F-041A5C781C13}"/>
              </a:ext>
            </a:extLst>
          </p:cNvPr>
          <p:cNvSpPr>
            <a:spLocks noGrp="1"/>
          </p:cNvSpPr>
          <p:nvPr>
            <p:ph idx="1"/>
          </p:nvPr>
        </p:nvSpPr>
        <p:spPr>
          <a:xfrm>
            <a:off x="742122" y="2057399"/>
            <a:ext cx="3829878" cy="3627784"/>
          </a:xfrm>
        </p:spPr>
        <p:txBody>
          <a:bodyPr>
            <a:normAutofit/>
          </a:bodyPr>
          <a:lstStyle/>
          <a:p>
            <a:r>
              <a:rPr lang="en-US" dirty="0">
                <a:latin typeface="Avenir LT Std 65 Medium" panose="020B0803020203020204" pitchFamily="34" charset="0"/>
              </a:rPr>
              <a:t>Distance travelled remain uniform for both Cab companies.</a:t>
            </a:r>
          </a:p>
          <a:p>
            <a:endParaRPr lang="en-US" dirty="0">
              <a:latin typeface="Avenir LT Std 65 Medium" panose="020B0803020203020204" pitchFamily="34" charset="0"/>
            </a:endParaRPr>
          </a:p>
          <a:p>
            <a:r>
              <a:rPr lang="en-US" dirty="0">
                <a:latin typeface="Avenir LT Std 65 Medium" panose="020B0803020203020204" pitchFamily="34" charset="0"/>
              </a:rPr>
              <a:t>Trips that involves travelling more than 36 km are rarer.</a:t>
            </a:r>
          </a:p>
        </p:txBody>
      </p:sp>
      <p:sp>
        <p:nvSpPr>
          <p:cNvPr id="4" name="Slide Number Placeholder 3">
            <a:extLst>
              <a:ext uri="{FF2B5EF4-FFF2-40B4-BE49-F238E27FC236}">
                <a16:creationId xmlns:a16="http://schemas.microsoft.com/office/drawing/2014/main" id="{3086F040-2D43-4312-8E37-C0A2DD3B3C6C}"/>
              </a:ext>
            </a:extLst>
          </p:cNvPr>
          <p:cNvSpPr>
            <a:spLocks noGrp="1"/>
          </p:cNvSpPr>
          <p:nvPr>
            <p:ph type="sldNum" sz="quarter" idx="12"/>
          </p:nvPr>
        </p:nvSpPr>
        <p:spPr/>
        <p:txBody>
          <a:bodyPr/>
          <a:lstStyle/>
          <a:p>
            <a:fld id="{48F63A3B-78C7-47BE-AE5E-E10140E04643}" type="slidenum">
              <a:rPr lang="en-US" smtClean="0"/>
              <a:t>15</a:t>
            </a:fld>
            <a:endParaRPr lang="en-US"/>
          </a:p>
        </p:txBody>
      </p:sp>
      <p:sp>
        <p:nvSpPr>
          <p:cNvPr id="7" name="Title 1">
            <a:extLst>
              <a:ext uri="{FF2B5EF4-FFF2-40B4-BE49-F238E27FC236}">
                <a16:creationId xmlns:a16="http://schemas.microsoft.com/office/drawing/2014/main" id="{3863B9F9-C87E-4755-834E-B8DCAAD63D6B}"/>
              </a:ext>
            </a:extLst>
          </p:cNvPr>
          <p:cNvSpPr>
            <a:spLocks noGrp="1"/>
          </p:cNvSpPr>
          <p:nvPr>
            <p:ph type="title"/>
          </p:nvPr>
        </p:nvSpPr>
        <p:spPr>
          <a:xfrm>
            <a:off x="838200" y="365125"/>
            <a:ext cx="10515600" cy="1325563"/>
          </a:xfrm>
        </p:spPr>
        <p:txBody>
          <a:bodyPr/>
          <a:lstStyle/>
          <a:p>
            <a:r>
              <a:rPr lang="en-US" dirty="0">
                <a:solidFill>
                  <a:srgbClr val="FF6600"/>
                </a:solidFill>
                <a:effectLst>
                  <a:outerShdw blurRad="38100" dist="38100" dir="2700000" algn="tl">
                    <a:srgbClr val="000000">
                      <a:alpha val="43137"/>
                    </a:srgbClr>
                  </a:outerShdw>
                </a:effectLst>
                <a:latin typeface="Avenir LT Std 65 Medium" panose="020B0803020203020204" pitchFamily="34" charset="0"/>
              </a:rPr>
              <a:t>Frequency of Distance Traveled</a:t>
            </a:r>
            <a:endParaRPr lang="en-US" dirty="0">
              <a:effectLst>
                <a:outerShdw blurRad="38100" dist="38100" dir="2700000" algn="tl">
                  <a:srgbClr val="000000">
                    <a:alpha val="43137"/>
                  </a:srgbClr>
                </a:outerShdw>
              </a:effectLst>
            </a:endParaRPr>
          </a:p>
        </p:txBody>
      </p:sp>
      <p:pic>
        <p:nvPicPr>
          <p:cNvPr id="8" name="Picture 7">
            <a:extLst>
              <a:ext uri="{FF2B5EF4-FFF2-40B4-BE49-F238E27FC236}">
                <a16:creationId xmlns:a16="http://schemas.microsoft.com/office/drawing/2014/main" id="{AC7BD0C7-CC09-4BD7-BB0A-8E180E7E914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37373" y="0"/>
            <a:ext cx="1654627" cy="994232"/>
          </a:xfrm>
          <a:prstGeom prst="rect">
            <a:avLst/>
          </a:prstGeom>
        </p:spPr>
      </p:pic>
      <p:pic>
        <p:nvPicPr>
          <p:cNvPr id="5" name="Picture 4" descr="Chart&#10;&#10;Description automatically generated">
            <a:extLst>
              <a:ext uri="{FF2B5EF4-FFF2-40B4-BE49-F238E27FC236}">
                <a16:creationId xmlns:a16="http://schemas.microsoft.com/office/drawing/2014/main" id="{BEC6011E-B2F2-4DBA-A2C7-2C332F464C7E}"/>
              </a:ext>
            </a:extLst>
          </p:cNvPr>
          <p:cNvPicPr>
            <a:picLocks noChangeAspect="1"/>
          </p:cNvPicPr>
          <p:nvPr/>
        </p:nvPicPr>
        <p:blipFill>
          <a:blip r:embed="rId3"/>
          <a:stretch>
            <a:fillRect/>
          </a:stretch>
        </p:blipFill>
        <p:spPr>
          <a:xfrm>
            <a:off x="4745038" y="1555079"/>
            <a:ext cx="6916115" cy="4801270"/>
          </a:xfrm>
          <a:prstGeom prst="rect">
            <a:avLst/>
          </a:prstGeom>
          <a:ln>
            <a:solidFill>
              <a:schemeClr val="tx1"/>
            </a:solidFill>
          </a:ln>
        </p:spPr>
      </p:pic>
    </p:spTree>
    <p:extLst>
      <p:ext uri="{BB962C8B-B14F-4D97-AF65-F5344CB8AC3E}">
        <p14:creationId xmlns:p14="http://schemas.microsoft.com/office/powerpoint/2010/main" val="42926004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925F2B1-4D35-44C8-A6B6-847D55979DF7}"/>
              </a:ext>
            </a:extLst>
          </p:cNvPr>
          <p:cNvSpPr>
            <a:spLocks noGrp="1"/>
          </p:cNvSpPr>
          <p:nvPr>
            <p:ph idx="1"/>
          </p:nvPr>
        </p:nvSpPr>
        <p:spPr>
          <a:xfrm>
            <a:off x="838200" y="1825625"/>
            <a:ext cx="4634948" cy="4351338"/>
          </a:xfrm>
        </p:spPr>
        <p:txBody>
          <a:bodyPr>
            <a:normAutofit fontScale="85000" lnSpcReduction="20000"/>
          </a:bodyPr>
          <a:lstStyle/>
          <a:p>
            <a:r>
              <a:rPr lang="en-US" dirty="0">
                <a:latin typeface="Avenir LT Std 65 Medium" panose="020B0803020203020204" pitchFamily="34" charset="0"/>
              </a:rPr>
              <a:t>High Correlation between Distance traveled and Cab Expenses. </a:t>
            </a:r>
          </a:p>
          <a:p>
            <a:endParaRPr lang="en-US" dirty="0">
              <a:latin typeface="Avenir LT Std 65 Medium" panose="020B0803020203020204" pitchFamily="34" charset="0"/>
            </a:endParaRPr>
          </a:p>
          <a:p>
            <a:r>
              <a:rPr lang="en-US" dirty="0">
                <a:latin typeface="Avenir LT Std 65 Medium" panose="020B0803020203020204" pitchFamily="34" charset="0"/>
              </a:rPr>
              <a:t>Correlation between Distance and Cab Revenue less compared to Cost of Trip. </a:t>
            </a:r>
          </a:p>
          <a:p>
            <a:endParaRPr lang="en-US" dirty="0">
              <a:latin typeface="Avenir LT Std 65 Medium" panose="020B0803020203020204" pitchFamily="34" charset="0"/>
            </a:endParaRPr>
          </a:p>
          <a:p>
            <a:r>
              <a:rPr lang="en-US" dirty="0">
                <a:latin typeface="Avenir LT Std 65 Medium" panose="020B0803020203020204" pitchFamily="34" charset="0"/>
              </a:rPr>
              <a:t>Signifies other factors involved in determining prices charged to customers apart from distance traveled.</a:t>
            </a:r>
          </a:p>
        </p:txBody>
      </p:sp>
      <p:sp>
        <p:nvSpPr>
          <p:cNvPr id="4" name="Slide Number Placeholder 3">
            <a:extLst>
              <a:ext uri="{FF2B5EF4-FFF2-40B4-BE49-F238E27FC236}">
                <a16:creationId xmlns:a16="http://schemas.microsoft.com/office/drawing/2014/main" id="{929EB7A3-ADC3-4ACB-9DDB-3F9D6B49EDC8}"/>
              </a:ext>
            </a:extLst>
          </p:cNvPr>
          <p:cNvSpPr>
            <a:spLocks noGrp="1"/>
          </p:cNvSpPr>
          <p:nvPr>
            <p:ph type="sldNum" sz="quarter" idx="12"/>
          </p:nvPr>
        </p:nvSpPr>
        <p:spPr/>
        <p:txBody>
          <a:bodyPr/>
          <a:lstStyle/>
          <a:p>
            <a:fld id="{48F63A3B-78C7-47BE-AE5E-E10140E04643}" type="slidenum">
              <a:rPr lang="en-US" smtClean="0"/>
              <a:t>16</a:t>
            </a:fld>
            <a:endParaRPr lang="en-US"/>
          </a:p>
        </p:txBody>
      </p:sp>
      <p:pic>
        <p:nvPicPr>
          <p:cNvPr id="5" name="Picture 4">
            <a:extLst>
              <a:ext uri="{FF2B5EF4-FFF2-40B4-BE49-F238E27FC236}">
                <a16:creationId xmlns:a16="http://schemas.microsoft.com/office/drawing/2014/main" id="{81CB78A0-37DA-40B9-98D7-47AB27BC527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37373" y="0"/>
            <a:ext cx="1654627" cy="994232"/>
          </a:xfrm>
          <a:prstGeom prst="rect">
            <a:avLst/>
          </a:prstGeom>
        </p:spPr>
      </p:pic>
      <p:pic>
        <p:nvPicPr>
          <p:cNvPr id="7" name="Picture 6" descr="Chart, line chart&#10;&#10;Description automatically generated">
            <a:extLst>
              <a:ext uri="{FF2B5EF4-FFF2-40B4-BE49-F238E27FC236}">
                <a16:creationId xmlns:a16="http://schemas.microsoft.com/office/drawing/2014/main" id="{7F7EE784-41BD-452F-BBFD-ECD8D37A49E2}"/>
              </a:ext>
            </a:extLst>
          </p:cNvPr>
          <p:cNvPicPr>
            <a:picLocks noChangeAspect="1"/>
          </p:cNvPicPr>
          <p:nvPr/>
        </p:nvPicPr>
        <p:blipFill>
          <a:blip r:embed="rId3"/>
          <a:stretch>
            <a:fillRect/>
          </a:stretch>
        </p:blipFill>
        <p:spPr>
          <a:xfrm>
            <a:off x="5804452" y="1364444"/>
            <a:ext cx="5560234" cy="5080597"/>
          </a:xfrm>
          <a:prstGeom prst="rect">
            <a:avLst/>
          </a:prstGeom>
          <a:ln>
            <a:solidFill>
              <a:schemeClr val="tx1"/>
            </a:solidFill>
          </a:ln>
        </p:spPr>
      </p:pic>
      <p:sp>
        <p:nvSpPr>
          <p:cNvPr id="8" name="Title 1">
            <a:extLst>
              <a:ext uri="{FF2B5EF4-FFF2-40B4-BE49-F238E27FC236}">
                <a16:creationId xmlns:a16="http://schemas.microsoft.com/office/drawing/2014/main" id="{13CC3C79-C7C6-471C-ABDB-E359F9333E5A}"/>
              </a:ext>
            </a:extLst>
          </p:cNvPr>
          <p:cNvSpPr>
            <a:spLocks noGrp="1"/>
          </p:cNvSpPr>
          <p:nvPr>
            <p:ph type="title"/>
          </p:nvPr>
        </p:nvSpPr>
        <p:spPr>
          <a:xfrm>
            <a:off x="732182" y="204927"/>
            <a:ext cx="10515600" cy="1325563"/>
          </a:xfrm>
        </p:spPr>
        <p:txBody>
          <a:bodyPr/>
          <a:lstStyle/>
          <a:p>
            <a:pPr algn="ctr"/>
            <a:r>
              <a:rPr lang="en-US" dirty="0">
                <a:solidFill>
                  <a:srgbClr val="FF6600"/>
                </a:solidFill>
                <a:effectLst>
                  <a:outerShdw blurRad="38100" dist="38100" dir="2700000" algn="tl">
                    <a:srgbClr val="000000">
                      <a:alpha val="43137"/>
                    </a:srgbClr>
                  </a:outerShdw>
                </a:effectLst>
                <a:latin typeface="Avenir LT Std 65 Medium" panose="020B0803020203020204" pitchFamily="34" charset="0"/>
              </a:rPr>
              <a:t>Distance vs Revenue &amp; Expense</a:t>
            </a:r>
            <a:endParaRPr lang="en-US"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9975811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84F6EAC-50DA-4E89-A550-DA822447B875}"/>
              </a:ext>
            </a:extLst>
          </p:cNvPr>
          <p:cNvSpPr>
            <a:spLocks noGrp="1"/>
          </p:cNvSpPr>
          <p:nvPr>
            <p:ph type="sldNum" sz="quarter" idx="12"/>
          </p:nvPr>
        </p:nvSpPr>
        <p:spPr/>
        <p:txBody>
          <a:bodyPr/>
          <a:lstStyle/>
          <a:p>
            <a:fld id="{48F63A3B-78C7-47BE-AE5E-E10140E04643}" type="slidenum">
              <a:rPr lang="en-US" smtClean="0"/>
              <a:t>17</a:t>
            </a:fld>
            <a:endParaRPr lang="en-US"/>
          </a:p>
        </p:txBody>
      </p:sp>
      <p:pic>
        <p:nvPicPr>
          <p:cNvPr id="5" name="Picture 4">
            <a:extLst>
              <a:ext uri="{FF2B5EF4-FFF2-40B4-BE49-F238E27FC236}">
                <a16:creationId xmlns:a16="http://schemas.microsoft.com/office/drawing/2014/main" id="{134D4DE8-F48E-4FA6-BCFC-0F9735A5DD1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37373" y="0"/>
            <a:ext cx="1654627" cy="994232"/>
          </a:xfrm>
          <a:prstGeom prst="rect">
            <a:avLst/>
          </a:prstGeom>
        </p:spPr>
      </p:pic>
      <p:sp>
        <p:nvSpPr>
          <p:cNvPr id="6" name="Title 1">
            <a:extLst>
              <a:ext uri="{FF2B5EF4-FFF2-40B4-BE49-F238E27FC236}">
                <a16:creationId xmlns:a16="http://schemas.microsoft.com/office/drawing/2014/main" id="{68ABB993-3353-400A-BF8D-DABC5EBB02F1}"/>
              </a:ext>
            </a:extLst>
          </p:cNvPr>
          <p:cNvSpPr>
            <a:spLocks noGrp="1"/>
          </p:cNvSpPr>
          <p:nvPr>
            <p:ph type="title"/>
          </p:nvPr>
        </p:nvSpPr>
        <p:spPr>
          <a:xfrm>
            <a:off x="954156" y="72415"/>
            <a:ext cx="10410529" cy="1325563"/>
          </a:xfrm>
        </p:spPr>
        <p:txBody>
          <a:bodyPr/>
          <a:lstStyle/>
          <a:p>
            <a:r>
              <a:rPr lang="en-US" dirty="0">
                <a:solidFill>
                  <a:srgbClr val="FF6600"/>
                </a:solidFill>
                <a:effectLst>
                  <a:outerShdw blurRad="38100" dist="38100" dir="2700000" algn="tl">
                    <a:srgbClr val="000000">
                      <a:alpha val="43137"/>
                    </a:srgbClr>
                  </a:outerShdw>
                </a:effectLst>
                <a:latin typeface="Avenir LT Std 65 Medium" panose="020B0803020203020204" pitchFamily="34" charset="0"/>
              </a:rPr>
              <a:t>Profit</a:t>
            </a:r>
            <a:endParaRPr lang="en-US" dirty="0">
              <a:effectLst>
                <a:outerShdw blurRad="38100" dist="38100" dir="2700000" algn="tl">
                  <a:srgbClr val="000000">
                    <a:alpha val="43137"/>
                  </a:srgbClr>
                </a:outerShdw>
              </a:effectLst>
            </a:endParaRPr>
          </a:p>
        </p:txBody>
      </p:sp>
      <p:pic>
        <p:nvPicPr>
          <p:cNvPr id="10" name="Picture 9" descr="Chart&#10;&#10;Description automatically generated">
            <a:extLst>
              <a:ext uri="{FF2B5EF4-FFF2-40B4-BE49-F238E27FC236}">
                <a16:creationId xmlns:a16="http://schemas.microsoft.com/office/drawing/2014/main" id="{048182E5-4E52-4FC3-8A15-52031AC356F5}"/>
              </a:ext>
            </a:extLst>
          </p:cNvPr>
          <p:cNvPicPr>
            <a:picLocks noChangeAspect="1"/>
          </p:cNvPicPr>
          <p:nvPr/>
        </p:nvPicPr>
        <p:blipFill>
          <a:blip r:embed="rId3"/>
          <a:stretch>
            <a:fillRect/>
          </a:stretch>
        </p:blipFill>
        <p:spPr>
          <a:xfrm>
            <a:off x="6220238" y="928061"/>
            <a:ext cx="5314122" cy="2794372"/>
          </a:xfrm>
          <a:prstGeom prst="rect">
            <a:avLst/>
          </a:prstGeom>
          <a:ln>
            <a:solidFill>
              <a:schemeClr val="tx1"/>
            </a:solidFill>
          </a:ln>
        </p:spPr>
      </p:pic>
      <p:pic>
        <p:nvPicPr>
          <p:cNvPr id="25" name="Picture 24" descr="Chart, timeline&#10;&#10;Description automatically generated">
            <a:extLst>
              <a:ext uri="{FF2B5EF4-FFF2-40B4-BE49-F238E27FC236}">
                <a16:creationId xmlns:a16="http://schemas.microsoft.com/office/drawing/2014/main" id="{B8887973-E562-484E-BFDA-32E829F789CC}"/>
              </a:ext>
            </a:extLst>
          </p:cNvPr>
          <p:cNvPicPr>
            <a:picLocks noChangeAspect="1"/>
          </p:cNvPicPr>
          <p:nvPr/>
        </p:nvPicPr>
        <p:blipFill rotWithShape="1">
          <a:blip r:embed="rId4"/>
          <a:srcRect l="1824" t="3879"/>
          <a:stretch/>
        </p:blipFill>
        <p:spPr>
          <a:xfrm>
            <a:off x="6220238" y="3882887"/>
            <a:ext cx="5314122" cy="2609987"/>
          </a:xfrm>
          <a:prstGeom prst="rect">
            <a:avLst/>
          </a:prstGeom>
          <a:ln>
            <a:solidFill>
              <a:schemeClr val="tx1"/>
            </a:solidFill>
          </a:ln>
        </p:spPr>
      </p:pic>
      <p:sp>
        <p:nvSpPr>
          <p:cNvPr id="26" name="TextBox 25">
            <a:extLst>
              <a:ext uri="{FF2B5EF4-FFF2-40B4-BE49-F238E27FC236}">
                <a16:creationId xmlns:a16="http://schemas.microsoft.com/office/drawing/2014/main" id="{981AD07D-1A50-4EA0-8CA9-83B9CE36E0E3}"/>
              </a:ext>
            </a:extLst>
          </p:cNvPr>
          <p:cNvSpPr txBox="1"/>
          <p:nvPr/>
        </p:nvSpPr>
        <p:spPr>
          <a:xfrm>
            <a:off x="954157" y="1282076"/>
            <a:ext cx="4952999" cy="5078313"/>
          </a:xfrm>
          <a:prstGeom prst="rect">
            <a:avLst/>
          </a:prstGeom>
          <a:noFill/>
        </p:spPr>
        <p:txBody>
          <a:bodyPr wrap="square" rtlCol="0">
            <a:spAutoFit/>
          </a:bodyPr>
          <a:lstStyle/>
          <a:p>
            <a:pPr marL="285750" indent="-285750">
              <a:buFont typeface="Wingdings" panose="05000000000000000000" pitchFamily="2" charset="2"/>
              <a:buChar char="Ø"/>
            </a:pPr>
            <a:r>
              <a:rPr lang="en-US" dirty="0">
                <a:latin typeface="Avenir LT Std 65 Medium" panose="020B0803020203020204" pitchFamily="34" charset="0"/>
              </a:rPr>
              <a:t>Profit = Price Charged – Cost of Trip.</a:t>
            </a:r>
          </a:p>
          <a:p>
            <a:pPr marL="285750" indent="-285750">
              <a:buFont typeface="Wingdings" panose="05000000000000000000" pitchFamily="2" charset="2"/>
              <a:buChar char="Ø"/>
            </a:pPr>
            <a:endParaRPr lang="en-US" dirty="0">
              <a:latin typeface="Avenir LT Std 65 Medium" panose="020B0803020203020204" pitchFamily="34" charset="0"/>
            </a:endParaRPr>
          </a:p>
          <a:p>
            <a:pPr marL="285750" indent="-285750">
              <a:buFont typeface="Wingdings" panose="05000000000000000000" pitchFamily="2" charset="2"/>
              <a:buChar char="Ø"/>
            </a:pPr>
            <a:r>
              <a:rPr lang="en-US" dirty="0">
                <a:latin typeface="Avenir LT Std 65 Medium" panose="020B0803020203020204" pitchFamily="34" charset="0"/>
              </a:rPr>
              <a:t>Profit more correlated with Price Charged.</a:t>
            </a:r>
          </a:p>
          <a:p>
            <a:pPr marL="285750" indent="-285750">
              <a:buFont typeface="Wingdings" panose="05000000000000000000" pitchFamily="2" charset="2"/>
              <a:buChar char="Ø"/>
            </a:pPr>
            <a:endParaRPr lang="en-US" dirty="0">
              <a:latin typeface="Avenir LT Std 65 Medium" panose="020B0803020203020204" pitchFamily="34" charset="0"/>
            </a:endParaRPr>
          </a:p>
          <a:p>
            <a:pPr marL="285750" indent="-285750">
              <a:buFont typeface="Wingdings" panose="05000000000000000000" pitchFamily="2" charset="2"/>
              <a:buChar char="Ø"/>
            </a:pPr>
            <a:r>
              <a:rPr lang="en-US" dirty="0">
                <a:latin typeface="Avenir LT Std 65 Medium" panose="020B0803020203020204" pitchFamily="34" charset="0"/>
              </a:rPr>
              <a:t>Profit varies at low Price charges but varies less as Price Charges increases.</a:t>
            </a:r>
          </a:p>
          <a:p>
            <a:pPr marL="285750" indent="-285750">
              <a:buFont typeface="Wingdings" panose="05000000000000000000" pitchFamily="2" charset="2"/>
              <a:buChar char="Ø"/>
            </a:pPr>
            <a:endParaRPr lang="en-US" dirty="0">
              <a:latin typeface="Avenir LT Std 65 Medium" panose="020B0803020203020204" pitchFamily="34" charset="0"/>
            </a:endParaRPr>
          </a:p>
          <a:p>
            <a:pPr marL="285750" indent="-285750">
              <a:buFont typeface="Wingdings" panose="05000000000000000000" pitchFamily="2" charset="2"/>
              <a:buChar char="Ø"/>
            </a:pPr>
            <a:r>
              <a:rPr lang="en-US" dirty="0">
                <a:latin typeface="Avenir LT Std 65 Medium" panose="020B0803020203020204" pitchFamily="34" charset="0"/>
              </a:rPr>
              <a:t>Heteroscedasticity increases with increase in distance traveled. Same pattern for Cost of Trip.</a:t>
            </a:r>
          </a:p>
          <a:p>
            <a:pPr marL="285750" indent="-285750">
              <a:buFont typeface="Wingdings" panose="05000000000000000000" pitchFamily="2" charset="2"/>
              <a:buChar char="Ø"/>
            </a:pPr>
            <a:endParaRPr lang="en-US" dirty="0">
              <a:latin typeface="Avenir LT Std 65 Medium" panose="020B0803020203020204" pitchFamily="34" charset="0"/>
            </a:endParaRPr>
          </a:p>
          <a:p>
            <a:pPr marL="285750" indent="-285750">
              <a:buFont typeface="Wingdings" panose="05000000000000000000" pitchFamily="2" charset="2"/>
              <a:buChar char="Ø"/>
            </a:pPr>
            <a:r>
              <a:rPr lang="en-US" dirty="0">
                <a:latin typeface="Avenir LT Std 65 Medium" panose="020B0803020203020204" pitchFamily="34" charset="0"/>
              </a:rPr>
              <a:t>Significant trips did not end in Profit. </a:t>
            </a:r>
          </a:p>
          <a:p>
            <a:pPr marL="285750" indent="-285750">
              <a:buFont typeface="Wingdings" panose="05000000000000000000" pitchFamily="2" charset="2"/>
              <a:buChar char="Ø"/>
            </a:pPr>
            <a:endParaRPr lang="en-US" dirty="0">
              <a:latin typeface="Avenir LT Std 65 Medium" panose="020B0803020203020204" pitchFamily="34" charset="0"/>
            </a:endParaRPr>
          </a:p>
          <a:p>
            <a:pPr marL="285750" indent="-285750">
              <a:buFont typeface="Wingdings" panose="05000000000000000000" pitchFamily="2" charset="2"/>
              <a:buChar char="Ø"/>
            </a:pPr>
            <a:r>
              <a:rPr lang="en-US" dirty="0">
                <a:latin typeface="Avenir LT Std 65 Medium" panose="020B0803020203020204" pitchFamily="34" charset="0"/>
              </a:rPr>
              <a:t>Median Profit for </a:t>
            </a:r>
            <a:r>
              <a:rPr lang="en-US" b="1" dirty="0">
                <a:solidFill>
                  <a:srgbClr val="FFC000"/>
                </a:solidFill>
                <a:latin typeface="Avenir LT Std 65 Medium" panose="020B0803020203020204" pitchFamily="34" charset="0"/>
              </a:rPr>
              <a:t>Yellow Cab </a:t>
            </a:r>
            <a:r>
              <a:rPr lang="en-US" dirty="0">
                <a:latin typeface="Avenir LT Std 65 Medium" panose="020B0803020203020204" pitchFamily="34" charset="0"/>
              </a:rPr>
              <a:t>higher than </a:t>
            </a:r>
            <a:r>
              <a:rPr lang="en-US" b="1" dirty="0">
                <a:solidFill>
                  <a:srgbClr val="FF0066"/>
                </a:solidFill>
                <a:latin typeface="Avenir LT Std 65 Medium" panose="020B0803020203020204" pitchFamily="34" charset="0"/>
              </a:rPr>
              <a:t>Pink Cab</a:t>
            </a:r>
            <a:r>
              <a:rPr lang="en-US" dirty="0">
                <a:latin typeface="Avenir LT Std 65 Medium" panose="020B0803020203020204" pitchFamily="34" charset="0"/>
              </a:rPr>
              <a:t>.</a:t>
            </a:r>
          </a:p>
          <a:p>
            <a:pPr marL="285750" indent="-285750">
              <a:buFont typeface="Wingdings" panose="05000000000000000000" pitchFamily="2" charset="2"/>
              <a:buChar char="Ø"/>
            </a:pPr>
            <a:endParaRPr lang="en-US" dirty="0">
              <a:latin typeface="Avenir LT Std 65 Medium" panose="020B0803020203020204" pitchFamily="34" charset="0"/>
            </a:endParaRPr>
          </a:p>
          <a:p>
            <a:pPr marL="285750" indent="-285750">
              <a:buFont typeface="Wingdings" panose="05000000000000000000" pitchFamily="2" charset="2"/>
              <a:buChar char="Ø"/>
            </a:pPr>
            <a:endParaRPr lang="en-US" dirty="0">
              <a:latin typeface="Avenir LT Std 65 Medium" panose="020B0803020203020204" pitchFamily="34" charset="0"/>
            </a:endParaRPr>
          </a:p>
        </p:txBody>
      </p:sp>
    </p:spTree>
    <p:extLst>
      <p:ext uri="{BB962C8B-B14F-4D97-AF65-F5344CB8AC3E}">
        <p14:creationId xmlns:p14="http://schemas.microsoft.com/office/powerpoint/2010/main" val="12936794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D8A71FE-1870-4E9D-BACE-24C24EA3DD1C}"/>
              </a:ext>
            </a:extLst>
          </p:cNvPr>
          <p:cNvSpPr>
            <a:spLocks noGrp="1"/>
          </p:cNvSpPr>
          <p:nvPr>
            <p:ph idx="1"/>
          </p:nvPr>
        </p:nvSpPr>
        <p:spPr>
          <a:xfrm>
            <a:off x="463825" y="1462088"/>
            <a:ext cx="3856383" cy="4700173"/>
          </a:xfrm>
        </p:spPr>
        <p:txBody>
          <a:bodyPr>
            <a:normAutofit fontScale="92500" lnSpcReduction="10000"/>
          </a:bodyPr>
          <a:lstStyle/>
          <a:p>
            <a:pPr>
              <a:buFont typeface="Wingdings" panose="05000000000000000000" pitchFamily="2" charset="2"/>
              <a:buChar char="Ø"/>
            </a:pPr>
            <a:r>
              <a:rPr lang="en-US" sz="1600" dirty="0">
                <a:latin typeface="Avenir Next LT Pro" panose="020B0504020202020204" pitchFamily="34" charset="0"/>
              </a:rPr>
              <a:t>Previous slides show the relations between Profit and Cab’s Fares and Expenses.</a:t>
            </a:r>
          </a:p>
          <a:p>
            <a:pPr>
              <a:buFont typeface="Wingdings" panose="05000000000000000000" pitchFamily="2" charset="2"/>
              <a:buChar char="Ø"/>
            </a:pPr>
            <a:endParaRPr lang="en-US" sz="1600" dirty="0">
              <a:latin typeface="Avenir Next LT Pro" panose="020B0504020202020204" pitchFamily="34" charset="0"/>
            </a:endParaRPr>
          </a:p>
          <a:p>
            <a:pPr>
              <a:buFont typeface="Wingdings" panose="05000000000000000000" pitchFamily="2" charset="2"/>
              <a:buChar char="Ø"/>
            </a:pPr>
            <a:r>
              <a:rPr lang="en-US" sz="1600" dirty="0">
                <a:latin typeface="Avenir Next LT Pro" panose="020B0504020202020204" pitchFamily="34" charset="0"/>
              </a:rPr>
              <a:t>Both Cab fares and Expenses depend on distance traveled.</a:t>
            </a:r>
          </a:p>
          <a:p>
            <a:pPr>
              <a:buFont typeface="Wingdings" panose="05000000000000000000" pitchFamily="2" charset="2"/>
              <a:buChar char="Ø"/>
            </a:pPr>
            <a:endParaRPr lang="en-US" sz="1600" dirty="0">
              <a:latin typeface="Avenir Next LT Pro" panose="020B0504020202020204" pitchFamily="34" charset="0"/>
            </a:endParaRPr>
          </a:p>
          <a:p>
            <a:pPr>
              <a:buFont typeface="Wingdings" panose="05000000000000000000" pitchFamily="2" charset="2"/>
              <a:buChar char="Ø"/>
            </a:pPr>
            <a:r>
              <a:rPr lang="en-US" sz="1600" dirty="0">
                <a:latin typeface="Avenir Next LT Pro" panose="020B0504020202020204" pitchFamily="34" charset="0"/>
              </a:rPr>
              <a:t>There is a </a:t>
            </a:r>
            <a:r>
              <a:rPr lang="en-US" sz="1600" b="1" dirty="0">
                <a:latin typeface="Avenir Next LT Pro" panose="020B0504020202020204" pitchFamily="34" charset="0"/>
              </a:rPr>
              <a:t>perfect correlation between daily total trips and Daily total Distance traveled.</a:t>
            </a:r>
          </a:p>
          <a:p>
            <a:pPr>
              <a:buFont typeface="Wingdings" panose="05000000000000000000" pitchFamily="2" charset="2"/>
              <a:buChar char="Ø"/>
            </a:pPr>
            <a:endParaRPr lang="en-US" sz="1600" dirty="0">
              <a:latin typeface="Avenir Next LT Pro" panose="020B0504020202020204" pitchFamily="34" charset="0"/>
            </a:endParaRPr>
          </a:p>
          <a:p>
            <a:pPr>
              <a:buFont typeface="Wingdings" panose="05000000000000000000" pitchFamily="2" charset="2"/>
              <a:buChar char="Ø"/>
            </a:pPr>
            <a:r>
              <a:rPr lang="en-US" sz="1600" dirty="0">
                <a:latin typeface="Avenir Next LT Pro" panose="020B0504020202020204" pitchFamily="34" charset="0"/>
              </a:rPr>
              <a:t>Moreover, </a:t>
            </a:r>
            <a:r>
              <a:rPr lang="en-US" sz="1600" b="1" dirty="0">
                <a:latin typeface="Avenir Next LT Pro" panose="020B0504020202020204" pitchFamily="34" charset="0"/>
              </a:rPr>
              <a:t>daily total trips also have a strong correlation with total daily profit</a:t>
            </a:r>
            <a:r>
              <a:rPr lang="en-US" sz="1600" dirty="0">
                <a:latin typeface="Avenir Next LT Pro" panose="020B0504020202020204" pitchFamily="34" charset="0"/>
              </a:rPr>
              <a:t>.</a:t>
            </a:r>
          </a:p>
          <a:p>
            <a:pPr>
              <a:buFont typeface="Wingdings" panose="05000000000000000000" pitchFamily="2" charset="2"/>
              <a:buChar char="Ø"/>
            </a:pPr>
            <a:endParaRPr lang="en-US" sz="1600" dirty="0">
              <a:latin typeface="Avenir Next LT Pro" panose="020B0504020202020204" pitchFamily="34" charset="0"/>
            </a:endParaRPr>
          </a:p>
          <a:p>
            <a:pPr>
              <a:buFont typeface="Wingdings" panose="05000000000000000000" pitchFamily="2" charset="2"/>
              <a:buChar char="Ø"/>
            </a:pPr>
            <a:r>
              <a:rPr lang="en-US" sz="1600" dirty="0">
                <a:latin typeface="Avenir Next LT Pro" panose="020B0504020202020204" pitchFamily="34" charset="0"/>
              </a:rPr>
              <a:t>Therefore, the </a:t>
            </a:r>
            <a:r>
              <a:rPr lang="en-US" sz="1600" b="1" dirty="0">
                <a:latin typeface="Avenir Next LT Pro" panose="020B0504020202020204" pitchFamily="34" charset="0"/>
              </a:rPr>
              <a:t>number of trips a cab company travels</a:t>
            </a:r>
            <a:r>
              <a:rPr lang="en-US" sz="1600" dirty="0">
                <a:latin typeface="Avenir Next LT Pro" panose="020B0504020202020204" pitchFamily="34" charset="0"/>
              </a:rPr>
              <a:t> in a day can determine the </a:t>
            </a:r>
            <a:r>
              <a:rPr lang="en-US" sz="1600" b="1" dirty="0">
                <a:latin typeface="Avenir Next LT Pro" panose="020B0504020202020204" pitchFamily="34" charset="0"/>
              </a:rPr>
              <a:t>company’s financial performance</a:t>
            </a:r>
            <a:r>
              <a:rPr lang="en-US" sz="1600" dirty="0">
                <a:latin typeface="Avenir Next LT Pro" panose="020B0504020202020204" pitchFamily="34" charset="0"/>
              </a:rPr>
              <a:t>.</a:t>
            </a:r>
          </a:p>
        </p:txBody>
      </p:sp>
      <p:sp>
        <p:nvSpPr>
          <p:cNvPr id="4" name="Slide Number Placeholder 3">
            <a:extLst>
              <a:ext uri="{FF2B5EF4-FFF2-40B4-BE49-F238E27FC236}">
                <a16:creationId xmlns:a16="http://schemas.microsoft.com/office/drawing/2014/main" id="{6FFFC976-37DE-4A5B-BE6F-2C076DC863FF}"/>
              </a:ext>
            </a:extLst>
          </p:cNvPr>
          <p:cNvSpPr>
            <a:spLocks noGrp="1"/>
          </p:cNvSpPr>
          <p:nvPr>
            <p:ph type="sldNum" sz="quarter" idx="12"/>
          </p:nvPr>
        </p:nvSpPr>
        <p:spPr/>
        <p:txBody>
          <a:bodyPr/>
          <a:lstStyle/>
          <a:p>
            <a:fld id="{48F63A3B-78C7-47BE-AE5E-E10140E04643}" type="slidenum">
              <a:rPr lang="en-US" smtClean="0"/>
              <a:t>18</a:t>
            </a:fld>
            <a:endParaRPr lang="en-US"/>
          </a:p>
        </p:txBody>
      </p:sp>
      <p:pic>
        <p:nvPicPr>
          <p:cNvPr id="6" name="Picture 5" descr="Chart, scatter chart&#10;&#10;Description automatically generated">
            <a:extLst>
              <a:ext uri="{FF2B5EF4-FFF2-40B4-BE49-F238E27FC236}">
                <a16:creationId xmlns:a16="http://schemas.microsoft.com/office/drawing/2014/main" id="{602CB156-3E59-435A-B182-924F555B86E0}"/>
              </a:ext>
            </a:extLst>
          </p:cNvPr>
          <p:cNvPicPr>
            <a:picLocks noChangeAspect="1"/>
          </p:cNvPicPr>
          <p:nvPr/>
        </p:nvPicPr>
        <p:blipFill>
          <a:blip r:embed="rId2"/>
          <a:stretch>
            <a:fillRect/>
          </a:stretch>
        </p:blipFill>
        <p:spPr>
          <a:xfrm>
            <a:off x="4443859" y="1621811"/>
            <a:ext cx="7438962" cy="3932430"/>
          </a:xfrm>
          <a:prstGeom prst="rect">
            <a:avLst/>
          </a:prstGeom>
          <a:ln>
            <a:solidFill>
              <a:schemeClr val="tx1"/>
            </a:solidFill>
          </a:ln>
        </p:spPr>
      </p:pic>
      <p:sp>
        <p:nvSpPr>
          <p:cNvPr id="7" name="Title 1">
            <a:extLst>
              <a:ext uri="{FF2B5EF4-FFF2-40B4-BE49-F238E27FC236}">
                <a16:creationId xmlns:a16="http://schemas.microsoft.com/office/drawing/2014/main" id="{E515380F-0304-4000-AC96-BE61B5A85E7B}"/>
              </a:ext>
            </a:extLst>
          </p:cNvPr>
          <p:cNvSpPr>
            <a:spLocks noGrp="1"/>
          </p:cNvSpPr>
          <p:nvPr>
            <p:ph type="title"/>
          </p:nvPr>
        </p:nvSpPr>
        <p:spPr>
          <a:xfrm>
            <a:off x="838200" y="136525"/>
            <a:ext cx="10515600" cy="1325563"/>
          </a:xfrm>
        </p:spPr>
        <p:txBody>
          <a:bodyPr/>
          <a:lstStyle/>
          <a:p>
            <a:r>
              <a:rPr lang="en-US" dirty="0">
                <a:solidFill>
                  <a:srgbClr val="FF6600"/>
                </a:solidFill>
                <a:effectLst>
                  <a:outerShdw blurRad="38100" dist="38100" dir="2700000" algn="tl">
                    <a:srgbClr val="000000">
                      <a:alpha val="43137"/>
                    </a:srgbClr>
                  </a:outerShdw>
                </a:effectLst>
                <a:latin typeface="Avenir LT Std 65 Medium" panose="020B0803020203020204" pitchFamily="34" charset="0"/>
              </a:rPr>
              <a:t>Key Performance Indicator (KPI)</a:t>
            </a:r>
            <a:endParaRPr lang="en-US"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5493380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B08E80F-E984-4C33-B9F6-C9E25EEBCD2E}"/>
              </a:ext>
            </a:extLst>
          </p:cNvPr>
          <p:cNvSpPr>
            <a:spLocks noGrp="1"/>
          </p:cNvSpPr>
          <p:nvPr>
            <p:ph idx="1"/>
          </p:nvPr>
        </p:nvSpPr>
        <p:spPr>
          <a:xfrm>
            <a:off x="1113181" y="4003282"/>
            <a:ext cx="4946375" cy="2451359"/>
          </a:xfrm>
        </p:spPr>
        <p:txBody>
          <a:bodyPr>
            <a:normAutofit fontScale="92500" lnSpcReduction="10000"/>
          </a:bodyPr>
          <a:lstStyle/>
          <a:p>
            <a:r>
              <a:rPr lang="en-US" dirty="0">
                <a:latin typeface="Avenir Next LT Pro Light" panose="020B0304020202020204" pitchFamily="34" charset="0"/>
              </a:rPr>
              <a:t>Trips has been split into three categories based on distance.</a:t>
            </a:r>
          </a:p>
          <a:p>
            <a:endParaRPr lang="en-US" dirty="0">
              <a:latin typeface="Avenir Next LT Pro Light" panose="020B0304020202020204" pitchFamily="34" charset="0"/>
            </a:endParaRPr>
          </a:p>
          <a:p>
            <a:r>
              <a:rPr lang="en-US" dirty="0">
                <a:latin typeface="Avenir Next LT Pro Light" panose="020B0304020202020204" pitchFamily="34" charset="0"/>
              </a:rPr>
              <a:t>Across all kinds of trips, </a:t>
            </a:r>
            <a:r>
              <a:rPr lang="en-US" dirty="0">
                <a:solidFill>
                  <a:srgbClr val="FFC000"/>
                </a:solidFill>
                <a:latin typeface="Avenir Next LT Pro Light" panose="020B0304020202020204" pitchFamily="34" charset="0"/>
              </a:rPr>
              <a:t>Yellow Cab</a:t>
            </a:r>
            <a:r>
              <a:rPr lang="en-US" dirty="0">
                <a:latin typeface="Avenir Next LT Pro Light" panose="020B0304020202020204" pitchFamily="34" charset="0"/>
              </a:rPr>
              <a:t> makes higher median Profit compared to </a:t>
            </a:r>
            <a:r>
              <a:rPr lang="en-US" b="1" dirty="0">
                <a:solidFill>
                  <a:srgbClr val="FF0066"/>
                </a:solidFill>
                <a:latin typeface="Avenir Next LT Pro Light" panose="020B0304020202020204" pitchFamily="34" charset="0"/>
              </a:rPr>
              <a:t>Pink Cab</a:t>
            </a:r>
            <a:r>
              <a:rPr lang="en-US" dirty="0">
                <a:latin typeface="Avenir Next LT Pro Light" panose="020B0304020202020204" pitchFamily="34" charset="0"/>
              </a:rPr>
              <a:t>.</a:t>
            </a:r>
          </a:p>
        </p:txBody>
      </p:sp>
      <p:sp>
        <p:nvSpPr>
          <p:cNvPr id="4" name="Slide Number Placeholder 3">
            <a:extLst>
              <a:ext uri="{FF2B5EF4-FFF2-40B4-BE49-F238E27FC236}">
                <a16:creationId xmlns:a16="http://schemas.microsoft.com/office/drawing/2014/main" id="{E58DF8C3-D899-448C-944E-A261065EFDB3}"/>
              </a:ext>
            </a:extLst>
          </p:cNvPr>
          <p:cNvSpPr>
            <a:spLocks noGrp="1"/>
          </p:cNvSpPr>
          <p:nvPr>
            <p:ph type="sldNum" sz="quarter" idx="12"/>
          </p:nvPr>
        </p:nvSpPr>
        <p:spPr/>
        <p:txBody>
          <a:bodyPr/>
          <a:lstStyle/>
          <a:p>
            <a:fld id="{48F63A3B-78C7-47BE-AE5E-E10140E04643}" type="slidenum">
              <a:rPr lang="en-US" smtClean="0"/>
              <a:t>19</a:t>
            </a:fld>
            <a:endParaRPr lang="en-US"/>
          </a:p>
        </p:txBody>
      </p:sp>
      <p:pic>
        <p:nvPicPr>
          <p:cNvPr id="5" name="Picture 4">
            <a:extLst>
              <a:ext uri="{FF2B5EF4-FFF2-40B4-BE49-F238E27FC236}">
                <a16:creationId xmlns:a16="http://schemas.microsoft.com/office/drawing/2014/main" id="{72F079AA-2FA8-4BA7-BFDE-F40A63FFD37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37373" y="0"/>
            <a:ext cx="1654627" cy="994232"/>
          </a:xfrm>
          <a:prstGeom prst="rect">
            <a:avLst/>
          </a:prstGeom>
        </p:spPr>
      </p:pic>
      <p:sp>
        <p:nvSpPr>
          <p:cNvPr id="6" name="Title 1">
            <a:extLst>
              <a:ext uri="{FF2B5EF4-FFF2-40B4-BE49-F238E27FC236}">
                <a16:creationId xmlns:a16="http://schemas.microsoft.com/office/drawing/2014/main" id="{E190767D-48B2-481B-B9ED-9C235FC2F88F}"/>
              </a:ext>
            </a:extLst>
          </p:cNvPr>
          <p:cNvSpPr>
            <a:spLocks noGrp="1"/>
          </p:cNvSpPr>
          <p:nvPr>
            <p:ph type="title"/>
          </p:nvPr>
        </p:nvSpPr>
        <p:spPr>
          <a:xfrm>
            <a:off x="919370" y="75604"/>
            <a:ext cx="10515600" cy="1325563"/>
          </a:xfrm>
        </p:spPr>
        <p:txBody>
          <a:bodyPr/>
          <a:lstStyle/>
          <a:p>
            <a:r>
              <a:rPr lang="en-US" dirty="0">
                <a:solidFill>
                  <a:srgbClr val="FF6600"/>
                </a:solidFill>
                <a:effectLst>
                  <a:outerShdw blurRad="38100" dist="38100" dir="2700000" algn="tl">
                    <a:srgbClr val="000000">
                      <a:alpha val="43137"/>
                    </a:srgbClr>
                  </a:outerShdw>
                </a:effectLst>
                <a:latin typeface="Avenir LT Std 65 Medium" panose="020B0803020203020204" pitchFamily="34" charset="0"/>
              </a:rPr>
              <a:t>Profit by Trip Type</a:t>
            </a:r>
            <a:endParaRPr lang="en-US" dirty="0">
              <a:effectLst>
                <a:outerShdw blurRad="38100" dist="38100" dir="2700000" algn="tl">
                  <a:srgbClr val="000000">
                    <a:alpha val="43137"/>
                  </a:srgbClr>
                </a:outerShdw>
              </a:effectLst>
            </a:endParaRPr>
          </a:p>
        </p:txBody>
      </p:sp>
      <p:pic>
        <p:nvPicPr>
          <p:cNvPr id="8" name="Picture 7" descr="Chart, box and whisker chart&#10;&#10;Description automatically generated">
            <a:extLst>
              <a:ext uri="{FF2B5EF4-FFF2-40B4-BE49-F238E27FC236}">
                <a16:creationId xmlns:a16="http://schemas.microsoft.com/office/drawing/2014/main" id="{C21B31F3-DD35-4C01-9C95-17CA7A80064E}"/>
              </a:ext>
            </a:extLst>
          </p:cNvPr>
          <p:cNvPicPr>
            <a:picLocks noChangeAspect="1"/>
          </p:cNvPicPr>
          <p:nvPr/>
        </p:nvPicPr>
        <p:blipFill>
          <a:blip r:embed="rId3"/>
          <a:stretch>
            <a:fillRect/>
          </a:stretch>
        </p:blipFill>
        <p:spPr>
          <a:xfrm>
            <a:off x="1113182" y="1283708"/>
            <a:ext cx="4982817" cy="2472978"/>
          </a:xfrm>
          <a:prstGeom prst="rect">
            <a:avLst/>
          </a:prstGeom>
          <a:ln>
            <a:solidFill>
              <a:schemeClr val="tx1"/>
            </a:solidFill>
          </a:ln>
        </p:spPr>
      </p:pic>
      <p:pic>
        <p:nvPicPr>
          <p:cNvPr id="10" name="Picture 9" descr="Chart, timeline&#10;&#10;Description automatically generated">
            <a:extLst>
              <a:ext uri="{FF2B5EF4-FFF2-40B4-BE49-F238E27FC236}">
                <a16:creationId xmlns:a16="http://schemas.microsoft.com/office/drawing/2014/main" id="{12514059-C512-4B9A-AB40-E5A9639582B8}"/>
              </a:ext>
            </a:extLst>
          </p:cNvPr>
          <p:cNvPicPr>
            <a:picLocks noChangeAspect="1"/>
          </p:cNvPicPr>
          <p:nvPr/>
        </p:nvPicPr>
        <p:blipFill>
          <a:blip r:embed="rId4"/>
          <a:stretch>
            <a:fillRect/>
          </a:stretch>
        </p:blipFill>
        <p:spPr>
          <a:xfrm>
            <a:off x="6347791" y="1283708"/>
            <a:ext cx="4731026" cy="2472978"/>
          </a:xfrm>
          <a:prstGeom prst="rect">
            <a:avLst/>
          </a:prstGeom>
          <a:ln>
            <a:solidFill>
              <a:schemeClr val="tx1"/>
            </a:solidFill>
          </a:ln>
        </p:spPr>
      </p:pic>
      <p:pic>
        <p:nvPicPr>
          <p:cNvPr id="12" name="Picture 11" descr="Chart, box and whisker chart&#10;&#10;Description automatically generated">
            <a:extLst>
              <a:ext uri="{FF2B5EF4-FFF2-40B4-BE49-F238E27FC236}">
                <a16:creationId xmlns:a16="http://schemas.microsoft.com/office/drawing/2014/main" id="{2F712CAB-BECE-43AC-9D9F-CEB8366BCC3B}"/>
              </a:ext>
            </a:extLst>
          </p:cNvPr>
          <p:cNvPicPr>
            <a:picLocks noChangeAspect="1"/>
          </p:cNvPicPr>
          <p:nvPr/>
        </p:nvPicPr>
        <p:blipFill>
          <a:blip r:embed="rId5"/>
          <a:stretch>
            <a:fillRect/>
          </a:stretch>
        </p:blipFill>
        <p:spPr>
          <a:xfrm>
            <a:off x="6334540" y="3981663"/>
            <a:ext cx="4744277" cy="2472978"/>
          </a:xfrm>
          <a:prstGeom prst="rect">
            <a:avLst/>
          </a:prstGeom>
          <a:ln>
            <a:solidFill>
              <a:schemeClr val="tx1"/>
            </a:solidFill>
          </a:ln>
        </p:spPr>
      </p:pic>
    </p:spTree>
    <p:extLst>
      <p:ext uri="{BB962C8B-B14F-4D97-AF65-F5344CB8AC3E}">
        <p14:creationId xmlns:p14="http://schemas.microsoft.com/office/powerpoint/2010/main" val="2585093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B8F26E-9345-4747-9094-972E38700A17}"/>
              </a:ext>
            </a:extLst>
          </p:cNvPr>
          <p:cNvSpPr>
            <a:spLocks noGrp="1"/>
          </p:cNvSpPr>
          <p:nvPr>
            <p:ph type="ctrTitle"/>
          </p:nvPr>
        </p:nvSpPr>
        <p:spPr>
          <a:xfrm rot="5400000">
            <a:off x="-619541" y="619539"/>
            <a:ext cx="6858002" cy="5618924"/>
          </a:xfrm>
          <a:solidFill>
            <a:srgbClr val="3B3B3B"/>
          </a:solidFill>
        </p:spPr>
        <p:txBody>
          <a:bodyPr vert="vert270" anchor="t" anchorCtr="0"/>
          <a:lstStyle/>
          <a:p>
            <a:br>
              <a:rPr lang="en-US" dirty="0"/>
            </a:br>
            <a:br>
              <a:rPr lang="en-US" dirty="0"/>
            </a:br>
            <a:br>
              <a:rPr lang="en-US" dirty="0"/>
            </a:br>
            <a:r>
              <a:rPr lang="en-US" b="1" dirty="0">
                <a:solidFill>
                  <a:srgbClr val="FF6600"/>
                </a:solidFill>
                <a:effectLst>
                  <a:outerShdw blurRad="38100" dist="38100" dir="2700000" algn="tl">
                    <a:srgbClr val="000000">
                      <a:alpha val="43137"/>
                    </a:srgbClr>
                  </a:outerShdw>
                </a:effectLst>
                <a:latin typeface="Avenir LT Std 65 Medium" panose="020B0803020203020204" pitchFamily="34" charset="0"/>
              </a:rPr>
              <a:t>Agenda</a:t>
            </a:r>
          </a:p>
        </p:txBody>
      </p:sp>
      <p:sp>
        <p:nvSpPr>
          <p:cNvPr id="3" name="Subtitle 2">
            <a:extLst>
              <a:ext uri="{FF2B5EF4-FFF2-40B4-BE49-F238E27FC236}">
                <a16:creationId xmlns:a16="http://schemas.microsoft.com/office/drawing/2014/main" id="{60B3D5A6-E766-7C41-BD00-B22DA4727FBA}"/>
              </a:ext>
            </a:extLst>
          </p:cNvPr>
          <p:cNvSpPr>
            <a:spLocks noGrp="1"/>
          </p:cNvSpPr>
          <p:nvPr>
            <p:ph type="subTitle" idx="1"/>
          </p:nvPr>
        </p:nvSpPr>
        <p:spPr>
          <a:xfrm rot="5400000">
            <a:off x="5953536" y="619540"/>
            <a:ext cx="6858004" cy="5618924"/>
          </a:xfrm>
        </p:spPr>
        <p:txBody>
          <a:bodyPr vert="vert270">
            <a:normAutofit/>
          </a:bodyPr>
          <a:lstStyle/>
          <a:p>
            <a:endParaRPr lang="en-US" dirty="0">
              <a:solidFill>
                <a:srgbClr val="FF6600"/>
              </a:solidFill>
              <a:latin typeface="Avenir LT Std 65 Medium" panose="020B0803020203020204" pitchFamily="34" charset="0"/>
            </a:endParaRPr>
          </a:p>
          <a:p>
            <a:pPr algn="just"/>
            <a:r>
              <a:rPr lang="en-US" dirty="0">
                <a:solidFill>
                  <a:srgbClr val="FF6600"/>
                </a:solidFill>
                <a:latin typeface="Avenir LT Std 65 Medium" panose="020B0803020203020204" pitchFamily="34" charset="0"/>
              </a:rPr>
              <a:t>   </a:t>
            </a:r>
          </a:p>
          <a:p>
            <a:pPr algn="just"/>
            <a:r>
              <a:rPr lang="en-US" sz="2800" dirty="0">
                <a:solidFill>
                  <a:srgbClr val="FF6600"/>
                </a:solidFill>
                <a:latin typeface="Avenir LT Std 65 Medium" panose="020B0803020203020204" pitchFamily="34" charset="0"/>
              </a:rPr>
              <a:t>         </a:t>
            </a:r>
          </a:p>
          <a:p>
            <a:pPr marL="457200" indent="-457200" algn="just">
              <a:buFont typeface="Wingdings" panose="05000000000000000000" pitchFamily="2" charset="2"/>
              <a:buChar char="q"/>
            </a:pPr>
            <a:r>
              <a:rPr lang="en-US" sz="2800" dirty="0">
                <a:solidFill>
                  <a:srgbClr val="FF6600"/>
                </a:solidFill>
                <a:latin typeface="Avenir LT Std 65 Medium" panose="020B0803020203020204" pitchFamily="34" charset="0"/>
              </a:rPr>
              <a:t>   Executive Summary</a:t>
            </a:r>
          </a:p>
          <a:p>
            <a:pPr marL="457200" indent="-457200" algn="just">
              <a:buFont typeface="Wingdings" panose="05000000000000000000" pitchFamily="2" charset="2"/>
              <a:buChar char="q"/>
            </a:pPr>
            <a:r>
              <a:rPr lang="en-US" sz="2800" dirty="0">
                <a:solidFill>
                  <a:srgbClr val="FF6600"/>
                </a:solidFill>
                <a:latin typeface="Avenir LT Std 65 Medium" panose="020B0803020203020204" pitchFamily="34" charset="0"/>
              </a:rPr>
              <a:t>   Problem Statement</a:t>
            </a:r>
          </a:p>
          <a:p>
            <a:pPr marL="457200" indent="-457200" algn="just">
              <a:buFont typeface="Wingdings" panose="05000000000000000000" pitchFamily="2" charset="2"/>
              <a:buChar char="q"/>
            </a:pPr>
            <a:r>
              <a:rPr lang="en-US" sz="2800" dirty="0">
                <a:solidFill>
                  <a:srgbClr val="FF6600"/>
                </a:solidFill>
                <a:latin typeface="Avenir LT Std 65 Medium" panose="020B0803020203020204" pitchFamily="34" charset="0"/>
              </a:rPr>
              <a:t>   Methodology</a:t>
            </a:r>
          </a:p>
          <a:p>
            <a:pPr marL="457200" indent="-457200" algn="just">
              <a:buFont typeface="Wingdings" panose="05000000000000000000" pitchFamily="2" charset="2"/>
              <a:buChar char="q"/>
            </a:pPr>
            <a:r>
              <a:rPr lang="en-US" sz="2800" dirty="0">
                <a:solidFill>
                  <a:srgbClr val="FF6600"/>
                </a:solidFill>
                <a:latin typeface="Avenir LT Std 65 Medium" panose="020B0803020203020204" pitchFamily="34" charset="0"/>
              </a:rPr>
              <a:t>   Tools Used</a:t>
            </a:r>
          </a:p>
          <a:p>
            <a:pPr marL="457200" indent="-457200" algn="just">
              <a:buFont typeface="Wingdings" panose="05000000000000000000" pitchFamily="2" charset="2"/>
              <a:buChar char="q"/>
            </a:pPr>
            <a:r>
              <a:rPr lang="en-US" sz="2800" dirty="0">
                <a:solidFill>
                  <a:srgbClr val="FF6600"/>
                </a:solidFill>
                <a:latin typeface="Avenir LT Std 65 Medium" panose="020B0803020203020204" pitchFamily="34" charset="0"/>
              </a:rPr>
              <a:t>   Data Preparation</a:t>
            </a:r>
          </a:p>
          <a:p>
            <a:pPr marL="457200" indent="-457200" algn="just">
              <a:buFont typeface="Wingdings" panose="05000000000000000000" pitchFamily="2" charset="2"/>
              <a:buChar char="q"/>
            </a:pPr>
            <a:r>
              <a:rPr lang="en-US" sz="2800" dirty="0">
                <a:solidFill>
                  <a:srgbClr val="FF6600"/>
                </a:solidFill>
                <a:latin typeface="Avenir LT Std 65 Medium" panose="020B0803020203020204" pitchFamily="34" charset="0"/>
              </a:rPr>
              <a:t>   EDA</a:t>
            </a:r>
          </a:p>
          <a:p>
            <a:pPr marL="457200" indent="-457200" algn="just">
              <a:buFont typeface="Wingdings" panose="05000000000000000000" pitchFamily="2" charset="2"/>
              <a:buChar char="q"/>
            </a:pPr>
            <a:r>
              <a:rPr lang="en-US" sz="2800" dirty="0">
                <a:solidFill>
                  <a:srgbClr val="FF6600"/>
                </a:solidFill>
                <a:latin typeface="Avenir LT Std 65 Medium" panose="020B0803020203020204" pitchFamily="34" charset="0"/>
              </a:rPr>
              <a:t>   Hypothesis Results</a:t>
            </a:r>
          </a:p>
          <a:p>
            <a:pPr marL="457200" indent="-457200" algn="just">
              <a:buFont typeface="Wingdings" panose="05000000000000000000" pitchFamily="2" charset="2"/>
              <a:buChar char="q"/>
            </a:pPr>
            <a:r>
              <a:rPr lang="en-US" sz="2800" dirty="0">
                <a:solidFill>
                  <a:srgbClr val="FF6600"/>
                </a:solidFill>
                <a:latin typeface="Avenir LT Std 65 Medium" panose="020B0803020203020204" pitchFamily="34" charset="0"/>
              </a:rPr>
              <a:t>   Forecast</a:t>
            </a:r>
          </a:p>
          <a:p>
            <a:pPr marL="457200" indent="-457200" algn="just">
              <a:buFont typeface="Wingdings" panose="05000000000000000000" pitchFamily="2" charset="2"/>
              <a:buChar char="q"/>
            </a:pPr>
            <a:r>
              <a:rPr lang="en-US" sz="2800" dirty="0">
                <a:solidFill>
                  <a:srgbClr val="FF6600"/>
                </a:solidFill>
                <a:latin typeface="Avenir LT Std 65 Medium" panose="020B0803020203020204" pitchFamily="34" charset="0"/>
              </a:rPr>
              <a:t>   Conclusion</a:t>
            </a:r>
          </a:p>
          <a:p>
            <a:endParaRPr lang="en-US" sz="3200" dirty="0">
              <a:solidFill>
                <a:srgbClr val="FF6600"/>
              </a:solidFill>
              <a:latin typeface="Avenir LT Std 65 Medium" panose="020B0803020203020204" pitchFamily="34" charset="0"/>
            </a:endParaRPr>
          </a:p>
          <a:p>
            <a:endParaRPr lang="en-US" dirty="0">
              <a:solidFill>
                <a:srgbClr val="FF6600"/>
              </a:solidFill>
              <a:latin typeface="Avenir LT Std 65 Medium" panose="020B0803020203020204" pitchFamily="34" charset="0"/>
            </a:endParaRPr>
          </a:p>
          <a:p>
            <a:endParaRPr lang="en-US" dirty="0">
              <a:solidFill>
                <a:srgbClr val="FF6600"/>
              </a:solidFill>
              <a:latin typeface="Avenir LT Std 65 Medium" panose="020B0803020203020204" pitchFamily="34" charset="0"/>
            </a:endParaRPr>
          </a:p>
        </p:txBody>
      </p:sp>
      <p:pic>
        <p:nvPicPr>
          <p:cNvPr id="4" name="Picture 3">
            <a:extLst>
              <a:ext uri="{FF2B5EF4-FFF2-40B4-BE49-F238E27FC236}">
                <a16:creationId xmlns:a16="http://schemas.microsoft.com/office/drawing/2014/main" id="{7A465064-0714-5743-882B-8875105A702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37373" y="0"/>
            <a:ext cx="1654627" cy="994232"/>
          </a:xfrm>
          <a:prstGeom prst="rect">
            <a:avLst/>
          </a:prstGeom>
        </p:spPr>
      </p:pic>
    </p:spTree>
    <p:extLst>
      <p:ext uri="{BB962C8B-B14F-4D97-AF65-F5344CB8AC3E}">
        <p14:creationId xmlns:p14="http://schemas.microsoft.com/office/powerpoint/2010/main" val="40472551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E880FDB-4228-4C79-8947-024B80A6705A}"/>
              </a:ext>
            </a:extLst>
          </p:cNvPr>
          <p:cNvSpPr>
            <a:spLocks noGrp="1"/>
          </p:cNvSpPr>
          <p:nvPr>
            <p:ph idx="1"/>
          </p:nvPr>
        </p:nvSpPr>
        <p:spPr>
          <a:xfrm>
            <a:off x="419101" y="1740364"/>
            <a:ext cx="3675821" cy="4615986"/>
          </a:xfrm>
        </p:spPr>
        <p:txBody>
          <a:bodyPr>
            <a:normAutofit fontScale="92500" lnSpcReduction="20000"/>
          </a:bodyPr>
          <a:lstStyle/>
          <a:p>
            <a:pPr>
              <a:buFont typeface="Wingdings" panose="05000000000000000000" pitchFamily="2" charset="2"/>
              <a:buChar char="Ø"/>
            </a:pPr>
            <a:r>
              <a:rPr lang="en-US" sz="2000" dirty="0">
                <a:latin typeface="Avenir Next LT Pro Demi" panose="020B0704020202020204" pitchFamily="34" charset="0"/>
              </a:rPr>
              <a:t>Month likely associated with Profit.</a:t>
            </a:r>
          </a:p>
          <a:p>
            <a:pPr>
              <a:buFont typeface="Wingdings" panose="05000000000000000000" pitchFamily="2" charset="2"/>
              <a:buChar char="Ø"/>
            </a:pPr>
            <a:endParaRPr lang="en-US" sz="2000" dirty="0">
              <a:latin typeface="Avenir Next LT Pro Demi" panose="020B0704020202020204" pitchFamily="34" charset="0"/>
            </a:endParaRPr>
          </a:p>
          <a:p>
            <a:pPr>
              <a:buFont typeface="Wingdings" panose="05000000000000000000" pitchFamily="2" charset="2"/>
              <a:buChar char="Ø"/>
            </a:pPr>
            <a:r>
              <a:rPr lang="en-US" sz="2000" dirty="0">
                <a:latin typeface="Avenir Next LT Pro Demi" panose="020B0704020202020204" pitchFamily="34" charset="0"/>
              </a:rPr>
              <a:t>Median Profit lowest in May for </a:t>
            </a:r>
            <a:r>
              <a:rPr lang="en-US" sz="2000" dirty="0">
                <a:solidFill>
                  <a:srgbClr val="FF0066"/>
                </a:solidFill>
                <a:latin typeface="Avenir Next LT Pro Demi" panose="020B0704020202020204" pitchFamily="34" charset="0"/>
              </a:rPr>
              <a:t>Pink Cab </a:t>
            </a:r>
            <a:r>
              <a:rPr lang="en-US" sz="2000" dirty="0">
                <a:latin typeface="Avenir Next LT Pro Demi" panose="020B0704020202020204" pitchFamily="34" charset="0"/>
              </a:rPr>
              <a:t>and highest during December.</a:t>
            </a:r>
          </a:p>
          <a:p>
            <a:pPr>
              <a:buFont typeface="Wingdings" panose="05000000000000000000" pitchFamily="2" charset="2"/>
              <a:buChar char="Ø"/>
            </a:pPr>
            <a:endParaRPr lang="en-US" sz="2000" dirty="0">
              <a:latin typeface="Avenir Next LT Pro Demi" panose="020B0704020202020204" pitchFamily="34" charset="0"/>
            </a:endParaRPr>
          </a:p>
          <a:p>
            <a:pPr>
              <a:buFont typeface="Wingdings" panose="05000000000000000000" pitchFamily="2" charset="2"/>
              <a:buChar char="Ø"/>
            </a:pPr>
            <a:r>
              <a:rPr lang="en-US" sz="2000" dirty="0">
                <a:latin typeface="Avenir Next LT Pro Demi" panose="020B0704020202020204" pitchFamily="34" charset="0"/>
              </a:rPr>
              <a:t>Higher Profit outliers for month of September.</a:t>
            </a:r>
          </a:p>
          <a:p>
            <a:pPr>
              <a:buFont typeface="Wingdings" panose="05000000000000000000" pitchFamily="2" charset="2"/>
              <a:buChar char="Ø"/>
            </a:pPr>
            <a:endParaRPr lang="en-US" sz="2000" dirty="0">
              <a:latin typeface="Avenir Next LT Pro Demi" panose="020B0704020202020204" pitchFamily="34" charset="0"/>
            </a:endParaRPr>
          </a:p>
          <a:p>
            <a:pPr>
              <a:buFont typeface="Wingdings" panose="05000000000000000000" pitchFamily="2" charset="2"/>
              <a:buChar char="Ø"/>
            </a:pPr>
            <a:r>
              <a:rPr lang="en-US" sz="2000" dirty="0">
                <a:latin typeface="Avenir Next LT Pro Demi" panose="020B0704020202020204" pitchFamily="34" charset="0"/>
              </a:rPr>
              <a:t>Total Profit highest in December (2016 to 2018).</a:t>
            </a:r>
          </a:p>
          <a:p>
            <a:pPr>
              <a:buFont typeface="Wingdings" panose="05000000000000000000" pitchFamily="2" charset="2"/>
              <a:buChar char="Ø"/>
            </a:pPr>
            <a:endParaRPr lang="en-US" sz="2000" dirty="0">
              <a:latin typeface="Avenir Next LT Pro Demi" panose="020B0704020202020204" pitchFamily="34" charset="0"/>
            </a:endParaRPr>
          </a:p>
          <a:p>
            <a:pPr>
              <a:buFont typeface="Wingdings" panose="05000000000000000000" pitchFamily="2" charset="2"/>
              <a:buChar char="Ø"/>
            </a:pPr>
            <a:r>
              <a:rPr lang="en-US" sz="2000" dirty="0">
                <a:latin typeface="Avenir Next LT Pro Demi" panose="020B0704020202020204" pitchFamily="34" charset="0"/>
              </a:rPr>
              <a:t>Trip that ended in highest </a:t>
            </a:r>
            <a:r>
              <a:rPr lang="en-US" sz="2000" dirty="0">
                <a:solidFill>
                  <a:srgbClr val="FF0000"/>
                </a:solidFill>
                <a:latin typeface="Avenir Next LT Pro Demi" panose="020B0704020202020204" pitchFamily="34" charset="0"/>
              </a:rPr>
              <a:t>loss</a:t>
            </a:r>
            <a:r>
              <a:rPr lang="en-US" sz="2000" dirty="0">
                <a:latin typeface="Avenir Next LT Pro Demi" panose="020B0704020202020204" pitchFamily="34" charset="0"/>
              </a:rPr>
              <a:t> of $220 made in February 2017, followed by $199 in April 2016.</a:t>
            </a:r>
          </a:p>
          <a:p>
            <a:pPr>
              <a:buFont typeface="Wingdings" panose="05000000000000000000" pitchFamily="2" charset="2"/>
              <a:buChar char="Ø"/>
            </a:pPr>
            <a:endParaRPr lang="en-US" sz="2000" dirty="0">
              <a:latin typeface="Avenir Next LT Pro Demi" panose="020B0704020202020204" pitchFamily="34" charset="0"/>
            </a:endParaRPr>
          </a:p>
          <a:p>
            <a:pPr>
              <a:buFont typeface="Wingdings" panose="05000000000000000000" pitchFamily="2" charset="2"/>
              <a:buChar char="Ø"/>
            </a:pPr>
            <a:endParaRPr lang="en-US" sz="2000" dirty="0">
              <a:latin typeface="Avenir Next LT Pro Demi" panose="020B0704020202020204" pitchFamily="34" charset="0"/>
            </a:endParaRPr>
          </a:p>
        </p:txBody>
      </p:sp>
      <p:sp>
        <p:nvSpPr>
          <p:cNvPr id="4" name="Slide Number Placeholder 3">
            <a:extLst>
              <a:ext uri="{FF2B5EF4-FFF2-40B4-BE49-F238E27FC236}">
                <a16:creationId xmlns:a16="http://schemas.microsoft.com/office/drawing/2014/main" id="{47AF7462-92A8-45C4-842B-25B51DE4202D}"/>
              </a:ext>
            </a:extLst>
          </p:cNvPr>
          <p:cNvSpPr>
            <a:spLocks noGrp="1"/>
          </p:cNvSpPr>
          <p:nvPr>
            <p:ph type="sldNum" sz="quarter" idx="12"/>
          </p:nvPr>
        </p:nvSpPr>
        <p:spPr/>
        <p:txBody>
          <a:bodyPr/>
          <a:lstStyle/>
          <a:p>
            <a:fld id="{48F63A3B-78C7-47BE-AE5E-E10140E04643}" type="slidenum">
              <a:rPr lang="en-US" smtClean="0"/>
              <a:t>20</a:t>
            </a:fld>
            <a:endParaRPr lang="en-US"/>
          </a:p>
        </p:txBody>
      </p:sp>
      <p:pic>
        <p:nvPicPr>
          <p:cNvPr id="5" name="Picture 4">
            <a:extLst>
              <a:ext uri="{FF2B5EF4-FFF2-40B4-BE49-F238E27FC236}">
                <a16:creationId xmlns:a16="http://schemas.microsoft.com/office/drawing/2014/main" id="{C913BC1F-547D-4D5F-8AAB-5AAAF3EA094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37373" y="0"/>
            <a:ext cx="1654627" cy="994232"/>
          </a:xfrm>
          <a:prstGeom prst="rect">
            <a:avLst/>
          </a:prstGeom>
        </p:spPr>
      </p:pic>
      <p:pic>
        <p:nvPicPr>
          <p:cNvPr id="7" name="Picture 6">
            <a:extLst>
              <a:ext uri="{FF2B5EF4-FFF2-40B4-BE49-F238E27FC236}">
                <a16:creationId xmlns:a16="http://schemas.microsoft.com/office/drawing/2014/main" id="{CF0516D2-803A-4BA8-9113-D938D9DDFE90}"/>
              </a:ext>
            </a:extLst>
          </p:cNvPr>
          <p:cNvPicPr>
            <a:picLocks noChangeAspect="1"/>
          </p:cNvPicPr>
          <p:nvPr/>
        </p:nvPicPr>
        <p:blipFill>
          <a:blip r:embed="rId3"/>
          <a:stretch>
            <a:fillRect/>
          </a:stretch>
        </p:blipFill>
        <p:spPr>
          <a:xfrm>
            <a:off x="4221632" y="1627188"/>
            <a:ext cx="7551267" cy="4729162"/>
          </a:xfrm>
          <a:prstGeom prst="rect">
            <a:avLst/>
          </a:prstGeom>
          <a:ln>
            <a:solidFill>
              <a:schemeClr val="tx1"/>
            </a:solidFill>
          </a:ln>
        </p:spPr>
      </p:pic>
      <p:sp>
        <p:nvSpPr>
          <p:cNvPr id="9" name="Title 1">
            <a:extLst>
              <a:ext uri="{FF2B5EF4-FFF2-40B4-BE49-F238E27FC236}">
                <a16:creationId xmlns:a16="http://schemas.microsoft.com/office/drawing/2014/main" id="{EC4FD0BF-F8BC-489E-8C8E-7D40F2671E6E}"/>
              </a:ext>
            </a:extLst>
          </p:cNvPr>
          <p:cNvSpPr>
            <a:spLocks noGrp="1"/>
          </p:cNvSpPr>
          <p:nvPr>
            <p:ph type="title"/>
          </p:nvPr>
        </p:nvSpPr>
        <p:spPr>
          <a:xfrm>
            <a:off x="419100" y="150813"/>
            <a:ext cx="10515600" cy="1325562"/>
          </a:xfrm>
        </p:spPr>
        <p:txBody>
          <a:bodyPr/>
          <a:lstStyle/>
          <a:p>
            <a:r>
              <a:rPr lang="en-US" dirty="0">
                <a:solidFill>
                  <a:srgbClr val="FF0066"/>
                </a:solidFill>
                <a:effectLst>
                  <a:outerShdw blurRad="38100" dist="38100" dir="2700000" algn="tl">
                    <a:srgbClr val="000000">
                      <a:alpha val="43137"/>
                    </a:srgbClr>
                  </a:outerShdw>
                </a:effectLst>
                <a:latin typeface="Avenir LT Std 65 Medium" panose="020B0803020203020204" pitchFamily="34" charset="0"/>
              </a:rPr>
              <a:t>Pink Cab </a:t>
            </a:r>
            <a:r>
              <a:rPr lang="en-US" dirty="0">
                <a:solidFill>
                  <a:srgbClr val="FF6600"/>
                </a:solidFill>
                <a:effectLst>
                  <a:outerShdw blurRad="38100" dist="38100" dir="2700000" algn="tl">
                    <a:srgbClr val="000000">
                      <a:alpha val="43137"/>
                    </a:srgbClr>
                  </a:outerShdw>
                </a:effectLst>
                <a:latin typeface="Avenir LT Std 65 Medium" panose="020B0803020203020204" pitchFamily="34" charset="0"/>
              </a:rPr>
              <a:t>– Profit Analysis</a:t>
            </a:r>
            <a:endParaRPr lang="en-US"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4438715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E880FDB-4228-4C79-8947-024B80A6705A}"/>
              </a:ext>
            </a:extLst>
          </p:cNvPr>
          <p:cNvSpPr>
            <a:spLocks noGrp="1"/>
          </p:cNvSpPr>
          <p:nvPr>
            <p:ph idx="1"/>
          </p:nvPr>
        </p:nvSpPr>
        <p:spPr>
          <a:xfrm>
            <a:off x="419101" y="1740364"/>
            <a:ext cx="3675821" cy="4615986"/>
          </a:xfrm>
        </p:spPr>
        <p:txBody>
          <a:bodyPr>
            <a:normAutofit lnSpcReduction="10000"/>
          </a:bodyPr>
          <a:lstStyle/>
          <a:p>
            <a:pPr>
              <a:buFont typeface="Wingdings" panose="05000000000000000000" pitchFamily="2" charset="2"/>
              <a:buChar char="Ø"/>
            </a:pPr>
            <a:r>
              <a:rPr lang="en-US" sz="2000" dirty="0">
                <a:solidFill>
                  <a:srgbClr val="FFC000"/>
                </a:solidFill>
                <a:latin typeface="Avenir Next LT Pro Demi" panose="020B0704020202020204" pitchFamily="34" charset="0"/>
              </a:rPr>
              <a:t>Yellow Cab </a:t>
            </a:r>
            <a:r>
              <a:rPr lang="en-US" sz="2000" dirty="0">
                <a:latin typeface="Avenir Next LT Pro Demi" panose="020B0704020202020204" pitchFamily="34" charset="0"/>
              </a:rPr>
              <a:t>profit significantly higher across all months compared to its rival. </a:t>
            </a:r>
          </a:p>
          <a:p>
            <a:pPr>
              <a:buFont typeface="Wingdings" panose="05000000000000000000" pitchFamily="2" charset="2"/>
              <a:buChar char="Ø"/>
            </a:pPr>
            <a:endParaRPr lang="en-US" sz="2000" dirty="0">
              <a:latin typeface="Avenir Next LT Pro Demi" panose="020B0704020202020204" pitchFamily="34" charset="0"/>
            </a:endParaRPr>
          </a:p>
          <a:p>
            <a:pPr>
              <a:buFont typeface="Wingdings" panose="05000000000000000000" pitchFamily="2" charset="2"/>
              <a:buChar char="Ø"/>
            </a:pPr>
            <a:r>
              <a:rPr lang="en-US" sz="2000" dirty="0">
                <a:latin typeface="Avenir Next LT Pro Demi" panose="020B0704020202020204" pitchFamily="34" charset="0"/>
              </a:rPr>
              <a:t>Median Profit lowest during July and August.</a:t>
            </a:r>
          </a:p>
          <a:p>
            <a:pPr>
              <a:buFont typeface="Wingdings" panose="05000000000000000000" pitchFamily="2" charset="2"/>
              <a:buChar char="Ø"/>
            </a:pPr>
            <a:endParaRPr lang="en-US" sz="2000" dirty="0">
              <a:latin typeface="Avenir Next LT Pro Demi" panose="020B0704020202020204" pitchFamily="34" charset="0"/>
            </a:endParaRPr>
          </a:p>
          <a:p>
            <a:pPr>
              <a:buFont typeface="Wingdings" panose="05000000000000000000" pitchFamily="2" charset="2"/>
              <a:buChar char="Ø"/>
            </a:pPr>
            <a:r>
              <a:rPr lang="en-US" sz="2000" dirty="0">
                <a:latin typeface="Avenir Next LT Pro Demi" panose="020B0704020202020204" pitchFamily="34" charset="0"/>
              </a:rPr>
              <a:t>Highest Total Profit in December (2016 to 2018), </a:t>
            </a:r>
          </a:p>
          <a:p>
            <a:pPr>
              <a:buFont typeface="Wingdings" panose="05000000000000000000" pitchFamily="2" charset="2"/>
              <a:buChar char="Ø"/>
            </a:pPr>
            <a:endParaRPr lang="en-US" sz="2000" dirty="0">
              <a:latin typeface="Avenir Next LT Pro Demi" panose="020B0704020202020204" pitchFamily="34" charset="0"/>
            </a:endParaRPr>
          </a:p>
          <a:p>
            <a:pPr>
              <a:buFont typeface="Wingdings" panose="05000000000000000000" pitchFamily="2" charset="2"/>
              <a:buChar char="Ø"/>
            </a:pPr>
            <a:r>
              <a:rPr lang="en-US" sz="2000" dirty="0">
                <a:latin typeface="Avenir Next LT Pro Demi" panose="020B0704020202020204" pitchFamily="34" charset="0"/>
              </a:rPr>
              <a:t>Trip that ended in high </a:t>
            </a:r>
            <a:r>
              <a:rPr lang="en-US" sz="2000" dirty="0">
                <a:solidFill>
                  <a:srgbClr val="FF0000"/>
                </a:solidFill>
                <a:latin typeface="Avenir Next LT Pro Demi" panose="020B0704020202020204" pitchFamily="34" charset="0"/>
              </a:rPr>
              <a:t>loss</a:t>
            </a:r>
            <a:r>
              <a:rPr lang="en-US" sz="2000" dirty="0">
                <a:latin typeface="Avenir Next LT Pro Demi" panose="020B0704020202020204" pitchFamily="34" charset="0"/>
              </a:rPr>
              <a:t> of $177 made in August 2016, followed by $166 on December 2017.</a:t>
            </a:r>
          </a:p>
          <a:p>
            <a:endParaRPr lang="en-US" sz="2000" dirty="0">
              <a:latin typeface="Avenir Next LT Pro Demi" panose="020B0704020202020204" pitchFamily="34" charset="0"/>
            </a:endParaRPr>
          </a:p>
          <a:p>
            <a:endParaRPr lang="en-US" sz="2000" dirty="0">
              <a:latin typeface="Avenir Next LT Pro Demi" panose="020B0704020202020204" pitchFamily="34" charset="0"/>
            </a:endParaRPr>
          </a:p>
        </p:txBody>
      </p:sp>
      <p:sp>
        <p:nvSpPr>
          <p:cNvPr id="4" name="Slide Number Placeholder 3">
            <a:extLst>
              <a:ext uri="{FF2B5EF4-FFF2-40B4-BE49-F238E27FC236}">
                <a16:creationId xmlns:a16="http://schemas.microsoft.com/office/drawing/2014/main" id="{47AF7462-92A8-45C4-842B-25B51DE4202D}"/>
              </a:ext>
            </a:extLst>
          </p:cNvPr>
          <p:cNvSpPr>
            <a:spLocks noGrp="1"/>
          </p:cNvSpPr>
          <p:nvPr>
            <p:ph type="sldNum" sz="quarter" idx="12"/>
          </p:nvPr>
        </p:nvSpPr>
        <p:spPr/>
        <p:txBody>
          <a:bodyPr/>
          <a:lstStyle/>
          <a:p>
            <a:fld id="{48F63A3B-78C7-47BE-AE5E-E10140E04643}" type="slidenum">
              <a:rPr lang="en-US" smtClean="0"/>
              <a:t>21</a:t>
            </a:fld>
            <a:endParaRPr lang="en-US"/>
          </a:p>
        </p:txBody>
      </p:sp>
      <p:pic>
        <p:nvPicPr>
          <p:cNvPr id="5" name="Picture 4">
            <a:extLst>
              <a:ext uri="{FF2B5EF4-FFF2-40B4-BE49-F238E27FC236}">
                <a16:creationId xmlns:a16="http://schemas.microsoft.com/office/drawing/2014/main" id="{C913BC1F-547D-4D5F-8AAB-5AAAF3EA094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37373" y="0"/>
            <a:ext cx="1654627" cy="994232"/>
          </a:xfrm>
          <a:prstGeom prst="rect">
            <a:avLst/>
          </a:prstGeom>
        </p:spPr>
      </p:pic>
      <p:sp>
        <p:nvSpPr>
          <p:cNvPr id="9" name="Title 1">
            <a:extLst>
              <a:ext uri="{FF2B5EF4-FFF2-40B4-BE49-F238E27FC236}">
                <a16:creationId xmlns:a16="http://schemas.microsoft.com/office/drawing/2014/main" id="{EC4FD0BF-F8BC-489E-8C8E-7D40F2671E6E}"/>
              </a:ext>
            </a:extLst>
          </p:cNvPr>
          <p:cNvSpPr>
            <a:spLocks noGrp="1"/>
          </p:cNvSpPr>
          <p:nvPr>
            <p:ph type="title"/>
          </p:nvPr>
        </p:nvSpPr>
        <p:spPr>
          <a:xfrm>
            <a:off x="419100" y="150813"/>
            <a:ext cx="10515600" cy="1325562"/>
          </a:xfrm>
        </p:spPr>
        <p:txBody>
          <a:bodyPr/>
          <a:lstStyle/>
          <a:p>
            <a:r>
              <a:rPr lang="en-US" dirty="0">
                <a:solidFill>
                  <a:srgbClr val="FFC000"/>
                </a:solidFill>
                <a:effectLst>
                  <a:outerShdw blurRad="38100" dist="38100" dir="2700000" algn="tl">
                    <a:srgbClr val="000000">
                      <a:alpha val="43137"/>
                    </a:srgbClr>
                  </a:outerShdw>
                </a:effectLst>
                <a:latin typeface="Avenir LT Std 65 Medium" panose="020B0803020203020204" pitchFamily="34" charset="0"/>
              </a:rPr>
              <a:t>Yellow Cab </a:t>
            </a:r>
            <a:r>
              <a:rPr lang="en-US" dirty="0">
                <a:solidFill>
                  <a:srgbClr val="FF6600"/>
                </a:solidFill>
                <a:effectLst>
                  <a:outerShdw blurRad="38100" dist="38100" dir="2700000" algn="tl">
                    <a:srgbClr val="000000">
                      <a:alpha val="43137"/>
                    </a:srgbClr>
                  </a:outerShdw>
                </a:effectLst>
                <a:latin typeface="Avenir LT Std 65 Medium" panose="020B0803020203020204" pitchFamily="34" charset="0"/>
              </a:rPr>
              <a:t>– Profit Analysis</a:t>
            </a:r>
            <a:endParaRPr lang="en-US" dirty="0">
              <a:effectLst>
                <a:outerShdw blurRad="38100" dist="38100" dir="2700000" algn="tl">
                  <a:srgbClr val="000000">
                    <a:alpha val="43137"/>
                  </a:srgbClr>
                </a:outerShdw>
              </a:effectLst>
            </a:endParaRPr>
          </a:p>
        </p:txBody>
      </p:sp>
      <p:pic>
        <p:nvPicPr>
          <p:cNvPr id="8" name="Picture 7" descr="Chart&#10;&#10;Description automatically generated">
            <a:extLst>
              <a:ext uri="{FF2B5EF4-FFF2-40B4-BE49-F238E27FC236}">
                <a16:creationId xmlns:a16="http://schemas.microsoft.com/office/drawing/2014/main" id="{51362BA4-AA1B-4105-92AE-93F5E8026CA3}"/>
              </a:ext>
            </a:extLst>
          </p:cNvPr>
          <p:cNvPicPr>
            <a:picLocks noChangeAspect="1"/>
          </p:cNvPicPr>
          <p:nvPr/>
        </p:nvPicPr>
        <p:blipFill>
          <a:blip r:embed="rId3"/>
          <a:stretch>
            <a:fillRect/>
          </a:stretch>
        </p:blipFill>
        <p:spPr>
          <a:xfrm>
            <a:off x="4234707" y="1561360"/>
            <a:ext cx="7538192" cy="4794990"/>
          </a:xfrm>
          <a:prstGeom prst="rect">
            <a:avLst/>
          </a:prstGeom>
          <a:ln>
            <a:solidFill>
              <a:schemeClr val="tx1"/>
            </a:solidFill>
          </a:ln>
        </p:spPr>
      </p:pic>
    </p:spTree>
    <p:extLst>
      <p:ext uri="{BB962C8B-B14F-4D97-AF65-F5344CB8AC3E}">
        <p14:creationId xmlns:p14="http://schemas.microsoft.com/office/powerpoint/2010/main" val="33081844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27FADE8-9129-4659-82D6-F2D4B3EA8608}"/>
              </a:ext>
            </a:extLst>
          </p:cNvPr>
          <p:cNvSpPr>
            <a:spLocks noGrp="1"/>
          </p:cNvSpPr>
          <p:nvPr>
            <p:ph type="sldNum" sz="quarter" idx="12"/>
          </p:nvPr>
        </p:nvSpPr>
        <p:spPr/>
        <p:txBody>
          <a:bodyPr/>
          <a:lstStyle/>
          <a:p>
            <a:fld id="{48F63A3B-78C7-47BE-AE5E-E10140E04643}" type="slidenum">
              <a:rPr lang="en-US" smtClean="0"/>
              <a:t>22</a:t>
            </a:fld>
            <a:endParaRPr lang="en-US"/>
          </a:p>
        </p:txBody>
      </p:sp>
      <p:pic>
        <p:nvPicPr>
          <p:cNvPr id="5" name="Picture 4" descr="Graphical user interface, application&#10;&#10;Description automatically generated">
            <a:extLst>
              <a:ext uri="{FF2B5EF4-FFF2-40B4-BE49-F238E27FC236}">
                <a16:creationId xmlns:a16="http://schemas.microsoft.com/office/drawing/2014/main" id="{2E9F0385-0304-442E-87F8-A3984835B74C}"/>
              </a:ext>
            </a:extLst>
          </p:cNvPr>
          <p:cNvPicPr>
            <a:picLocks noChangeAspect="1"/>
          </p:cNvPicPr>
          <p:nvPr/>
        </p:nvPicPr>
        <p:blipFill>
          <a:blip r:embed="rId2"/>
          <a:stretch>
            <a:fillRect/>
          </a:stretch>
        </p:blipFill>
        <p:spPr>
          <a:xfrm>
            <a:off x="4881460" y="1709529"/>
            <a:ext cx="6472339" cy="4586019"/>
          </a:xfrm>
          <a:prstGeom prst="rect">
            <a:avLst/>
          </a:prstGeom>
          <a:ln>
            <a:solidFill>
              <a:schemeClr val="tx1"/>
            </a:solidFill>
          </a:ln>
        </p:spPr>
      </p:pic>
      <p:sp>
        <p:nvSpPr>
          <p:cNvPr id="6" name="Title 1">
            <a:extLst>
              <a:ext uri="{FF2B5EF4-FFF2-40B4-BE49-F238E27FC236}">
                <a16:creationId xmlns:a16="http://schemas.microsoft.com/office/drawing/2014/main" id="{12D5B858-7D05-4C7E-9E84-33186689018C}"/>
              </a:ext>
            </a:extLst>
          </p:cNvPr>
          <p:cNvSpPr>
            <a:spLocks noGrp="1"/>
          </p:cNvSpPr>
          <p:nvPr>
            <p:ph type="title"/>
          </p:nvPr>
        </p:nvSpPr>
        <p:spPr>
          <a:xfrm>
            <a:off x="665922" y="136525"/>
            <a:ext cx="10515600" cy="1325563"/>
          </a:xfrm>
        </p:spPr>
        <p:txBody>
          <a:bodyPr/>
          <a:lstStyle/>
          <a:p>
            <a:r>
              <a:rPr lang="en-US" dirty="0">
                <a:solidFill>
                  <a:srgbClr val="FF0000"/>
                </a:solidFill>
                <a:effectLst>
                  <a:outerShdw blurRad="38100" dist="38100" dir="2700000" algn="tl">
                    <a:srgbClr val="000000">
                      <a:alpha val="43137"/>
                    </a:srgbClr>
                  </a:outerShdw>
                </a:effectLst>
                <a:latin typeface="Avenir LT Std 65 Medium" panose="020B0803020203020204" pitchFamily="34" charset="0"/>
              </a:rPr>
              <a:t>Loses</a:t>
            </a:r>
            <a:r>
              <a:rPr lang="en-US" dirty="0">
                <a:solidFill>
                  <a:srgbClr val="FF6600"/>
                </a:solidFill>
                <a:effectLst>
                  <a:outerShdw blurRad="38100" dist="38100" dir="2700000" algn="tl">
                    <a:srgbClr val="000000">
                      <a:alpha val="43137"/>
                    </a:srgbClr>
                  </a:outerShdw>
                </a:effectLst>
                <a:latin typeface="Avenir LT Std 65 Medium" panose="020B0803020203020204" pitchFamily="34" charset="0"/>
              </a:rPr>
              <a:t> by City</a:t>
            </a:r>
            <a:endParaRPr lang="en-US" dirty="0">
              <a:solidFill>
                <a:srgbClr val="FF6600"/>
              </a:solidFill>
              <a:effectLst>
                <a:outerShdw blurRad="38100" dist="38100" dir="2700000" algn="tl">
                  <a:srgbClr val="000000">
                    <a:alpha val="43137"/>
                  </a:srgbClr>
                </a:outerShdw>
              </a:effectLst>
            </a:endParaRPr>
          </a:p>
        </p:txBody>
      </p:sp>
      <p:sp>
        <p:nvSpPr>
          <p:cNvPr id="7" name="TextBox 6">
            <a:extLst>
              <a:ext uri="{FF2B5EF4-FFF2-40B4-BE49-F238E27FC236}">
                <a16:creationId xmlns:a16="http://schemas.microsoft.com/office/drawing/2014/main" id="{4CD4DD0B-17E3-444A-86DB-1DCB0692D2D9}"/>
              </a:ext>
            </a:extLst>
          </p:cNvPr>
          <p:cNvSpPr txBox="1"/>
          <p:nvPr/>
        </p:nvSpPr>
        <p:spPr>
          <a:xfrm>
            <a:off x="665922" y="1709530"/>
            <a:ext cx="3866320" cy="4401205"/>
          </a:xfrm>
          <a:prstGeom prst="rect">
            <a:avLst/>
          </a:prstGeom>
          <a:noFill/>
        </p:spPr>
        <p:txBody>
          <a:bodyPr wrap="square" rtlCol="0">
            <a:spAutoFit/>
          </a:bodyPr>
          <a:lstStyle/>
          <a:p>
            <a:pPr marL="457200" indent="-457200">
              <a:buFont typeface="Wingdings" panose="05000000000000000000" pitchFamily="2" charset="2"/>
              <a:buChar char="Ø"/>
            </a:pPr>
            <a:r>
              <a:rPr lang="en-US" sz="2800" dirty="0">
                <a:solidFill>
                  <a:srgbClr val="FFC000"/>
                </a:solidFill>
                <a:latin typeface="Avenir LT Std 45 Book" panose="020B0502020203020204" pitchFamily="34" charset="0"/>
              </a:rPr>
              <a:t>Yellow Cab </a:t>
            </a:r>
            <a:r>
              <a:rPr lang="en-US" sz="2800" dirty="0">
                <a:latin typeface="Avenir LT Std 45 Book" panose="020B0502020203020204" pitchFamily="34" charset="0"/>
              </a:rPr>
              <a:t>makes highest total loses in </a:t>
            </a:r>
            <a:r>
              <a:rPr lang="en-US" sz="2800" b="1" dirty="0">
                <a:latin typeface="Avenir LT Std 45 Book" panose="020B0502020203020204" pitchFamily="34" charset="0"/>
              </a:rPr>
              <a:t>Chicago</a:t>
            </a:r>
            <a:r>
              <a:rPr lang="en-US" sz="2800" dirty="0">
                <a:latin typeface="Avenir LT Std 45 Book" panose="020B0502020203020204" pitchFamily="34" charset="0"/>
              </a:rPr>
              <a:t>, followed by </a:t>
            </a:r>
            <a:r>
              <a:rPr lang="en-US" sz="2800" b="1" dirty="0">
                <a:latin typeface="Avenir LT Std 45 Book" panose="020B0502020203020204" pitchFamily="34" charset="0"/>
              </a:rPr>
              <a:t>Boston</a:t>
            </a:r>
            <a:r>
              <a:rPr lang="en-US" sz="2800" dirty="0">
                <a:latin typeface="Avenir LT Std 45 Book" panose="020B0502020203020204" pitchFamily="34" charset="0"/>
              </a:rPr>
              <a:t> and </a:t>
            </a:r>
            <a:r>
              <a:rPr lang="en-US" sz="2800" b="1" dirty="0">
                <a:latin typeface="Avenir LT Std 45 Book" panose="020B0502020203020204" pitchFamily="34" charset="0"/>
              </a:rPr>
              <a:t>Washington</a:t>
            </a:r>
            <a:r>
              <a:rPr lang="en-US" sz="2800" dirty="0">
                <a:latin typeface="Avenir LT Std 45 Book" panose="020B0502020203020204" pitchFamily="34" charset="0"/>
              </a:rPr>
              <a:t>.</a:t>
            </a:r>
          </a:p>
          <a:p>
            <a:pPr marL="457200" indent="-457200">
              <a:buFont typeface="Wingdings" panose="05000000000000000000" pitchFamily="2" charset="2"/>
              <a:buChar char="Ø"/>
            </a:pPr>
            <a:endParaRPr lang="en-US" sz="2800" dirty="0">
              <a:latin typeface="Avenir LT Std 45 Book" panose="020B0502020203020204" pitchFamily="34" charset="0"/>
            </a:endParaRPr>
          </a:p>
          <a:p>
            <a:pPr marL="457200" indent="-457200">
              <a:buFont typeface="Wingdings" panose="05000000000000000000" pitchFamily="2" charset="2"/>
              <a:buChar char="Ø"/>
            </a:pPr>
            <a:r>
              <a:rPr lang="en-US" sz="2800" dirty="0">
                <a:solidFill>
                  <a:srgbClr val="FF0066"/>
                </a:solidFill>
                <a:latin typeface="Avenir LT Std 45 Book" panose="020B0502020203020204" pitchFamily="34" charset="0"/>
              </a:rPr>
              <a:t>Pink Cab </a:t>
            </a:r>
            <a:r>
              <a:rPr lang="en-US" sz="2800" dirty="0">
                <a:latin typeface="Avenir LT Std 45 Book" panose="020B0502020203020204" pitchFamily="34" charset="0"/>
              </a:rPr>
              <a:t>makes highest total loses in </a:t>
            </a:r>
            <a:r>
              <a:rPr lang="en-US" sz="2800" b="1" dirty="0">
                <a:latin typeface="Avenir LT Std 45 Book" panose="020B0502020203020204" pitchFamily="34" charset="0"/>
              </a:rPr>
              <a:t>Chicago</a:t>
            </a:r>
            <a:r>
              <a:rPr lang="en-US" sz="2800" dirty="0">
                <a:latin typeface="Avenir LT Std 45 Book" panose="020B0502020203020204" pitchFamily="34" charset="0"/>
              </a:rPr>
              <a:t> and </a:t>
            </a:r>
            <a:r>
              <a:rPr lang="en-US" sz="2800" b="1" dirty="0">
                <a:latin typeface="Avenir LT Std 45 Book" panose="020B0502020203020204" pitchFamily="34" charset="0"/>
              </a:rPr>
              <a:t>Los Angeles</a:t>
            </a:r>
            <a:r>
              <a:rPr lang="en-US" sz="2800" dirty="0">
                <a:latin typeface="Avenir LT Std 45 Book" panose="020B0502020203020204" pitchFamily="34" charset="0"/>
              </a:rPr>
              <a:t>.</a:t>
            </a:r>
          </a:p>
        </p:txBody>
      </p:sp>
    </p:spTree>
    <p:extLst>
      <p:ext uri="{BB962C8B-B14F-4D97-AF65-F5344CB8AC3E}">
        <p14:creationId xmlns:p14="http://schemas.microsoft.com/office/powerpoint/2010/main" val="40258717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40BB82B-15F4-4D11-9769-0E86FCFB09B7}"/>
              </a:ext>
            </a:extLst>
          </p:cNvPr>
          <p:cNvSpPr>
            <a:spLocks noGrp="1"/>
          </p:cNvSpPr>
          <p:nvPr>
            <p:ph type="sldNum" sz="quarter" idx="12"/>
          </p:nvPr>
        </p:nvSpPr>
        <p:spPr/>
        <p:txBody>
          <a:bodyPr/>
          <a:lstStyle/>
          <a:p>
            <a:fld id="{48F63A3B-78C7-47BE-AE5E-E10140E04643}" type="slidenum">
              <a:rPr lang="en-US" smtClean="0"/>
              <a:t>23</a:t>
            </a:fld>
            <a:endParaRPr lang="en-US"/>
          </a:p>
        </p:txBody>
      </p:sp>
      <p:pic>
        <p:nvPicPr>
          <p:cNvPr id="5" name="Picture 4" descr="Timeline&#10;&#10;Description automatically generated with medium confidence">
            <a:extLst>
              <a:ext uri="{FF2B5EF4-FFF2-40B4-BE49-F238E27FC236}">
                <a16:creationId xmlns:a16="http://schemas.microsoft.com/office/drawing/2014/main" id="{74DFF640-E59B-4E8F-92BD-D937CEE82D1D}"/>
              </a:ext>
            </a:extLst>
          </p:cNvPr>
          <p:cNvPicPr>
            <a:picLocks noChangeAspect="1"/>
          </p:cNvPicPr>
          <p:nvPr/>
        </p:nvPicPr>
        <p:blipFill>
          <a:blip r:embed="rId2"/>
          <a:stretch>
            <a:fillRect/>
          </a:stretch>
        </p:blipFill>
        <p:spPr>
          <a:xfrm>
            <a:off x="4187687" y="1462088"/>
            <a:ext cx="7764950" cy="4894262"/>
          </a:xfrm>
          <a:prstGeom prst="rect">
            <a:avLst/>
          </a:prstGeom>
          <a:ln>
            <a:solidFill>
              <a:schemeClr val="tx1"/>
            </a:solidFill>
          </a:ln>
        </p:spPr>
      </p:pic>
      <p:sp>
        <p:nvSpPr>
          <p:cNvPr id="6" name="Title 1">
            <a:extLst>
              <a:ext uri="{FF2B5EF4-FFF2-40B4-BE49-F238E27FC236}">
                <a16:creationId xmlns:a16="http://schemas.microsoft.com/office/drawing/2014/main" id="{A9C65E81-83B3-49F0-BCF8-E361A20A5175}"/>
              </a:ext>
            </a:extLst>
          </p:cNvPr>
          <p:cNvSpPr>
            <a:spLocks noGrp="1"/>
          </p:cNvSpPr>
          <p:nvPr>
            <p:ph type="title"/>
          </p:nvPr>
        </p:nvSpPr>
        <p:spPr>
          <a:xfrm>
            <a:off x="838200" y="136525"/>
            <a:ext cx="10515600" cy="1325563"/>
          </a:xfrm>
        </p:spPr>
        <p:txBody>
          <a:bodyPr/>
          <a:lstStyle/>
          <a:p>
            <a:pPr algn="ctr"/>
            <a:r>
              <a:rPr lang="en-US" dirty="0">
                <a:solidFill>
                  <a:srgbClr val="FF6600"/>
                </a:solidFill>
                <a:effectLst>
                  <a:outerShdw blurRad="38100" dist="38100" dir="2700000" algn="tl">
                    <a:srgbClr val="000000">
                      <a:alpha val="43137"/>
                    </a:srgbClr>
                  </a:outerShdw>
                </a:effectLst>
                <a:latin typeface="Avenir LT Std 65 Medium" panose="020B0803020203020204" pitchFamily="34" charset="0"/>
              </a:rPr>
              <a:t>Analyzing Chicago </a:t>
            </a:r>
            <a:r>
              <a:rPr lang="en-US" dirty="0">
                <a:solidFill>
                  <a:srgbClr val="FF0000"/>
                </a:solidFill>
                <a:effectLst>
                  <a:outerShdw blurRad="38100" dist="38100" dir="2700000" algn="tl">
                    <a:srgbClr val="000000">
                      <a:alpha val="43137"/>
                    </a:srgbClr>
                  </a:outerShdw>
                </a:effectLst>
                <a:latin typeface="Avenir LT Std 65 Medium" panose="020B0803020203020204" pitchFamily="34" charset="0"/>
              </a:rPr>
              <a:t>Non-Profitable</a:t>
            </a:r>
            <a:r>
              <a:rPr lang="en-US" dirty="0">
                <a:solidFill>
                  <a:srgbClr val="FF6600"/>
                </a:solidFill>
                <a:effectLst>
                  <a:outerShdw blurRad="38100" dist="38100" dir="2700000" algn="tl">
                    <a:srgbClr val="000000">
                      <a:alpha val="43137"/>
                    </a:srgbClr>
                  </a:outerShdw>
                </a:effectLst>
                <a:latin typeface="Avenir LT Std 65 Medium" panose="020B0803020203020204" pitchFamily="34" charset="0"/>
              </a:rPr>
              <a:t> Trips – </a:t>
            </a:r>
            <a:r>
              <a:rPr lang="en-US" dirty="0">
                <a:solidFill>
                  <a:srgbClr val="FF0066"/>
                </a:solidFill>
                <a:effectLst>
                  <a:outerShdw blurRad="38100" dist="38100" dir="2700000" algn="tl">
                    <a:srgbClr val="000000">
                      <a:alpha val="43137"/>
                    </a:srgbClr>
                  </a:outerShdw>
                </a:effectLst>
                <a:latin typeface="Avenir LT Std 65 Medium" panose="020B0803020203020204" pitchFamily="34" charset="0"/>
              </a:rPr>
              <a:t>Pink Cab</a:t>
            </a:r>
            <a:endParaRPr lang="en-US" dirty="0">
              <a:solidFill>
                <a:srgbClr val="FF0066"/>
              </a:solidFill>
              <a:effectLst>
                <a:outerShdw blurRad="38100" dist="38100" dir="2700000" algn="tl">
                  <a:srgbClr val="000000">
                    <a:alpha val="43137"/>
                  </a:srgbClr>
                </a:outerShdw>
              </a:effectLst>
            </a:endParaRPr>
          </a:p>
        </p:txBody>
      </p:sp>
      <p:sp>
        <p:nvSpPr>
          <p:cNvPr id="7" name="TextBox 6">
            <a:extLst>
              <a:ext uri="{FF2B5EF4-FFF2-40B4-BE49-F238E27FC236}">
                <a16:creationId xmlns:a16="http://schemas.microsoft.com/office/drawing/2014/main" id="{BA304AA4-EDE2-44A7-92B9-15FF96AEC685}"/>
              </a:ext>
            </a:extLst>
          </p:cNvPr>
          <p:cNvSpPr txBox="1"/>
          <p:nvPr/>
        </p:nvSpPr>
        <p:spPr>
          <a:xfrm>
            <a:off x="569843" y="1352013"/>
            <a:ext cx="3392557" cy="5478423"/>
          </a:xfrm>
          <a:prstGeom prst="rect">
            <a:avLst/>
          </a:prstGeom>
          <a:noFill/>
        </p:spPr>
        <p:txBody>
          <a:bodyPr wrap="square" rtlCol="0">
            <a:spAutoFit/>
          </a:bodyPr>
          <a:lstStyle/>
          <a:p>
            <a:pPr marL="285750" indent="-285750">
              <a:buFont typeface="Wingdings" panose="05000000000000000000" pitchFamily="2" charset="2"/>
              <a:buChar char="Ø"/>
            </a:pPr>
            <a:r>
              <a:rPr lang="en-US" sz="1750" dirty="0">
                <a:solidFill>
                  <a:srgbClr val="FF0000"/>
                </a:solidFill>
                <a:latin typeface="Avenir Next LT Pro Demi" panose="020B0704020202020204" pitchFamily="34" charset="0"/>
              </a:rPr>
              <a:t>Red</a:t>
            </a:r>
            <a:r>
              <a:rPr lang="en-US" sz="1750" dirty="0">
                <a:latin typeface="Avenir Next LT Pro Demi" panose="020B0704020202020204" pitchFamily="34" charset="0"/>
              </a:rPr>
              <a:t> bands represents trips that did not make profit (</a:t>
            </a:r>
            <a:r>
              <a:rPr lang="en-US" sz="1750" dirty="0">
                <a:solidFill>
                  <a:srgbClr val="FF0000"/>
                </a:solidFill>
                <a:latin typeface="Avenir Next LT Pro Demi" panose="020B0704020202020204" pitchFamily="34" charset="0"/>
              </a:rPr>
              <a:t>Loss</a:t>
            </a:r>
            <a:r>
              <a:rPr lang="en-US" sz="1750" dirty="0">
                <a:latin typeface="Avenir Next LT Pro Demi" panose="020B0704020202020204" pitchFamily="34" charset="0"/>
              </a:rPr>
              <a:t>).</a:t>
            </a:r>
          </a:p>
          <a:p>
            <a:pPr marL="285750" indent="-285750">
              <a:buFont typeface="Wingdings" panose="05000000000000000000" pitchFamily="2" charset="2"/>
              <a:buChar char="Ø"/>
            </a:pPr>
            <a:endParaRPr lang="en-US" sz="1750" dirty="0">
              <a:latin typeface="Avenir Next LT Pro Demi" panose="020B0704020202020204" pitchFamily="34" charset="0"/>
            </a:endParaRPr>
          </a:p>
          <a:p>
            <a:pPr marL="285750" indent="-285750">
              <a:buFont typeface="Wingdings" panose="05000000000000000000" pitchFamily="2" charset="2"/>
              <a:buChar char="Ø"/>
            </a:pPr>
            <a:r>
              <a:rPr lang="en-US" sz="1750" dirty="0">
                <a:latin typeface="Avenir Next LT Pro Demi" panose="020B0704020202020204" pitchFamily="34" charset="0"/>
              </a:rPr>
              <a:t>Cab expenses was higher than Cab revenue for </a:t>
            </a:r>
            <a:r>
              <a:rPr lang="en-US" sz="1750" dirty="0">
                <a:solidFill>
                  <a:srgbClr val="FF0000"/>
                </a:solidFill>
                <a:latin typeface="Avenir Next LT Pro Demi" panose="020B0704020202020204" pitchFamily="34" charset="0"/>
              </a:rPr>
              <a:t>non-profitable</a:t>
            </a:r>
            <a:r>
              <a:rPr lang="en-US" sz="1750" dirty="0">
                <a:latin typeface="Avenir Next LT Pro Demi" panose="020B0704020202020204" pitchFamily="34" charset="0"/>
              </a:rPr>
              <a:t> trips.</a:t>
            </a:r>
          </a:p>
          <a:p>
            <a:pPr marL="285750" indent="-285750">
              <a:buFont typeface="Wingdings" panose="05000000000000000000" pitchFamily="2" charset="2"/>
              <a:buChar char="Ø"/>
            </a:pPr>
            <a:endParaRPr lang="en-US" sz="1750" dirty="0">
              <a:latin typeface="Avenir Next LT Pro Demi" panose="020B0704020202020204" pitchFamily="34" charset="0"/>
            </a:endParaRPr>
          </a:p>
          <a:p>
            <a:pPr marL="285750" indent="-285750">
              <a:buFont typeface="Wingdings" panose="05000000000000000000" pitchFamily="2" charset="2"/>
              <a:buChar char="Ø"/>
            </a:pPr>
            <a:r>
              <a:rPr lang="en-US" sz="1750" dirty="0">
                <a:latin typeface="Avenir Next LT Pro Demi" panose="020B0704020202020204" pitchFamily="34" charset="0"/>
              </a:rPr>
              <a:t>In 2016, consistent </a:t>
            </a:r>
            <a:r>
              <a:rPr lang="en-US" sz="1750" dirty="0">
                <a:solidFill>
                  <a:srgbClr val="FF0000"/>
                </a:solidFill>
                <a:latin typeface="Avenir Next LT Pro Demi" panose="020B0704020202020204" pitchFamily="34" charset="0"/>
              </a:rPr>
              <a:t>non-profitable</a:t>
            </a:r>
            <a:r>
              <a:rPr lang="en-US" sz="1750" dirty="0">
                <a:latin typeface="Avenir Next LT Pro Demi" panose="020B0704020202020204" pitchFamily="34" charset="0"/>
              </a:rPr>
              <a:t> trips made during month of April, July, August, September, October.</a:t>
            </a:r>
          </a:p>
          <a:p>
            <a:pPr marL="285750" indent="-285750">
              <a:buFont typeface="Wingdings" panose="05000000000000000000" pitchFamily="2" charset="2"/>
              <a:buChar char="Ø"/>
            </a:pPr>
            <a:endParaRPr lang="en-US" sz="1750" dirty="0">
              <a:latin typeface="Avenir Next LT Pro Demi" panose="020B0704020202020204" pitchFamily="34" charset="0"/>
            </a:endParaRPr>
          </a:p>
          <a:p>
            <a:pPr marL="285750" indent="-285750">
              <a:buFont typeface="Wingdings" panose="05000000000000000000" pitchFamily="2" charset="2"/>
              <a:buChar char="Ø"/>
            </a:pPr>
            <a:r>
              <a:rPr lang="en-US" sz="1750" dirty="0">
                <a:latin typeface="Avenir Next LT Pro Demi" panose="020B0704020202020204" pitchFamily="34" charset="0"/>
              </a:rPr>
              <a:t>In 2017 and 2018, although several </a:t>
            </a:r>
            <a:r>
              <a:rPr lang="en-US" sz="1750" dirty="0">
                <a:solidFill>
                  <a:srgbClr val="FF0000"/>
                </a:solidFill>
                <a:latin typeface="Avenir Next LT Pro Demi" panose="020B0704020202020204" pitchFamily="34" charset="0"/>
              </a:rPr>
              <a:t>non-profitable</a:t>
            </a:r>
            <a:r>
              <a:rPr lang="en-US" sz="1750" dirty="0">
                <a:latin typeface="Avenir Next LT Pro Demi" panose="020B0704020202020204" pitchFamily="34" charset="0"/>
              </a:rPr>
              <a:t> trips were made across many months, they are less in comparison with the year 2016.</a:t>
            </a:r>
          </a:p>
          <a:p>
            <a:pPr marL="285750" indent="-285750">
              <a:buFont typeface="Wingdings" panose="05000000000000000000" pitchFamily="2" charset="2"/>
              <a:buChar char="Ø"/>
            </a:pPr>
            <a:endParaRPr lang="en-US" sz="1750" dirty="0">
              <a:latin typeface="Avenir Next LT Pro Demi" panose="020B0704020202020204" pitchFamily="34" charset="0"/>
            </a:endParaRPr>
          </a:p>
        </p:txBody>
      </p:sp>
    </p:spTree>
    <p:extLst>
      <p:ext uri="{BB962C8B-B14F-4D97-AF65-F5344CB8AC3E}">
        <p14:creationId xmlns:p14="http://schemas.microsoft.com/office/powerpoint/2010/main" val="42118761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40BB82B-15F4-4D11-9769-0E86FCFB09B7}"/>
              </a:ext>
            </a:extLst>
          </p:cNvPr>
          <p:cNvSpPr>
            <a:spLocks noGrp="1"/>
          </p:cNvSpPr>
          <p:nvPr>
            <p:ph type="sldNum" sz="quarter" idx="12"/>
          </p:nvPr>
        </p:nvSpPr>
        <p:spPr/>
        <p:txBody>
          <a:bodyPr/>
          <a:lstStyle/>
          <a:p>
            <a:fld id="{48F63A3B-78C7-47BE-AE5E-E10140E04643}" type="slidenum">
              <a:rPr lang="en-US" smtClean="0"/>
              <a:t>24</a:t>
            </a:fld>
            <a:endParaRPr lang="en-US"/>
          </a:p>
        </p:txBody>
      </p:sp>
      <p:pic>
        <p:nvPicPr>
          <p:cNvPr id="5" name="Picture 4" descr="Timeline&#10;&#10;Description automatically generated">
            <a:extLst>
              <a:ext uri="{FF2B5EF4-FFF2-40B4-BE49-F238E27FC236}">
                <a16:creationId xmlns:a16="http://schemas.microsoft.com/office/drawing/2014/main" id="{1261BBEE-B7ED-47C3-A6B5-72B6F6071824}"/>
              </a:ext>
            </a:extLst>
          </p:cNvPr>
          <p:cNvPicPr>
            <a:picLocks noChangeAspect="1"/>
          </p:cNvPicPr>
          <p:nvPr/>
        </p:nvPicPr>
        <p:blipFill>
          <a:blip r:embed="rId2"/>
          <a:stretch>
            <a:fillRect/>
          </a:stretch>
        </p:blipFill>
        <p:spPr>
          <a:xfrm>
            <a:off x="4174436" y="1462088"/>
            <a:ext cx="7674874" cy="4894262"/>
          </a:xfrm>
          <a:prstGeom prst="rect">
            <a:avLst/>
          </a:prstGeom>
          <a:ln>
            <a:solidFill>
              <a:schemeClr val="tx1"/>
            </a:solidFill>
          </a:ln>
        </p:spPr>
      </p:pic>
      <p:sp>
        <p:nvSpPr>
          <p:cNvPr id="10" name="Title 1">
            <a:extLst>
              <a:ext uri="{FF2B5EF4-FFF2-40B4-BE49-F238E27FC236}">
                <a16:creationId xmlns:a16="http://schemas.microsoft.com/office/drawing/2014/main" id="{E01F503A-5C4E-4706-806D-D83E7ABB7788}"/>
              </a:ext>
            </a:extLst>
          </p:cNvPr>
          <p:cNvSpPr txBox="1">
            <a:spLocks/>
          </p:cNvSpPr>
          <p:nvPr/>
        </p:nvSpPr>
        <p:spPr>
          <a:xfrm>
            <a:off x="838200" y="136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rgbClr val="FF6600"/>
                </a:solidFill>
                <a:effectLst>
                  <a:outerShdw blurRad="38100" dist="38100" dir="2700000" algn="tl">
                    <a:srgbClr val="000000">
                      <a:alpha val="43137"/>
                    </a:srgbClr>
                  </a:outerShdw>
                </a:effectLst>
                <a:latin typeface="Avenir LT Std 65 Medium" panose="020B0803020203020204" pitchFamily="34" charset="0"/>
              </a:rPr>
              <a:t>Analyzing Chicago </a:t>
            </a:r>
            <a:r>
              <a:rPr lang="en-US" dirty="0">
                <a:solidFill>
                  <a:srgbClr val="FF0000"/>
                </a:solidFill>
                <a:effectLst>
                  <a:outerShdw blurRad="38100" dist="38100" dir="2700000" algn="tl">
                    <a:srgbClr val="000000">
                      <a:alpha val="43137"/>
                    </a:srgbClr>
                  </a:outerShdw>
                </a:effectLst>
                <a:latin typeface="Avenir LT Std 65 Medium" panose="020B0803020203020204" pitchFamily="34" charset="0"/>
              </a:rPr>
              <a:t>Non-Profitable</a:t>
            </a:r>
            <a:r>
              <a:rPr lang="en-US" dirty="0">
                <a:solidFill>
                  <a:srgbClr val="FF6600"/>
                </a:solidFill>
                <a:effectLst>
                  <a:outerShdw blurRad="38100" dist="38100" dir="2700000" algn="tl">
                    <a:srgbClr val="000000">
                      <a:alpha val="43137"/>
                    </a:srgbClr>
                  </a:outerShdw>
                </a:effectLst>
                <a:latin typeface="Avenir LT Std 65 Medium" panose="020B0803020203020204" pitchFamily="34" charset="0"/>
              </a:rPr>
              <a:t> Trips – </a:t>
            </a:r>
            <a:r>
              <a:rPr lang="en-US" dirty="0">
                <a:solidFill>
                  <a:srgbClr val="FFC000"/>
                </a:solidFill>
                <a:effectLst>
                  <a:outerShdw blurRad="38100" dist="38100" dir="2700000" algn="tl">
                    <a:srgbClr val="000000">
                      <a:alpha val="43137"/>
                    </a:srgbClr>
                  </a:outerShdw>
                </a:effectLst>
                <a:latin typeface="Avenir LT Std 65 Medium" panose="020B0803020203020204" pitchFamily="34" charset="0"/>
              </a:rPr>
              <a:t>Yellow Cab</a:t>
            </a:r>
            <a:endParaRPr lang="en-US" dirty="0">
              <a:solidFill>
                <a:srgbClr val="FFC000"/>
              </a:solidFill>
              <a:effectLst>
                <a:outerShdw blurRad="38100" dist="38100" dir="2700000" algn="tl">
                  <a:srgbClr val="000000">
                    <a:alpha val="43137"/>
                  </a:srgbClr>
                </a:outerShdw>
              </a:effectLst>
            </a:endParaRPr>
          </a:p>
        </p:txBody>
      </p:sp>
      <p:sp>
        <p:nvSpPr>
          <p:cNvPr id="11" name="TextBox 10">
            <a:extLst>
              <a:ext uri="{FF2B5EF4-FFF2-40B4-BE49-F238E27FC236}">
                <a16:creationId xmlns:a16="http://schemas.microsoft.com/office/drawing/2014/main" id="{AA9C375C-F822-4D8F-845B-F8D6CB736C9A}"/>
              </a:ext>
            </a:extLst>
          </p:cNvPr>
          <p:cNvSpPr txBox="1"/>
          <p:nvPr/>
        </p:nvSpPr>
        <p:spPr>
          <a:xfrm>
            <a:off x="503582" y="1678146"/>
            <a:ext cx="3392557" cy="4678204"/>
          </a:xfrm>
          <a:prstGeom prst="rect">
            <a:avLst/>
          </a:prstGeom>
          <a:noFill/>
        </p:spPr>
        <p:txBody>
          <a:bodyPr wrap="square" rtlCol="0">
            <a:spAutoFit/>
          </a:bodyPr>
          <a:lstStyle/>
          <a:p>
            <a:pPr marL="285750" indent="-285750">
              <a:buFont typeface="Wingdings" panose="05000000000000000000" pitchFamily="2" charset="2"/>
              <a:buChar char="Ø"/>
            </a:pPr>
            <a:r>
              <a:rPr lang="en-US" sz="2000" dirty="0">
                <a:latin typeface="Avenir Next LT Pro Demi" panose="020B0704020202020204" pitchFamily="34" charset="0"/>
              </a:rPr>
              <a:t>For </a:t>
            </a:r>
            <a:r>
              <a:rPr lang="en-US" sz="2000" dirty="0">
                <a:solidFill>
                  <a:srgbClr val="FFC000"/>
                </a:solidFill>
                <a:latin typeface="Avenir Next LT Pro Demi" panose="020B0704020202020204" pitchFamily="34" charset="0"/>
              </a:rPr>
              <a:t>Yellow Cab</a:t>
            </a:r>
            <a:r>
              <a:rPr lang="en-US" sz="2000" dirty="0">
                <a:latin typeface="Avenir Next LT Pro Demi" panose="020B0704020202020204" pitchFamily="34" charset="0"/>
              </a:rPr>
              <a:t>, July and August has highest number of </a:t>
            </a:r>
            <a:r>
              <a:rPr lang="en-US" sz="2000" dirty="0">
                <a:solidFill>
                  <a:srgbClr val="FF0000"/>
                </a:solidFill>
                <a:latin typeface="Avenir Next LT Pro Demi" panose="020B0704020202020204" pitchFamily="34" charset="0"/>
              </a:rPr>
              <a:t>non-profitable</a:t>
            </a:r>
            <a:r>
              <a:rPr lang="en-US" sz="2000" dirty="0">
                <a:latin typeface="Avenir Next LT Pro Demi" panose="020B0704020202020204" pitchFamily="34" charset="0"/>
              </a:rPr>
              <a:t> trips across all years.</a:t>
            </a:r>
          </a:p>
          <a:p>
            <a:pPr marL="285750" indent="-285750">
              <a:buFont typeface="Wingdings" panose="05000000000000000000" pitchFamily="2" charset="2"/>
              <a:buChar char="Ø"/>
            </a:pPr>
            <a:endParaRPr lang="en-US" sz="2000" dirty="0">
              <a:latin typeface="Avenir Next LT Pro Demi" panose="020B0704020202020204" pitchFamily="34" charset="0"/>
            </a:endParaRPr>
          </a:p>
          <a:p>
            <a:pPr marL="285750" indent="-285750">
              <a:buFont typeface="Wingdings" panose="05000000000000000000" pitchFamily="2" charset="2"/>
              <a:buChar char="Ø"/>
            </a:pPr>
            <a:r>
              <a:rPr lang="en-US" sz="2000" dirty="0">
                <a:latin typeface="Avenir Next LT Pro Demi" panose="020B0704020202020204" pitchFamily="34" charset="0"/>
              </a:rPr>
              <a:t>2017 saw highest number of </a:t>
            </a:r>
            <a:r>
              <a:rPr lang="en-US" sz="2000" dirty="0">
                <a:solidFill>
                  <a:srgbClr val="FF0000"/>
                </a:solidFill>
                <a:latin typeface="Avenir Next LT Pro Demi" panose="020B0704020202020204" pitchFamily="34" charset="0"/>
              </a:rPr>
              <a:t>non-profitable</a:t>
            </a:r>
            <a:r>
              <a:rPr lang="en-US" sz="2000" dirty="0">
                <a:latin typeface="Avenir Next LT Pro Demi" panose="020B0704020202020204" pitchFamily="34" charset="0"/>
              </a:rPr>
              <a:t> trips across many months and 2018 saw the lowest number of </a:t>
            </a:r>
            <a:r>
              <a:rPr lang="en-US" sz="2000" dirty="0">
                <a:solidFill>
                  <a:srgbClr val="FF0000"/>
                </a:solidFill>
                <a:latin typeface="Avenir Next LT Pro Demi" panose="020B0704020202020204" pitchFamily="34" charset="0"/>
              </a:rPr>
              <a:t>non-profitable</a:t>
            </a:r>
            <a:r>
              <a:rPr lang="en-US" sz="2000" dirty="0">
                <a:latin typeface="Avenir Next LT Pro Demi" panose="020B0704020202020204" pitchFamily="34" charset="0"/>
              </a:rPr>
              <a:t> trips compared to other years.</a:t>
            </a:r>
          </a:p>
          <a:p>
            <a:pPr marL="285750" indent="-285750">
              <a:buFont typeface="Wingdings" panose="05000000000000000000" pitchFamily="2" charset="2"/>
              <a:buChar char="Ø"/>
            </a:pPr>
            <a:endParaRPr lang="en-US" sz="2000" dirty="0">
              <a:latin typeface="Avenir Next LT Pro Demi" panose="020B0704020202020204" pitchFamily="34" charset="0"/>
            </a:endParaRPr>
          </a:p>
        </p:txBody>
      </p:sp>
    </p:spTree>
    <p:extLst>
      <p:ext uri="{BB962C8B-B14F-4D97-AF65-F5344CB8AC3E}">
        <p14:creationId xmlns:p14="http://schemas.microsoft.com/office/powerpoint/2010/main" val="12368458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892774B-7AA4-45A8-BC2C-6C7B8252754D}"/>
              </a:ext>
            </a:extLst>
          </p:cNvPr>
          <p:cNvSpPr>
            <a:spLocks noGrp="1"/>
          </p:cNvSpPr>
          <p:nvPr>
            <p:ph idx="1"/>
          </p:nvPr>
        </p:nvSpPr>
        <p:spPr>
          <a:xfrm>
            <a:off x="838199" y="1825625"/>
            <a:ext cx="3654287" cy="4351338"/>
          </a:xfrm>
        </p:spPr>
        <p:txBody>
          <a:bodyPr>
            <a:normAutofit/>
          </a:bodyPr>
          <a:lstStyle/>
          <a:p>
            <a:pPr>
              <a:buFont typeface="Wingdings" panose="05000000000000000000" pitchFamily="2" charset="2"/>
              <a:buChar char="Ø"/>
            </a:pPr>
            <a:r>
              <a:rPr lang="en-US" dirty="0">
                <a:solidFill>
                  <a:srgbClr val="FFC000"/>
                </a:solidFill>
                <a:latin typeface="Avenir Next LT Pro Demi" panose="020B0704020202020204" pitchFamily="34" charset="0"/>
              </a:rPr>
              <a:t>Yellow Cab’s </a:t>
            </a:r>
            <a:r>
              <a:rPr lang="en-US" dirty="0">
                <a:latin typeface="Avenir Next LT Pro Demi" panose="020B0704020202020204" pitchFamily="34" charset="0"/>
              </a:rPr>
              <a:t>total Profit outperforms </a:t>
            </a:r>
            <a:r>
              <a:rPr lang="en-US" dirty="0">
                <a:solidFill>
                  <a:srgbClr val="FF0066"/>
                </a:solidFill>
                <a:latin typeface="Avenir Next LT Pro Demi" panose="020B0704020202020204" pitchFamily="34" charset="0"/>
              </a:rPr>
              <a:t>Pink Cab </a:t>
            </a:r>
            <a:r>
              <a:rPr lang="en-US" dirty="0">
                <a:latin typeface="Avenir Next LT Pro Demi" panose="020B0704020202020204" pitchFamily="34" charset="0"/>
              </a:rPr>
              <a:t>across all cities. </a:t>
            </a:r>
          </a:p>
          <a:p>
            <a:pPr>
              <a:buFont typeface="Wingdings" panose="05000000000000000000" pitchFamily="2" charset="2"/>
              <a:buChar char="Ø"/>
            </a:pPr>
            <a:endParaRPr lang="en-US" dirty="0">
              <a:latin typeface="Avenir Next LT Pro Demi" panose="020B0704020202020204" pitchFamily="34" charset="0"/>
            </a:endParaRPr>
          </a:p>
          <a:p>
            <a:pPr>
              <a:buFont typeface="Wingdings" panose="05000000000000000000" pitchFamily="2" charset="2"/>
              <a:buChar char="Ø"/>
            </a:pPr>
            <a:r>
              <a:rPr lang="en-US" dirty="0">
                <a:latin typeface="Avenir Next LT Pro Demi" panose="020B0704020202020204" pitchFamily="34" charset="0"/>
              </a:rPr>
              <a:t>Highest total profit for both Cab companies is in New York.</a:t>
            </a:r>
          </a:p>
        </p:txBody>
      </p:sp>
      <p:sp>
        <p:nvSpPr>
          <p:cNvPr id="4" name="Slide Number Placeholder 3">
            <a:extLst>
              <a:ext uri="{FF2B5EF4-FFF2-40B4-BE49-F238E27FC236}">
                <a16:creationId xmlns:a16="http://schemas.microsoft.com/office/drawing/2014/main" id="{F84F6EAC-50DA-4E89-A550-DA822447B875}"/>
              </a:ext>
            </a:extLst>
          </p:cNvPr>
          <p:cNvSpPr>
            <a:spLocks noGrp="1"/>
          </p:cNvSpPr>
          <p:nvPr>
            <p:ph type="sldNum" sz="quarter" idx="12"/>
          </p:nvPr>
        </p:nvSpPr>
        <p:spPr/>
        <p:txBody>
          <a:bodyPr/>
          <a:lstStyle/>
          <a:p>
            <a:fld id="{48F63A3B-78C7-47BE-AE5E-E10140E04643}" type="slidenum">
              <a:rPr lang="en-US" smtClean="0"/>
              <a:t>25</a:t>
            </a:fld>
            <a:endParaRPr lang="en-US"/>
          </a:p>
        </p:txBody>
      </p:sp>
      <p:pic>
        <p:nvPicPr>
          <p:cNvPr id="5" name="Picture 4">
            <a:extLst>
              <a:ext uri="{FF2B5EF4-FFF2-40B4-BE49-F238E27FC236}">
                <a16:creationId xmlns:a16="http://schemas.microsoft.com/office/drawing/2014/main" id="{134D4DE8-F48E-4FA6-BCFC-0F9735A5DD1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37373" y="0"/>
            <a:ext cx="1654627" cy="994232"/>
          </a:xfrm>
          <a:prstGeom prst="rect">
            <a:avLst/>
          </a:prstGeom>
        </p:spPr>
      </p:pic>
      <p:sp>
        <p:nvSpPr>
          <p:cNvPr id="13" name="Title 1">
            <a:extLst>
              <a:ext uri="{FF2B5EF4-FFF2-40B4-BE49-F238E27FC236}">
                <a16:creationId xmlns:a16="http://schemas.microsoft.com/office/drawing/2014/main" id="{F3FF0C14-5C7A-41D9-A383-4D866B7648E0}"/>
              </a:ext>
            </a:extLst>
          </p:cNvPr>
          <p:cNvSpPr>
            <a:spLocks noGrp="1"/>
          </p:cNvSpPr>
          <p:nvPr>
            <p:ph type="title"/>
          </p:nvPr>
        </p:nvSpPr>
        <p:spPr>
          <a:xfrm>
            <a:off x="838200" y="365125"/>
            <a:ext cx="10515600" cy="1325563"/>
          </a:xfrm>
        </p:spPr>
        <p:txBody>
          <a:bodyPr/>
          <a:lstStyle/>
          <a:p>
            <a:r>
              <a:rPr lang="en-US" dirty="0">
                <a:solidFill>
                  <a:srgbClr val="FF6600"/>
                </a:solidFill>
                <a:effectLst>
                  <a:outerShdw blurRad="38100" dist="38100" dir="2700000" algn="tl">
                    <a:srgbClr val="000000">
                      <a:alpha val="43137"/>
                    </a:srgbClr>
                  </a:outerShdw>
                </a:effectLst>
                <a:latin typeface="Avenir LT Std 65 Medium" panose="020B0803020203020204" pitchFamily="34" charset="0"/>
              </a:rPr>
              <a:t>Profit by City (2016 to 2018)</a:t>
            </a:r>
            <a:endParaRPr lang="en-US" dirty="0">
              <a:effectLst>
                <a:outerShdw blurRad="38100" dist="38100" dir="2700000" algn="tl">
                  <a:srgbClr val="000000">
                    <a:alpha val="43137"/>
                  </a:srgbClr>
                </a:outerShdw>
              </a:effectLst>
            </a:endParaRPr>
          </a:p>
        </p:txBody>
      </p:sp>
      <p:pic>
        <p:nvPicPr>
          <p:cNvPr id="6" name="Picture 5">
            <a:extLst>
              <a:ext uri="{FF2B5EF4-FFF2-40B4-BE49-F238E27FC236}">
                <a16:creationId xmlns:a16="http://schemas.microsoft.com/office/drawing/2014/main" id="{9BDB6FA7-9FD5-439F-ACFA-5F5E1C6D1383}"/>
              </a:ext>
            </a:extLst>
          </p:cNvPr>
          <p:cNvPicPr>
            <a:picLocks noChangeAspect="1"/>
          </p:cNvPicPr>
          <p:nvPr/>
        </p:nvPicPr>
        <p:blipFill>
          <a:blip r:embed="rId3"/>
          <a:stretch>
            <a:fillRect/>
          </a:stretch>
        </p:blipFill>
        <p:spPr>
          <a:xfrm>
            <a:off x="4492486" y="1892231"/>
            <a:ext cx="7036904" cy="3886153"/>
          </a:xfrm>
          <a:prstGeom prst="rect">
            <a:avLst/>
          </a:prstGeom>
          <a:ln>
            <a:solidFill>
              <a:schemeClr val="tx1"/>
            </a:solidFill>
          </a:ln>
        </p:spPr>
      </p:pic>
    </p:spTree>
    <p:extLst>
      <p:ext uri="{BB962C8B-B14F-4D97-AF65-F5344CB8AC3E}">
        <p14:creationId xmlns:p14="http://schemas.microsoft.com/office/powerpoint/2010/main" val="17117799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E880FDB-4228-4C79-8947-024B80A6705A}"/>
              </a:ext>
            </a:extLst>
          </p:cNvPr>
          <p:cNvSpPr>
            <a:spLocks noGrp="1"/>
          </p:cNvSpPr>
          <p:nvPr>
            <p:ph idx="1"/>
          </p:nvPr>
        </p:nvSpPr>
        <p:spPr>
          <a:xfrm>
            <a:off x="838199" y="4044462"/>
            <a:ext cx="5010979" cy="2448413"/>
          </a:xfrm>
        </p:spPr>
        <p:txBody>
          <a:bodyPr>
            <a:normAutofit lnSpcReduction="10000"/>
          </a:bodyPr>
          <a:lstStyle/>
          <a:p>
            <a:r>
              <a:rPr lang="en-US" sz="1800" dirty="0">
                <a:latin typeface="Avenir Next LT Pro Demi" panose="020B0704020202020204" pitchFamily="34" charset="0"/>
              </a:rPr>
              <a:t>The plots illustrates median monthly prices from 2016 to 2018 across selected cities.</a:t>
            </a:r>
          </a:p>
          <a:p>
            <a:r>
              <a:rPr lang="en-US" sz="1800" dirty="0">
                <a:latin typeface="Avenir Next LT Pro Demi" panose="020B0704020202020204" pitchFamily="34" charset="0"/>
              </a:rPr>
              <a:t> In general, </a:t>
            </a:r>
            <a:r>
              <a:rPr lang="en-US" sz="1800" dirty="0">
                <a:solidFill>
                  <a:srgbClr val="FFC000"/>
                </a:solidFill>
                <a:latin typeface="Avenir Next LT Pro Demi" panose="020B0704020202020204" pitchFamily="34" charset="0"/>
              </a:rPr>
              <a:t>Yellow Cab’s </a:t>
            </a:r>
            <a:r>
              <a:rPr lang="en-US" sz="1800" dirty="0">
                <a:latin typeface="Avenir Next LT Pro Demi" panose="020B0704020202020204" pitchFamily="34" charset="0"/>
              </a:rPr>
              <a:t>expenses is relatively higher than </a:t>
            </a:r>
            <a:r>
              <a:rPr lang="en-US" sz="1800" dirty="0">
                <a:solidFill>
                  <a:srgbClr val="FF0066"/>
                </a:solidFill>
                <a:latin typeface="Avenir Next LT Pro Demi" panose="020B0704020202020204" pitchFamily="34" charset="0"/>
              </a:rPr>
              <a:t>Pink Cab’s</a:t>
            </a:r>
            <a:r>
              <a:rPr lang="en-US" sz="1800" dirty="0">
                <a:latin typeface="Avenir Next LT Pro Demi" panose="020B0704020202020204" pitchFamily="34" charset="0"/>
              </a:rPr>
              <a:t>.</a:t>
            </a:r>
          </a:p>
          <a:p>
            <a:r>
              <a:rPr lang="en-US" sz="1800" dirty="0">
                <a:latin typeface="Avenir Next LT Pro Demi" panose="020B0704020202020204" pitchFamily="34" charset="0"/>
              </a:rPr>
              <a:t>In the above cities, </a:t>
            </a:r>
            <a:r>
              <a:rPr lang="en-US" sz="1800" dirty="0">
                <a:solidFill>
                  <a:srgbClr val="FF0066"/>
                </a:solidFill>
                <a:latin typeface="Avenir Next LT Pro Demi" panose="020B0704020202020204" pitchFamily="34" charset="0"/>
              </a:rPr>
              <a:t>Pink Cab’s </a:t>
            </a:r>
            <a:r>
              <a:rPr lang="en-US" sz="1800" dirty="0">
                <a:latin typeface="Avenir Next LT Pro Demi" panose="020B0704020202020204" pitchFamily="34" charset="0"/>
              </a:rPr>
              <a:t>median profits for some months has been consistently in </a:t>
            </a:r>
            <a:r>
              <a:rPr lang="en-US" sz="1800" dirty="0">
                <a:solidFill>
                  <a:srgbClr val="FF0000"/>
                </a:solidFill>
                <a:latin typeface="Avenir Next LT Pro Demi" panose="020B0704020202020204" pitchFamily="34" charset="0"/>
              </a:rPr>
              <a:t>loss</a:t>
            </a:r>
            <a:r>
              <a:rPr lang="en-US" sz="1800" dirty="0">
                <a:latin typeface="Avenir Next LT Pro Demi" panose="020B0704020202020204" pitchFamily="34" charset="0"/>
              </a:rPr>
              <a:t>. </a:t>
            </a:r>
          </a:p>
          <a:p>
            <a:r>
              <a:rPr lang="en-US" sz="1800" dirty="0">
                <a:solidFill>
                  <a:srgbClr val="FFC000"/>
                </a:solidFill>
                <a:latin typeface="Avenir Next LT Pro Demi" panose="020B0704020202020204" pitchFamily="34" charset="0"/>
              </a:rPr>
              <a:t>Yellow Cab’s</a:t>
            </a:r>
            <a:r>
              <a:rPr lang="en-US" sz="1800" dirty="0">
                <a:latin typeface="Avenir Next LT Pro Demi" panose="020B0704020202020204" pitchFamily="34" charset="0"/>
              </a:rPr>
              <a:t> Profit is comparatively much higher than </a:t>
            </a:r>
            <a:r>
              <a:rPr lang="en-US" sz="1800" dirty="0">
                <a:solidFill>
                  <a:srgbClr val="FF0066"/>
                </a:solidFill>
                <a:latin typeface="Avenir Next LT Pro Demi" panose="020B0704020202020204" pitchFamily="34" charset="0"/>
              </a:rPr>
              <a:t>Pink Cab</a:t>
            </a:r>
            <a:r>
              <a:rPr lang="en-US" sz="1800" dirty="0">
                <a:latin typeface="Avenir Next LT Pro Demi" panose="020B0704020202020204" pitchFamily="34" charset="0"/>
              </a:rPr>
              <a:t>.</a:t>
            </a:r>
          </a:p>
          <a:p>
            <a:endParaRPr lang="en-US" sz="1800" dirty="0">
              <a:latin typeface="Avenir Next LT Pro Demi" panose="020B0704020202020204" pitchFamily="34" charset="0"/>
            </a:endParaRPr>
          </a:p>
        </p:txBody>
      </p:sp>
      <p:sp>
        <p:nvSpPr>
          <p:cNvPr id="4" name="Slide Number Placeholder 3">
            <a:extLst>
              <a:ext uri="{FF2B5EF4-FFF2-40B4-BE49-F238E27FC236}">
                <a16:creationId xmlns:a16="http://schemas.microsoft.com/office/drawing/2014/main" id="{47AF7462-92A8-45C4-842B-25B51DE4202D}"/>
              </a:ext>
            </a:extLst>
          </p:cNvPr>
          <p:cNvSpPr>
            <a:spLocks noGrp="1"/>
          </p:cNvSpPr>
          <p:nvPr>
            <p:ph type="sldNum" sz="quarter" idx="12"/>
          </p:nvPr>
        </p:nvSpPr>
        <p:spPr/>
        <p:txBody>
          <a:bodyPr/>
          <a:lstStyle/>
          <a:p>
            <a:fld id="{48F63A3B-78C7-47BE-AE5E-E10140E04643}" type="slidenum">
              <a:rPr lang="en-US" smtClean="0"/>
              <a:t>26</a:t>
            </a:fld>
            <a:endParaRPr lang="en-US"/>
          </a:p>
        </p:txBody>
      </p:sp>
      <p:pic>
        <p:nvPicPr>
          <p:cNvPr id="5" name="Picture 4">
            <a:extLst>
              <a:ext uri="{FF2B5EF4-FFF2-40B4-BE49-F238E27FC236}">
                <a16:creationId xmlns:a16="http://schemas.microsoft.com/office/drawing/2014/main" id="{C913BC1F-547D-4D5F-8AAB-5AAAF3EA094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37373" y="0"/>
            <a:ext cx="1654627" cy="994232"/>
          </a:xfrm>
          <a:prstGeom prst="rect">
            <a:avLst/>
          </a:prstGeom>
        </p:spPr>
      </p:pic>
      <p:sp>
        <p:nvSpPr>
          <p:cNvPr id="6" name="Title 1">
            <a:extLst>
              <a:ext uri="{FF2B5EF4-FFF2-40B4-BE49-F238E27FC236}">
                <a16:creationId xmlns:a16="http://schemas.microsoft.com/office/drawing/2014/main" id="{E23998BC-01F8-42E7-AD2B-C47318405FAE}"/>
              </a:ext>
            </a:extLst>
          </p:cNvPr>
          <p:cNvSpPr>
            <a:spLocks noGrp="1"/>
          </p:cNvSpPr>
          <p:nvPr>
            <p:ph type="title"/>
          </p:nvPr>
        </p:nvSpPr>
        <p:spPr>
          <a:xfrm>
            <a:off x="838200" y="365125"/>
            <a:ext cx="10515600" cy="1325563"/>
          </a:xfrm>
        </p:spPr>
        <p:txBody>
          <a:bodyPr/>
          <a:lstStyle/>
          <a:p>
            <a:r>
              <a:rPr lang="en-US" dirty="0">
                <a:solidFill>
                  <a:srgbClr val="FF6600"/>
                </a:solidFill>
                <a:effectLst>
                  <a:outerShdw blurRad="38100" dist="38100" dir="2700000" algn="tl">
                    <a:srgbClr val="000000">
                      <a:alpha val="43137"/>
                    </a:srgbClr>
                  </a:outerShdw>
                </a:effectLst>
                <a:latin typeface="Avenir LT Std 65 Medium" panose="020B0803020203020204" pitchFamily="34" charset="0"/>
              </a:rPr>
              <a:t>Monthly Timeline of Trips (1)</a:t>
            </a:r>
            <a:endParaRPr lang="en-US" dirty="0">
              <a:effectLst>
                <a:outerShdw blurRad="38100" dist="38100" dir="2700000" algn="tl">
                  <a:srgbClr val="000000">
                    <a:alpha val="43137"/>
                  </a:srgbClr>
                </a:outerShdw>
              </a:effectLst>
            </a:endParaRPr>
          </a:p>
        </p:txBody>
      </p:sp>
      <p:pic>
        <p:nvPicPr>
          <p:cNvPr id="8" name="Picture 7" descr="Graphical user interface, chart, application&#10;&#10;Description automatically generated">
            <a:extLst>
              <a:ext uri="{FF2B5EF4-FFF2-40B4-BE49-F238E27FC236}">
                <a16:creationId xmlns:a16="http://schemas.microsoft.com/office/drawing/2014/main" id="{B8809CBF-5384-41F1-8FDC-ADB5EBB45AC7}"/>
              </a:ext>
            </a:extLst>
          </p:cNvPr>
          <p:cNvPicPr>
            <a:picLocks noChangeAspect="1"/>
          </p:cNvPicPr>
          <p:nvPr/>
        </p:nvPicPr>
        <p:blipFill>
          <a:blip r:embed="rId3"/>
          <a:stretch>
            <a:fillRect/>
          </a:stretch>
        </p:blipFill>
        <p:spPr>
          <a:xfrm>
            <a:off x="6096000" y="1387391"/>
            <a:ext cx="5029200" cy="2479664"/>
          </a:xfrm>
          <a:prstGeom prst="rect">
            <a:avLst/>
          </a:prstGeom>
          <a:noFill/>
          <a:ln>
            <a:solidFill>
              <a:schemeClr val="tx1"/>
            </a:solidFill>
          </a:ln>
        </p:spPr>
      </p:pic>
      <p:pic>
        <p:nvPicPr>
          <p:cNvPr id="10" name="Picture 9" descr="Chart&#10;&#10;Description automatically generated">
            <a:extLst>
              <a:ext uri="{FF2B5EF4-FFF2-40B4-BE49-F238E27FC236}">
                <a16:creationId xmlns:a16="http://schemas.microsoft.com/office/drawing/2014/main" id="{9C0D71F6-7EB4-4099-9811-7C79EE9D2D42}"/>
              </a:ext>
            </a:extLst>
          </p:cNvPr>
          <p:cNvPicPr>
            <a:picLocks noChangeAspect="1"/>
          </p:cNvPicPr>
          <p:nvPr/>
        </p:nvPicPr>
        <p:blipFill>
          <a:blip r:embed="rId4"/>
          <a:stretch>
            <a:fillRect/>
          </a:stretch>
        </p:blipFill>
        <p:spPr>
          <a:xfrm>
            <a:off x="6095999" y="3981501"/>
            <a:ext cx="5029200" cy="2625528"/>
          </a:xfrm>
          <a:prstGeom prst="rect">
            <a:avLst/>
          </a:prstGeom>
          <a:noFill/>
          <a:ln>
            <a:solidFill>
              <a:schemeClr val="tx1"/>
            </a:solidFill>
          </a:ln>
        </p:spPr>
      </p:pic>
      <p:pic>
        <p:nvPicPr>
          <p:cNvPr id="12" name="Picture 11" descr="Chart&#10;&#10;Description automatically generated">
            <a:extLst>
              <a:ext uri="{FF2B5EF4-FFF2-40B4-BE49-F238E27FC236}">
                <a16:creationId xmlns:a16="http://schemas.microsoft.com/office/drawing/2014/main" id="{12C62A2B-BA8D-4A79-A8E3-5F5831D7B7C4}"/>
              </a:ext>
            </a:extLst>
          </p:cNvPr>
          <p:cNvPicPr>
            <a:picLocks noChangeAspect="1"/>
          </p:cNvPicPr>
          <p:nvPr/>
        </p:nvPicPr>
        <p:blipFill>
          <a:blip r:embed="rId5"/>
          <a:stretch>
            <a:fillRect/>
          </a:stretch>
        </p:blipFill>
        <p:spPr>
          <a:xfrm>
            <a:off x="932621" y="1387390"/>
            <a:ext cx="5029200" cy="2479665"/>
          </a:xfrm>
          <a:prstGeom prst="rect">
            <a:avLst/>
          </a:prstGeom>
          <a:noFill/>
          <a:ln>
            <a:solidFill>
              <a:schemeClr val="tx1"/>
            </a:solidFill>
          </a:ln>
        </p:spPr>
      </p:pic>
      <p:pic>
        <p:nvPicPr>
          <p:cNvPr id="14" name="Picture 13" descr="Text&#10;&#10;Description automatically generated with medium confidence">
            <a:extLst>
              <a:ext uri="{FF2B5EF4-FFF2-40B4-BE49-F238E27FC236}">
                <a16:creationId xmlns:a16="http://schemas.microsoft.com/office/drawing/2014/main" id="{46636603-B159-447B-8411-BE02ECD0B06B}"/>
              </a:ext>
            </a:extLst>
          </p:cNvPr>
          <p:cNvPicPr>
            <a:picLocks noChangeAspect="1"/>
          </p:cNvPicPr>
          <p:nvPr/>
        </p:nvPicPr>
        <p:blipFill>
          <a:blip r:embed="rId6"/>
          <a:stretch>
            <a:fillRect/>
          </a:stretch>
        </p:blipFill>
        <p:spPr>
          <a:xfrm>
            <a:off x="6535216" y="1690688"/>
            <a:ext cx="1016867" cy="438785"/>
          </a:xfrm>
          <a:prstGeom prst="rect">
            <a:avLst/>
          </a:prstGeom>
        </p:spPr>
      </p:pic>
    </p:spTree>
    <p:extLst>
      <p:ext uri="{BB962C8B-B14F-4D97-AF65-F5344CB8AC3E}">
        <p14:creationId xmlns:p14="http://schemas.microsoft.com/office/powerpoint/2010/main" val="497755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0C86A2-076E-4E89-A182-682FF63E6A64}"/>
              </a:ext>
            </a:extLst>
          </p:cNvPr>
          <p:cNvSpPr>
            <a:spLocks noGrp="1"/>
          </p:cNvSpPr>
          <p:nvPr>
            <p:ph idx="1"/>
          </p:nvPr>
        </p:nvSpPr>
        <p:spPr>
          <a:xfrm>
            <a:off x="838200" y="1850944"/>
            <a:ext cx="3535016" cy="4345150"/>
          </a:xfrm>
        </p:spPr>
        <p:txBody>
          <a:bodyPr>
            <a:normAutofit lnSpcReduction="10000"/>
          </a:bodyPr>
          <a:lstStyle/>
          <a:p>
            <a:r>
              <a:rPr lang="en-US" sz="2000" dirty="0">
                <a:latin typeface="Avenir Next LT Pro Demi" panose="020B0704020202020204" pitchFamily="34" charset="0"/>
              </a:rPr>
              <a:t>In New York City, although the Cab expense is similar in other cities, </a:t>
            </a:r>
            <a:r>
              <a:rPr lang="en-US" sz="2000" dirty="0">
                <a:solidFill>
                  <a:srgbClr val="FFC000"/>
                </a:solidFill>
                <a:latin typeface="Avenir Next LT Pro Demi" panose="020B0704020202020204" pitchFamily="34" charset="0"/>
              </a:rPr>
              <a:t>Yellow Cab </a:t>
            </a:r>
            <a:r>
              <a:rPr lang="en-US" sz="2000" dirty="0">
                <a:latin typeface="Avenir Next LT Pro Demi" panose="020B0704020202020204" pitchFamily="34" charset="0"/>
              </a:rPr>
              <a:t>charges significantly higher Cab Fares.</a:t>
            </a:r>
          </a:p>
          <a:p>
            <a:endParaRPr lang="en-US" sz="2000" dirty="0">
              <a:latin typeface="Avenir Next LT Pro Demi" panose="020B0704020202020204" pitchFamily="34" charset="0"/>
            </a:endParaRPr>
          </a:p>
          <a:p>
            <a:r>
              <a:rPr lang="en-US" sz="2000" dirty="0">
                <a:latin typeface="Avenir Next LT Pro Demi" panose="020B0704020202020204" pitchFamily="34" charset="0"/>
              </a:rPr>
              <a:t>Hence, </a:t>
            </a:r>
            <a:r>
              <a:rPr lang="en-US" sz="2000" dirty="0">
                <a:solidFill>
                  <a:srgbClr val="FFC000"/>
                </a:solidFill>
                <a:latin typeface="Avenir Next LT Pro Demi" panose="020B0704020202020204" pitchFamily="34" charset="0"/>
              </a:rPr>
              <a:t>Yellow Cab </a:t>
            </a:r>
            <a:r>
              <a:rPr lang="en-US" sz="2000" dirty="0">
                <a:latin typeface="Avenir Next LT Pro Demi" panose="020B0704020202020204" pitchFamily="34" charset="0"/>
              </a:rPr>
              <a:t>makes the highest profit in New York compared to any other city.</a:t>
            </a:r>
          </a:p>
          <a:p>
            <a:endParaRPr lang="en-US" sz="2000" dirty="0">
              <a:latin typeface="Avenir Next LT Pro Demi" panose="020B0704020202020204" pitchFamily="34" charset="0"/>
            </a:endParaRPr>
          </a:p>
          <a:p>
            <a:r>
              <a:rPr lang="en-US" sz="2000" dirty="0">
                <a:latin typeface="Avenir Next LT Pro Demi" panose="020B0704020202020204" pitchFamily="34" charset="0"/>
              </a:rPr>
              <a:t>Comparatively, </a:t>
            </a:r>
            <a:r>
              <a:rPr lang="en-US" sz="2000" dirty="0">
                <a:solidFill>
                  <a:srgbClr val="FF0066"/>
                </a:solidFill>
                <a:latin typeface="Avenir Next LT Pro Demi" panose="020B0704020202020204" pitchFamily="34" charset="0"/>
              </a:rPr>
              <a:t>Pink Cab </a:t>
            </a:r>
            <a:r>
              <a:rPr lang="en-US" sz="2000" dirty="0">
                <a:latin typeface="Avenir Next LT Pro Demi" panose="020B0704020202020204" pitchFamily="34" charset="0"/>
              </a:rPr>
              <a:t>charges very low Cab fares to its customers.</a:t>
            </a:r>
          </a:p>
          <a:p>
            <a:endParaRPr lang="en-US" sz="2000" dirty="0">
              <a:latin typeface="Avenir Next LT Pro Demi" panose="020B0704020202020204" pitchFamily="34" charset="0"/>
            </a:endParaRPr>
          </a:p>
        </p:txBody>
      </p:sp>
      <p:sp>
        <p:nvSpPr>
          <p:cNvPr id="4" name="Slide Number Placeholder 3">
            <a:extLst>
              <a:ext uri="{FF2B5EF4-FFF2-40B4-BE49-F238E27FC236}">
                <a16:creationId xmlns:a16="http://schemas.microsoft.com/office/drawing/2014/main" id="{66F71DF8-E51C-4E37-B3F6-D864163567A2}"/>
              </a:ext>
            </a:extLst>
          </p:cNvPr>
          <p:cNvSpPr>
            <a:spLocks noGrp="1"/>
          </p:cNvSpPr>
          <p:nvPr>
            <p:ph type="sldNum" sz="quarter" idx="12"/>
          </p:nvPr>
        </p:nvSpPr>
        <p:spPr/>
        <p:txBody>
          <a:bodyPr/>
          <a:lstStyle/>
          <a:p>
            <a:fld id="{48F63A3B-78C7-47BE-AE5E-E10140E04643}" type="slidenum">
              <a:rPr lang="en-US" smtClean="0"/>
              <a:t>27</a:t>
            </a:fld>
            <a:endParaRPr lang="en-US"/>
          </a:p>
        </p:txBody>
      </p:sp>
      <p:pic>
        <p:nvPicPr>
          <p:cNvPr id="6" name="Picture 5" descr="Chart, application, line chart&#10;&#10;Description automatically generated">
            <a:extLst>
              <a:ext uri="{FF2B5EF4-FFF2-40B4-BE49-F238E27FC236}">
                <a16:creationId xmlns:a16="http://schemas.microsoft.com/office/drawing/2014/main" id="{144C5E41-09A1-4420-8BE2-C2FCDE63D79A}"/>
              </a:ext>
            </a:extLst>
          </p:cNvPr>
          <p:cNvPicPr>
            <a:picLocks noChangeAspect="1"/>
          </p:cNvPicPr>
          <p:nvPr/>
        </p:nvPicPr>
        <p:blipFill>
          <a:blip r:embed="rId2"/>
          <a:stretch>
            <a:fillRect/>
          </a:stretch>
        </p:blipFill>
        <p:spPr>
          <a:xfrm>
            <a:off x="4373216" y="1831813"/>
            <a:ext cx="6962605" cy="4345149"/>
          </a:xfrm>
          <a:prstGeom prst="rect">
            <a:avLst/>
          </a:prstGeom>
          <a:ln>
            <a:solidFill>
              <a:schemeClr val="tx1"/>
            </a:solidFill>
          </a:ln>
        </p:spPr>
      </p:pic>
      <p:pic>
        <p:nvPicPr>
          <p:cNvPr id="7" name="Picture 6" descr="Text&#10;&#10;Description automatically generated with medium confidence">
            <a:extLst>
              <a:ext uri="{FF2B5EF4-FFF2-40B4-BE49-F238E27FC236}">
                <a16:creationId xmlns:a16="http://schemas.microsoft.com/office/drawing/2014/main" id="{D5DB77A0-5836-4A53-B869-5D2D5F1BF58D}"/>
              </a:ext>
            </a:extLst>
          </p:cNvPr>
          <p:cNvPicPr>
            <a:picLocks noChangeAspect="1"/>
          </p:cNvPicPr>
          <p:nvPr/>
        </p:nvPicPr>
        <p:blipFill>
          <a:blip r:embed="rId3"/>
          <a:stretch>
            <a:fillRect/>
          </a:stretch>
        </p:blipFill>
        <p:spPr>
          <a:xfrm>
            <a:off x="10318954" y="5460477"/>
            <a:ext cx="1016867" cy="438785"/>
          </a:xfrm>
          <a:prstGeom prst="rect">
            <a:avLst/>
          </a:prstGeom>
        </p:spPr>
      </p:pic>
      <p:sp>
        <p:nvSpPr>
          <p:cNvPr id="8" name="Title 1">
            <a:extLst>
              <a:ext uri="{FF2B5EF4-FFF2-40B4-BE49-F238E27FC236}">
                <a16:creationId xmlns:a16="http://schemas.microsoft.com/office/drawing/2014/main" id="{12A44AC5-F49F-4DDD-8024-ACDB7D8F96E4}"/>
              </a:ext>
            </a:extLst>
          </p:cNvPr>
          <p:cNvSpPr>
            <a:spLocks noGrp="1"/>
          </p:cNvSpPr>
          <p:nvPr>
            <p:ph type="title"/>
          </p:nvPr>
        </p:nvSpPr>
        <p:spPr>
          <a:xfrm>
            <a:off x="838200" y="365125"/>
            <a:ext cx="10515600" cy="1325563"/>
          </a:xfrm>
        </p:spPr>
        <p:txBody>
          <a:bodyPr/>
          <a:lstStyle/>
          <a:p>
            <a:r>
              <a:rPr lang="en-US" dirty="0">
                <a:solidFill>
                  <a:srgbClr val="FF6600"/>
                </a:solidFill>
                <a:effectLst>
                  <a:outerShdw blurRad="38100" dist="38100" dir="2700000" algn="tl">
                    <a:srgbClr val="000000">
                      <a:alpha val="43137"/>
                    </a:srgbClr>
                  </a:outerShdw>
                </a:effectLst>
                <a:latin typeface="Avenir LT Std 65 Medium" panose="020B0803020203020204" pitchFamily="34" charset="0"/>
              </a:rPr>
              <a:t>Monthly Timeline of Trips (2)</a:t>
            </a:r>
            <a:endParaRPr lang="en-US"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918443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E880FDB-4228-4C79-8947-024B80A6705A}"/>
              </a:ext>
            </a:extLst>
          </p:cNvPr>
          <p:cNvSpPr>
            <a:spLocks noGrp="1"/>
          </p:cNvSpPr>
          <p:nvPr>
            <p:ph idx="1"/>
          </p:nvPr>
        </p:nvSpPr>
        <p:spPr>
          <a:xfrm>
            <a:off x="551984" y="1767037"/>
            <a:ext cx="3529310" cy="2292168"/>
          </a:xfrm>
        </p:spPr>
        <p:txBody>
          <a:bodyPr>
            <a:normAutofit lnSpcReduction="10000"/>
          </a:bodyPr>
          <a:lstStyle/>
          <a:p>
            <a:pPr marL="0" indent="0">
              <a:buNone/>
            </a:pPr>
            <a:r>
              <a:rPr lang="en-US" dirty="0">
                <a:latin typeface="Avenir Next LT Pro Demi" panose="020B0704020202020204" pitchFamily="34" charset="0"/>
              </a:rPr>
              <a:t>In some cities, both companies seems to have non-seasonal fluctuating cab fares and expenses.</a:t>
            </a:r>
          </a:p>
        </p:txBody>
      </p:sp>
      <p:sp>
        <p:nvSpPr>
          <p:cNvPr id="4" name="Slide Number Placeholder 3">
            <a:extLst>
              <a:ext uri="{FF2B5EF4-FFF2-40B4-BE49-F238E27FC236}">
                <a16:creationId xmlns:a16="http://schemas.microsoft.com/office/drawing/2014/main" id="{47AF7462-92A8-45C4-842B-25B51DE4202D}"/>
              </a:ext>
            </a:extLst>
          </p:cNvPr>
          <p:cNvSpPr>
            <a:spLocks noGrp="1"/>
          </p:cNvSpPr>
          <p:nvPr>
            <p:ph type="sldNum" sz="quarter" idx="12"/>
          </p:nvPr>
        </p:nvSpPr>
        <p:spPr/>
        <p:txBody>
          <a:bodyPr/>
          <a:lstStyle/>
          <a:p>
            <a:fld id="{48F63A3B-78C7-47BE-AE5E-E10140E04643}" type="slidenum">
              <a:rPr lang="en-US" smtClean="0"/>
              <a:t>28</a:t>
            </a:fld>
            <a:endParaRPr lang="en-US"/>
          </a:p>
        </p:txBody>
      </p:sp>
      <p:pic>
        <p:nvPicPr>
          <p:cNvPr id="5" name="Picture 4">
            <a:extLst>
              <a:ext uri="{FF2B5EF4-FFF2-40B4-BE49-F238E27FC236}">
                <a16:creationId xmlns:a16="http://schemas.microsoft.com/office/drawing/2014/main" id="{C913BC1F-547D-4D5F-8AAB-5AAAF3EA094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37373" y="0"/>
            <a:ext cx="1654627" cy="994232"/>
          </a:xfrm>
          <a:prstGeom prst="rect">
            <a:avLst/>
          </a:prstGeom>
        </p:spPr>
      </p:pic>
      <p:pic>
        <p:nvPicPr>
          <p:cNvPr id="7" name="Picture 6" descr="Graphical user interface, chart, application&#10;&#10;Description automatically generated">
            <a:extLst>
              <a:ext uri="{FF2B5EF4-FFF2-40B4-BE49-F238E27FC236}">
                <a16:creationId xmlns:a16="http://schemas.microsoft.com/office/drawing/2014/main" id="{63E5D173-3EF0-49F1-A796-46774B437F9F}"/>
              </a:ext>
            </a:extLst>
          </p:cNvPr>
          <p:cNvPicPr>
            <a:picLocks noChangeAspect="1"/>
          </p:cNvPicPr>
          <p:nvPr/>
        </p:nvPicPr>
        <p:blipFill>
          <a:blip r:embed="rId3"/>
          <a:stretch>
            <a:fillRect/>
          </a:stretch>
        </p:blipFill>
        <p:spPr>
          <a:xfrm>
            <a:off x="7841431" y="1638300"/>
            <a:ext cx="3657600" cy="2333658"/>
          </a:xfrm>
          <a:prstGeom prst="rect">
            <a:avLst/>
          </a:prstGeom>
          <a:ln cmpd="sng">
            <a:solidFill>
              <a:schemeClr val="tx1"/>
            </a:solidFill>
          </a:ln>
        </p:spPr>
      </p:pic>
      <p:pic>
        <p:nvPicPr>
          <p:cNvPr id="9" name="Picture 8" descr="Graphical user interface, chart, histogram&#10;&#10;Description automatically generated">
            <a:extLst>
              <a:ext uri="{FF2B5EF4-FFF2-40B4-BE49-F238E27FC236}">
                <a16:creationId xmlns:a16="http://schemas.microsoft.com/office/drawing/2014/main" id="{F695A4EF-B2F8-4682-839E-2409A75BC901}"/>
              </a:ext>
            </a:extLst>
          </p:cNvPr>
          <p:cNvPicPr>
            <a:picLocks noChangeAspect="1"/>
          </p:cNvPicPr>
          <p:nvPr/>
        </p:nvPicPr>
        <p:blipFill>
          <a:blip r:embed="rId4"/>
          <a:stretch>
            <a:fillRect/>
          </a:stretch>
        </p:blipFill>
        <p:spPr>
          <a:xfrm>
            <a:off x="7841431" y="4062771"/>
            <a:ext cx="3657600" cy="2307550"/>
          </a:xfrm>
          <a:prstGeom prst="rect">
            <a:avLst/>
          </a:prstGeom>
          <a:ln cmpd="sng">
            <a:solidFill>
              <a:schemeClr val="tx1"/>
            </a:solidFill>
          </a:ln>
        </p:spPr>
      </p:pic>
      <p:pic>
        <p:nvPicPr>
          <p:cNvPr id="11" name="Picture 10" descr="Chart, histogram&#10;&#10;Description automatically generated">
            <a:extLst>
              <a:ext uri="{FF2B5EF4-FFF2-40B4-BE49-F238E27FC236}">
                <a16:creationId xmlns:a16="http://schemas.microsoft.com/office/drawing/2014/main" id="{39C71D55-8532-4D62-BCDF-F81089F8ACBC}"/>
              </a:ext>
            </a:extLst>
          </p:cNvPr>
          <p:cNvPicPr>
            <a:picLocks noChangeAspect="1"/>
          </p:cNvPicPr>
          <p:nvPr/>
        </p:nvPicPr>
        <p:blipFill>
          <a:blip r:embed="rId5"/>
          <a:stretch>
            <a:fillRect/>
          </a:stretch>
        </p:blipFill>
        <p:spPr>
          <a:xfrm>
            <a:off x="4203146" y="1638300"/>
            <a:ext cx="3516433" cy="2333658"/>
          </a:xfrm>
          <a:prstGeom prst="rect">
            <a:avLst/>
          </a:prstGeom>
          <a:ln cmpd="sng">
            <a:solidFill>
              <a:schemeClr val="tx1"/>
            </a:solidFill>
          </a:ln>
        </p:spPr>
      </p:pic>
      <p:pic>
        <p:nvPicPr>
          <p:cNvPr id="13" name="Picture 12" descr="Graphical user interface, chart, histogram&#10;&#10;Description automatically generated">
            <a:extLst>
              <a:ext uri="{FF2B5EF4-FFF2-40B4-BE49-F238E27FC236}">
                <a16:creationId xmlns:a16="http://schemas.microsoft.com/office/drawing/2014/main" id="{168EB7D5-F37B-453E-980C-D588E43731F5}"/>
              </a:ext>
            </a:extLst>
          </p:cNvPr>
          <p:cNvPicPr>
            <a:picLocks noChangeAspect="1"/>
          </p:cNvPicPr>
          <p:nvPr/>
        </p:nvPicPr>
        <p:blipFill>
          <a:blip r:embed="rId6"/>
          <a:stretch>
            <a:fillRect/>
          </a:stretch>
        </p:blipFill>
        <p:spPr>
          <a:xfrm>
            <a:off x="4190269" y="4081827"/>
            <a:ext cx="3529310" cy="2288494"/>
          </a:xfrm>
          <a:prstGeom prst="rect">
            <a:avLst/>
          </a:prstGeom>
          <a:ln cmpd="sng">
            <a:solidFill>
              <a:schemeClr val="tx1"/>
            </a:solidFill>
          </a:ln>
        </p:spPr>
      </p:pic>
      <p:pic>
        <p:nvPicPr>
          <p:cNvPr id="15" name="Picture 14" descr="Chart, histogram&#10;&#10;Description automatically generated">
            <a:extLst>
              <a:ext uri="{FF2B5EF4-FFF2-40B4-BE49-F238E27FC236}">
                <a16:creationId xmlns:a16="http://schemas.microsoft.com/office/drawing/2014/main" id="{9982E0B7-8B3C-4357-AC70-40BE2E1FBD15}"/>
              </a:ext>
            </a:extLst>
          </p:cNvPr>
          <p:cNvPicPr>
            <a:picLocks noChangeAspect="1"/>
          </p:cNvPicPr>
          <p:nvPr/>
        </p:nvPicPr>
        <p:blipFill>
          <a:blip r:embed="rId7"/>
          <a:stretch>
            <a:fillRect/>
          </a:stretch>
        </p:blipFill>
        <p:spPr>
          <a:xfrm>
            <a:off x="551984" y="4081827"/>
            <a:ext cx="3529310" cy="2274524"/>
          </a:xfrm>
          <a:prstGeom prst="rect">
            <a:avLst/>
          </a:prstGeom>
          <a:ln cmpd="sng">
            <a:solidFill>
              <a:schemeClr val="tx1"/>
            </a:solidFill>
          </a:ln>
        </p:spPr>
      </p:pic>
      <p:sp>
        <p:nvSpPr>
          <p:cNvPr id="16" name="Title 1">
            <a:extLst>
              <a:ext uri="{FF2B5EF4-FFF2-40B4-BE49-F238E27FC236}">
                <a16:creationId xmlns:a16="http://schemas.microsoft.com/office/drawing/2014/main" id="{C8049AA2-E6E5-49BF-BCF0-24BDED5C44C3}"/>
              </a:ext>
            </a:extLst>
          </p:cNvPr>
          <p:cNvSpPr>
            <a:spLocks noGrp="1"/>
          </p:cNvSpPr>
          <p:nvPr>
            <p:ph type="title"/>
          </p:nvPr>
        </p:nvSpPr>
        <p:spPr>
          <a:xfrm>
            <a:off x="551984" y="312738"/>
            <a:ext cx="10515600" cy="1325562"/>
          </a:xfrm>
        </p:spPr>
        <p:txBody>
          <a:bodyPr/>
          <a:lstStyle/>
          <a:p>
            <a:r>
              <a:rPr lang="en-US" dirty="0">
                <a:solidFill>
                  <a:srgbClr val="FF6600"/>
                </a:solidFill>
                <a:effectLst>
                  <a:outerShdw blurRad="38100" dist="38100" dir="2700000" algn="tl">
                    <a:srgbClr val="000000">
                      <a:alpha val="43137"/>
                    </a:srgbClr>
                  </a:outerShdw>
                </a:effectLst>
                <a:latin typeface="Avenir LT Std 65 Medium" panose="020B0803020203020204" pitchFamily="34" charset="0"/>
              </a:rPr>
              <a:t>Monthly Timeline of Trips (3)</a:t>
            </a:r>
            <a:endParaRPr lang="en-US" dirty="0">
              <a:effectLst>
                <a:outerShdw blurRad="38100" dist="38100" dir="2700000" algn="tl">
                  <a:srgbClr val="000000">
                    <a:alpha val="43137"/>
                  </a:srgbClr>
                </a:outerShdw>
              </a:effectLst>
            </a:endParaRPr>
          </a:p>
        </p:txBody>
      </p:sp>
      <p:pic>
        <p:nvPicPr>
          <p:cNvPr id="17" name="Picture 16" descr="Text&#10;&#10;Description automatically generated with medium confidence">
            <a:extLst>
              <a:ext uri="{FF2B5EF4-FFF2-40B4-BE49-F238E27FC236}">
                <a16:creationId xmlns:a16="http://schemas.microsoft.com/office/drawing/2014/main" id="{C01C9EB6-21C2-4AF8-BB82-59AF4A7B84C4}"/>
              </a:ext>
            </a:extLst>
          </p:cNvPr>
          <p:cNvPicPr>
            <a:picLocks noChangeAspect="1"/>
          </p:cNvPicPr>
          <p:nvPr/>
        </p:nvPicPr>
        <p:blipFill>
          <a:blip r:embed="rId8"/>
          <a:stretch>
            <a:fillRect/>
          </a:stretch>
        </p:blipFill>
        <p:spPr>
          <a:xfrm>
            <a:off x="8198606" y="1951038"/>
            <a:ext cx="1016867" cy="438785"/>
          </a:xfrm>
          <a:prstGeom prst="rect">
            <a:avLst/>
          </a:prstGeom>
        </p:spPr>
      </p:pic>
    </p:spTree>
    <p:extLst>
      <p:ext uri="{BB962C8B-B14F-4D97-AF65-F5344CB8AC3E}">
        <p14:creationId xmlns:p14="http://schemas.microsoft.com/office/powerpoint/2010/main" val="361621183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892774B-7AA4-45A8-BC2C-6C7B8252754D}"/>
              </a:ext>
            </a:extLst>
          </p:cNvPr>
          <p:cNvSpPr>
            <a:spLocks noGrp="1"/>
          </p:cNvSpPr>
          <p:nvPr>
            <p:ph idx="1"/>
          </p:nvPr>
        </p:nvSpPr>
        <p:spPr>
          <a:xfrm>
            <a:off x="838200" y="1696902"/>
            <a:ext cx="5820596" cy="4401164"/>
          </a:xfrm>
        </p:spPr>
        <p:txBody>
          <a:bodyPr/>
          <a:lstStyle/>
          <a:p>
            <a:r>
              <a:rPr lang="en-US" dirty="0">
                <a:latin typeface="Avenir Next LT Pro Demi" panose="020B0704020202020204" pitchFamily="34" charset="0"/>
              </a:rPr>
              <a:t>The plots illustrates the proportion of most loyal customer’s who has used a Cab service </a:t>
            </a:r>
            <a:r>
              <a:rPr lang="en-US" dirty="0">
                <a:solidFill>
                  <a:srgbClr val="FF6600"/>
                </a:solidFill>
                <a:effectLst>
                  <a:outerShdw blurRad="38100" dist="38100" dir="2700000" algn="tl">
                    <a:srgbClr val="000000">
                      <a:alpha val="43137"/>
                    </a:srgbClr>
                  </a:outerShdw>
                </a:effectLst>
                <a:latin typeface="Avenir Next LT Pro Demi" panose="020B0704020202020204" pitchFamily="34" charset="0"/>
              </a:rPr>
              <a:t>at least five times</a:t>
            </a:r>
            <a:r>
              <a:rPr lang="en-US" dirty="0">
                <a:latin typeface="Avenir Next LT Pro Demi" panose="020B0704020202020204" pitchFamily="34" charset="0"/>
              </a:rPr>
              <a:t>.</a:t>
            </a:r>
          </a:p>
          <a:p>
            <a:endParaRPr lang="en-US" dirty="0">
              <a:latin typeface="Avenir Next LT Pro Demi" panose="020B0704020202020204" pitchFamily="34" charset="0"/>
            </a:endParaRPr>
          </a:p>
          <a:p>
            <a:r>
              <a:rPr lang="en-US" dirty="0">
                <a:latin typeface="Avenir Next LT Pro Demi" panose="020B0704020202020204" pitchFamily="34" charset="0"/>
              </a:rPr>
              <a:t>Overall,</a:t>
            </a:r>
            <a:r>
              <a:rPr lang="en-US" dirty="0">
                <a:solidFill>
                  <a:srgbClr val="FFC000"/>
                </a:solidFill>
                <a:latin typeface="Avenir Next LT Pro Demi" panose="020B0704020202020204" pitchFamily="34" charset="0"/>
              </a:rPr>
              <a:t> Yellow Cab </a:t>
            </a:r>
            <a:r>
              <a:rPr lang="en-US" dirty="0">
                <a:latin typeface="Avenir Next LT Pro Demi" panose="020B0704020202020204" pitchFamily="34" charset="0"/>
              </a:rPr>
              <a:t>has the highest proportion of loyal customer’s by about 40%.</a:t>
            </a:r>
          </a:p>
        </p:txBody>
      </p:sp>
      <p:sp>
        <p:nvSpPr>
          <p:cNvPr id="4" name="Slide Number Placeholder 3">
            <a:extLst>
              <a:ext uri="{FF2B5EF4-FFF2-40B4-BE49-F238E27FC236}">
                <a16:creationId xmlns:a16="http://schemas.microsoft.com/office/drawing/2014/main" id="{F84F6EAC-50DA-4E89-A550-DA822447B875}"/>
              </a:ext>
            </a:extLst>
          </p:cNvPr>
          <p:cNvSpPr>
            <a:spLocks noGrp="1"/>
          </p:cNvSpPr>
          <p:nvPr>
            <p:ph type="sldNum" sz="quarter" idx="12"/>
          </p:nvPr>
        </p:nvSpPr>
        <p:spPr/>
        <p:txBody>
          <a:bodyPr/>
          <a:lstStyle/>
          <a:p>
            <a:fld id="{48F63A3B-78C7-47BE-AE5E-E10140E04643}" type="slidenum">
              <a:rPr lang="en-US" smtClean="0"/>
              <a:t>29</a:t>
            </a:fld>
            <a:endParaRPr lang="en-US"/>
          </a:p>
        </p:txBody>
      </p:sp>
      <p:pic>
        <p:nvPicPr>
          <p:cNvPr id="5" name="Picture 4">
            <a:extLst>
              <a:ext uri="{FF2B5EF4-FFF2-40B4-BE49-F238E27FC236}">
                <a16:creationId xmlns:a16="http://schemas.microsoft.com/office/drawing/2014/main" id="{134D4DE8-F48E-4FA6-BCFC-0F9735A5DD1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37373" y="0"/>
            <a:ext cx="1654627" cy="994232"/>
          </a:xfrm>
          <a:prstGeom prst="rect">
            <a:avLst/>
          </a:prstGeom>
        </p:spPr>
      </p:pic>
      <p:sp>
        <p:nvSpPr>
          <p:cNvPr id="6" name="Title 1">
            <a:extLst>
              <a:ext uri="{FF2B5EF4-FFF2-40B4-BE49-F238E27FC236}">
                <a16:creationId xmlns:a16="http://schemas.microsoft.com/office/drawing/2014/main" id="{A16913FC-698F-461F-81F6-44B50AD2A2D7}"/>
              </a:ext>
            </a:extLst>
          </p:cNvPr>
          <p:cNvSpPr>
            <a:spLocks noGrp="1"/>
          </p:cNvSpPr>
          <p:nvPr>
            <p:ph type="title"/>
          </p:nvPr>
        </p:nvSpPr>
        <p:spPr>
          <a:xfrm>
            <a:off x="838200" y="365125"/>
            <a:ext cx="10515600" cy="1325563"/>
          </a:xfrm>
        </p:spPr>
        <p:txBody>
          <a:bodyPr/>
          <a:lstStyle/>
          <a:p>
            <a:r>
              <a:rPr lang="en-US" dirty="0">
                <a:solidFill>
                  <a:srgbClr val="FF6600"/>
                </a:solidFill>
                <a:effectLst>
                  <a:outerShdw blurRad="38100" dist="38100" dir="2700000" algn="tl">
                    <a:srgbClr val="000000">
                      <a:alpha val="43137"/>
                    </a:srgbClr>
                  </a:outerShdw>
                </a:effectLst>
                <a:latin typeface="Avenir LT Std 65 Medium" panose="020B0803020203020204" pitchFamily="34" charset="0"/>
              </a:rPr>
              <a:t>Loyal Customers</a:t>
            </a:r>
            <a:endParaRPr lang="en-US" dirty="0">
              <a:effectLst>
                <a:outerShdw blurRad="38100" dist="38100" dir="2700000" algn="tl">
                  <a:srgbClr val="000000">
                    <a:alpha val="43137"/>
                  </a:srgbClr>
                </a:outerShdw>
              </a:effectLst>
            </a:endParaRPr>
          </a:p>
        </p:txBody>
      </p:sp>
      <p:pic>
        <p:nvPicPr>
          <p:cNvPr id="14" name="Picture 13" descr="Chart, bar chart&#10;&#10;Description automatically generated">
            <a:extLst>
              <a:ext uri="{FF2B5EF4-FFF2-40B4-BE49-F238E27FC236}">
                <a16:creationId xmlns:a16="http://schemas.microsoft.com/office/drawing/2014/main" id="{8573BBB6-6939-4431-A774-5ED1F5EA6BC3}"/>
              </a:ext>
            </a:extLst>
          </p:cNvPr>
          <p:cNvPicPr>
            <a:picLocks noChangeAspect="1"/>
          </p:cNvPicPr>
          <p:nvPr/>
        </p:nvPicPr>
        <p:blipFill>
          <a:blip r:embed="rId3"/>
          <a:stretch>
            <a:fillRect/>
          </a:stretch>
        </p:blipFill>
        <p:spPr>
          <a:xfrm>
            <a:off x="6830364" y="1176794"/>
            <a:ext cx="4351867" cy="4996993"/>
          </a:xfrm>
          <a:prstGeom prst="rect">
            <a:avLst/>
          </a:prstGeom>
          <a:ln>
            <a:solidFill>
              <a:schemeClr val="tx1"/>
            </a:solidFill>
          </a:ln>
        </p:spPr>
      </p:pic>
    </p:spTree>
    <p:extLst>
      <p:ext uri="{BB962C8B-B14F-4D97-AF65-F5344CB8AC3E}">
        <p14:creationId xmlns:p14="http://schemas.microsoft.com/office/powerpoint/2010/main" val="30140066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1EEEC91-B395-45A1-BD5C-784D9BB29EDD}"/>
              </a:ext>
            </a:extLst>
          </p:cNvPr>
          <p:cNvSpPr txBox="1">
            <a:spLocks/>
          </p:cNvSpPr>
          <p:nvPr/>
        </p:nvSpPr>
        <p:spPr>
          <a:xfrm rot="5400000">
            <a:off x="2666998" y="-2667000"/>
            <a:ext cx="6858002" cy="12192002"/>
          </a:xfrm>
          <a:prstGeom prst="rect">
            <a:avLst/>
          </a:prstGeom>
          <a:solidFill>
            <a:srgbClr val="3B3B3B"/>
          </a:solidFill>
        </p:spPr>
        <p:txBody>
          <a:bodyPr vert="vert270" lIns="91440" tIns="45720" rIns="91440" bIns="45720" rtlCol="0" anchor="t"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br>
              <a:rPr lang="en-US" dirty="0"/>
            </a:br>
            <a:br>
              <a:rPr lang="en-US" dirty="0"/>
            </a:br>
            <a:br>
              <a:rPr lang="en-US" dirty="0"/>
            </a:br>
            <a:endParaRPr lang="en-US" b="1" dirty="0">
              <a:solidFill>
                <a:srgbClr val="FF6600"/>
              </a:solidFill>
              <a:latin typeface="Avenir LT Std 65 Medium" panose="020B0803020203020204" pitchFamily="34" charset="0"/>
            </a:endParaRPr>
          </a:p>
        </p:txBody>
      </p:sp>
      <p:sp>
        <p:nvSpPr>
          <p:cNvPr id="4" name="Slide Number Placeholder 3">
            <a:extLst>
              <a:ext uri="{FF2B5EF4-FFF2-40B4-BE49-F238E27FC236}">
                <a16:creationId xmlns:a16="http://schemas.microsoft.com/office/drawing/2014/main" id="{EB299DDA-1212-4194-B2C0-33F652D417A0}"/>
              </a:ext>
            </a:extLst>
          </p:cNvPr>
          <p:cNvSpPr>
            <a:spLocks noGrp="1"/>
          </p:cNvSpPr>
          <p:nvPr>
            <p:ph type="sldNum" sz="quarter" idx="12"/>
          </p:nvPr>
        </p:nvSpPr>
        <p:spPr/>
        <p:txBody>
          <a:bodyPr/>
          <a:lstStyle/>
          <a:p>
            <a:fld id="{48F63A3B-78C7-47BE-AE5E-E10140E04643}" type="slidenum">
              <a:rPr lang="en-US" smtClean="0"/>
              <a:t>3</a:t>
            </a:fld>
            <a:endParaRPr lang="en-US"/>
          </a:p>
        </p:txBody>
      </p:sp>
      <p:sp>
        <p:nvSpPr>
          <p:cNvPr id="15" name="Title 1">
            <a:extLst>
              <a:ext uri="{FF2B5EF4-FFF2-40B4-BE49-F238E27FC236}">
                <a16:creationId xmlns:a16="http://schemas.microsoft.com/office/drawing/2014/main" id="{047B39E9-7DBE-4E92-94C5-12D47005261C}"/>
              </a:ext>
            </a:extLst>
          </p:cNvPr>
          <p:cNvSpPr>
            <a:spLocks noGrp="1"/>
          </p:cNvSpPr>
          <p:nvPr>
            <p:ph type="title"/>
          </p:nvPr>
        </p:nvSpPr>
        <p:spPr>
          <a:xfrm>
            <a:off x="838200" y="18255"/>
            <a:ext cx="10515600" cy="1325563"/>
          </a:xfrm>
        </p:spPr>
        <p:txBody>
          <a:bodyPr/>
          <a:lstStyle/>
          <a:p>
            <a:r>
              <a:rPr lang="en-US" sz="4400" dirty="0">
                <a:solidFill>
                  <a:srgbClr val="FF6600"/>
                </a:solidFill>
                <a:effectLst>
                  <a:outerShdw blurRad="38100" dist="38100" dir="2700000" algn="tl">
                    <a:srgbClr val="000000">
                      <a:alpha val="43137"/>
                    </a:srgbClr>
                  </a:outerShdw>
                </a:effectLst>
                <a:latin typeface="Avenir LT Std 65 Medium" panose="020B0803020203020204" pitchFamily="34" charset="0"/>
              </a:rPr>
              <a:t>Executive Summary</a:t>
            </a:r>
            <a:endParaRPr lang="en-US" dirty="0">
              <a:effectLst>
                <a:outerShdw blurRad="38100" dist="38100" dir="2700000" algn="tl">
                  <a:srgbClr val="000000">
                    <a:alpha val="43137"/>
                  </a:srgbClr>
                </a:outerShdw>
              </a:effectLst>
              <a:latin typeface="Avenir LT Std 45 Book" panose="020B0502020203020204" pitchFamily="34" charset="0"/>
            </a:endParaRPr>
          </a:p>
        </p:txBody>
      </p:sp>
      <p:sp>
        <p:nvSpPr>
          <p:cNvPr id="16" name="Content Placeholder 2">
            <a:extLst>
              <a:ext uri="{FF2B5EF4-FFF2-40B4-BE49-F238E27FC236}">
                <a16:creationId xmlns:a16="http://schemas.microsoft.com/office/drawing/2014/main" id="{5C5A3FB7-FD25-4C7D-9E51-1F81F44646E8}"/>
              </a:ext>
            </a:extLst>
          </p:cNvPr>
          <p:cNvSpPr>
            <a:spLocks noGrp="1"/>
          </p:cNvSpPr>
          <p:nvPr>
            <p:ph idx="1"/>
          </p:nvPr>
        </p:nvSpPr>
        <p:spPr>
          <a:xfrm>
            <a:off x="838200" y="1343818"/>
            <a:ext cx="10515600" cy="5012532"/>
          </a:xfrm>
        </p:spPr>
        <p:txBody>
          <a:bodyPr>
            <a:normAutofit fontScale="92500" lnSpcReduction="10000"/>
          </a:bodyPr>
          <a:lstStyle/>
          <a:p>
            <a:pPr algn="just">
              <a:lnSpc>
                <a:spcPct val="120000"/>
              </a:lnSpc>
              <a:buFont typeface="Wingdings" panose="05000000000000000000" pitchFamily="2" charset="2"/>
              <a:buChar char="q"/>
            </a:pPr>
            <a:r>
              <a:rPr lang="en-US" sz="1700" dirty="0">
                <a:solidFill>
                  <a:schemeClr val="bg1"/>
                </a:solidFill>
                <a:latin typeface="Avenir LT Std 65 Medium" panose="020B0803020203020204" pitchFamily="34" charset="0"/>
              </a:rPr>
              <a:t> This report was commissioned to summarize my findings to the client, </a:t>
            </a:r>
            <a:r>
              <a:rPr lang="en-US" sz="1700" b="1" dirty="0">
                <a:solidFill>
                  <a:srgbClr val="FF6600"/>
                </a:solidFill>
                <a:latin typeface="Avenir LT Std 65 Medium" panose="020B0803020203020204" pitchFamily="34" charset="0"/>
              </a:rPr>
              <a:t>XYZ company</a:t>
            </a:r>
            <a:r>
              <a:rPr lang="en-US" sz="1700" dirty="0">
                <a:solidFill>
                  <a:schemeClr val="bg1"/>
                </a:solidFill>
                <a:latin typeface="Avenir LT Std 65 Medium" panose="020B0803020203020204" pitchFamily="34" charset="0"/>
              </a:rPr>
              <a:t>, for the best Cab company to invest in. </a:t>
            </a:r>
          </a:p>
          <a:p>
            <a:pPr algn="just">
              <a:lnSpc>
                <a:spcPct val="120000"/>
              </a:lnSpc>
              <a:buFont typeface="Wingdings" panose="05000000000000000000" pitchFamily="2" charset="2"/>
              <a:buChar char="q"/>
            </a:pPr>
            <a:r>
              <a:rPr lang="en-US" sz="1700" dirty="0">
                <a:solidFill>
                  <a:schemeClr val="bg1"/>
                </a:solidFill>
                <a:latin typeface="Avenir LT Std 65 Medium" panose="020B0803020203020204" pitchFamily="34" charset="0"/>
              </a:rPr>
              <a:t> This report focuses on two Cab companies - </a:t>
            </a:r>
            <a:r>
              <a:rPr lang="en-US" sz="1700" b="1" dirty="0">
                <a:solidFill>
                  <a:srgbClr val="FFC000"/>
                </a:solidFill>
                <a:latin typeface="Avenir LT Std 65 Medium" panose="020B0803020203020204" pitchFamily="34" charset="0"/>
              </a:rPr>
              <a:t>Yellow Cab </a:t>
            </a:r>
            <a:r>
              <a:rPr lang="en-US" sz="1700" dirty="0">
                <a:solidFill>
                  <a:schemeClr val="bg1"/>
                </a:solidFill>
                <a:latin typeface="Avenir LT Std 65 Medium" panose="020B0803020203020204" pitchFamily="34" charset="0"/>
              </a:rPr>
              <a:t>and </a:t>
            </a:r>
            <a:r>
              <a:rPr lang="en-US" sz="1700" b="1" dirty="0">
                <a:solidFill>
                  <a:srgbClr val="FF0066"/>
                </a:solidFill>
                <a:latin typeface="Avenir LT Std 65 Medium" panose="020B0803020203020204" pitchFamily="34" charset="0"/>
              </a:rPr>
              <a:t>Pink Cab</a:t>
            </a:r>
            <a:r>
              <a:rPr lang="en-US" sz="1700" dirty="0">
                <a:solidFill>
                  <a:schemeClr val="bg1"/>
                </a:solidFill>
                <a:latin typeface="Avenir LT Std 65 Medium" panose="020B0803020203020204" pitchFamily="34" charset="0"/>
              </a:rPr>
              <a:t>. </a:t>
            </a:r>
          </a:p>
          <a:p>
            <a:pPr algn="just">
              <a:lnSpc>
                <a:spcPct val="120000"/>
              </a:lnSpc>
              <a:buFont typeface="Wingdings" panose="05000000000000000000" pitchFamily="2" charset="2"/>
              <a:buChar char="q"/>
            </a:pPr>
            <a:r>
              <a:rPr lang="en-US" sz="1700" dirty="0">
                <a:solidFill>
                  <a:schemeClr val="bg1"/>
                </a:solidFill>
                <a:latin typeface="Avenir LT Std 65 Medium" panose="020B0803020203020204" pitchFamily="34" charset="0"/>
              </a:rPr>
              <a:t> An extensive </a:t>
            </a:r>
            <a:r>
              <a:rPr lang="en-US" sz="1700" b="1" dirty="0">
                <a:solidFill>
                  <a:schemeClr val="bg1"/>
                </a:solidFill>
                <a:latin typeface="Avenir LT Std 65 Medium" panose="020B0803020203020204" pitchFamily="34" charset="0"/>
              </a:rPr>
              <a:t>Exploratory Data Analysis </a:t>
            </a:r>
            <a:r>
              <a:rPr lang="en-US" sz="1700" dirty="0">
                <a:solidFill>
                  <a:schemeClr val="bg1"/>
                </a:solidFill>
                <a:latin typeface="Avenir LT Std 65 Medium" panose="020B0803020203020204" pitchFamily="34" charset="0"/>
              </a:rPr>
              <a:t>supported with </a:t>
            </a:r>
            <a:r>
              <a:rPr lang="en-US" sz="1700" b="1" dirty="0">
                <a:solidFill>
                  <a:schemeClr val="bg1"/>
                </a:solidFill>
                <a:latin typeface="Avenir LT Std 65 Medium" panose="020B0803020203020204" pitchFamily="34" charset="0"/>
              </a:rPr>
              <a:t>Hypothesis Testing </a:t>
            </a:r>
            <a:r>
              <a:rPr lang="en-US" sz="1700" dirty="0">
                <a:solidFill>
                  <a:schemeClr val="bg1"/>
                </a:solidFill>
                <a:latin typeface="Avenir LT Std 65 Medium" panose="020B0803020203020204" pitchFamily="34" charset="0"/>
              </a:rPr>
              <a:t>and </a:t>
            </a:r>
            <a:r>
              <a:rPr lang="en-US" sz="1700" b="1" dirty="0">
                <a:solidFill>
                  <a:schemeClr val="bg1"/>
                </a:solidFill>
                <a:latin typeface="Avenir LT Std 65 Medium" panose="020B0803020203020204" pitchFamily="34" charset="0"/>
              </a:rPr>
              <a:t>Forecasting</a:t>
            </a:r>
            <a:r>
              <a:rPr lang="en-US" sz="1700" dirty="0">
                <a:solidFill>
                  <a:schemeClr val="bg1"/>
                </a:solidFill>
                <a:latin typeface="Avenir LT Std 65 Medium" panose="020B0803020203020204" pitchFamily="34" charset="0"/>
              </a:rPr>
              <a:t> methodologies were utilized for this study.</a:t>
            </a:r>
          </a:p>
          <a:p>
            <a:pPr marL="0" indent="0" algn="just">
              <a:buNone/>
            </a:pPr>
            <a:endParaRPr lang="en-US" sz="1600" dirty="0">
              <a:latin typeface="Avenir LT Std 65 Medium" panose="020B0803020203020204" pitchFamily="34" charset="0"/>
            </a:endParaRPr>
          </a:p>
          <a:p>
            <a:pPr marL="0" indent="0" algn="just">
              <a:buNone/>
            </a:pPr>
            <a:r>
              <a:rPr lang="en-US" b="1" dirty="0">
                <a:solidFill>
                  <a:srgbClr val="FF6600"/>
                </a:solidFill>
                <a:effectLst>
                  <a:outerShdw blurRad="38100" dist="38100" dir="2700000" algn="tl">
                    <a:srgbClr val="000000">
                      <a:alpha val="43137"/>
                    </a:srgbClr>
                  </a:outerShdw>
                </a:effectLst>
                <a:latin typeface="Avenir LT Std 65 Medium" panose="020B0803020203020204" pitchFamily="34" charset="0"/>
              </a:rPr>
              <a:t>Recommendation</a:t>
            </a:r>
            <a:r>
              <a:rPr lang="en-US" sz="1600" b="1" dirty="0">
                <a:solidFill>
                  <a:srgbClr val="FF6600"/>
                </a:solidFill>
                <a:latin typeface="Avenir LT Std 65 Medium" panose="020B0803020203020204" pitchFamily="34" charset="0"/>
              </a:rPr>
              <a:t>:</a:t>
            </a:r>
            <a:endParaRPr lang="en-US" sz="1600" b="1" dirty="0">
              <a:latin typeface="Avenir LT Std 65 Medium" panose="020B0803020203020204" pitchFamily="34" charset="0"/>
            </a:endParaRPr>
          </a:p>
          <a:p>
            <a:pPr marL="0" indent="0" algn="just">
              <a:buNone/>
            </a:pPr>
            <a:r>
              <a:rPr lang="en-US" sz="1600" dirty="0">
                <a:solidFill>
                  <a:schemeClr val="bg1"/>
                </a:solidFill>
                <a:latin typeface="Avenir LT Std 65 Medium" panose="020B0803020203020204" pitchFamily="34" charset="0"/>
              </a:rPr>
              <a:t>According to the data and two-year forecasts, </a:t>
            </a:r>
            <a:r>
              <a:rPr lang="en-US" sz="1600" b="1" dirty="0">
                <a:solidFill>
                  <a:srgbClr val="FFC000"/>
                </a:solidFill>
                <a:latin typeface="Avenir LT Std 65 Medium" panose="020B0803020203020204" pitchFamily="34" charset="0"/>
              </a:rPr>
              <a:t>Yellow Cab</a:t>
            </a:r>
            <a:r>
              <a:rPr lang="en-US" sz="1600" b="1" dirty="0">
                <a:solidFill>
                  <a:schemeClr val="bg1"/>
                </a:solidFill>
                <a:latin typeface="Avenir LT Std 65 Medium" panose="020B0803020203020204" pitchFamily="34" charset="0"/>
              </a:rPr>
              <a:t> </a:t>
            </a:r>
            <a:r>
              <a:rPr lang="en-US" sz="1600" dirty="0">
                <a:solidFill>
                  <a:schemeClr val="bg1"/>
                </a:solidFill>
                <a:latin typeface="Avenir LT Std 65 Medium" panose="020B0803020203020204" pitchFamily="34" charset="0"/>
              </a:rPr>
              <a:t>has been identified to perform better in terms of:</a:t>
            </a:r>
          </a:p>
          <a:p>
            <a:pPr marL="0" indent="0" algn="just">
              <a:buNone/>
            </a:pPr>
            <a:endParaRPr lang="en-US" sz="1600" dirty="0">
              <a:solidFill>
                <a:schemeClr val="bg1"/>
              </a:solidFill>
              <a:latin typeface="Avenir LT Std 65 Medium" panose="020B0803020203020204" pitchFamily="34" charset="0"/>
            </a:endParaRPr>
          </a:p>
          <a:p>
            <a:pPr algn="just">
              <a:lnSpc>
                <a:spcPct val="160000"/>
              </a:lnSpc>
              <a:buFont typeface="Wingdings" panose="05000000000000000000" pitchFamily="2" charset="2"/>
              <a:buChar char="ü"/>
            </a:pPr>
            <a:r>
              <a:rPr lang="en-US" sz="1500" dirty="0">
                <a:solidFill>
                  <a:schemeClr val="bg1"/>
                </a:solidFill>
                <a:latin typeface="Avenir LT Std 65 Medium" panose="020B0803020203020204" pitchFamily="34" charset="0"/>
              </a:rPr>
              <a:t>            High daily number of trips on any given day </a:t>
            </a:r>
          </a:p>
          <a:p>
            <a:pPr algn="just">
              <a:lnSpc>
                <a:spcPct val="160000"/>
              </a:lnSpc>
              <a:buFont typeface="Wingdings" panose="05000000000000000000" pitchFamily="2" charset="2"/>
              <a:buChar char="ü"/>
            </a:pPr>
            <a:r>
              <a:rPr lang="en-US" sz="1500" dirty="0">
                <a:solidFill>
                  <a:schemeClr val="bg1"/>
                </a:solidFill>
                <a:latin typeface="Avenir LT Std 65 Medium" panose="020B0803020203020204" pitchFamily="34" charset="0"/>
              </a:rPr>
              <a:t>            Higher Market share on most Cities </a:t>
            </a:r>
          </a:p>
          <a:p>
            <a:pPr algn="just">
              <a:lnSpc>
                <a:spcPct val="160000"/>
              </a:lnSpc>
              <a:buFont typeface="Wingdings" panose="05000000000000000000" pitchFamily="2" charset="2"/>
              <a:buChar char="ü"/>
            </a:pPr>
            <a:r>
              <a:rPr lang="en-US" sz="1500" dirty="0">
                <a:solidFill>
                  <a:schemeClr val="bg1"/>
                </a:solidFill>
                <a:latin typeface="Avenir LT Std 65 Medium" panose="020B0803020203020204" pitchFamily="34" charset="0"/>
              </a:rPr>
              <a:t>            Better Customer Retention</a:t>
            </a:r>
          </a:p>
          <a:p>
            <a:pPr algn="just">
              <a:lnSpc>
                <a:spcPct val="160000"/>
              </a:lnSpc>
              <a:buFont typeface="Wingdings" panose="05000000000000000000" pitchFamily="2" charset="2"/>
              <a:buChar char="ü"/>
            </a:pPr>
            <a:r>
              <a:rPr lang="en-US" sz="1500" dirty="0">
                <a:solidFill>
                  <a:schemeClr val="bg1"/>
                </a:solidFill>
                <a:latin typeface="Avenir LT Std 65 Medium" panose="020B0803020203020204" pitchFamily="34" charset="0"/>
              </a:rPr>
              <a:t>            Higher Profitability</a:t>
            </a:r>
          </a:p>
          <a:p>
            <a:pPr algn="just">
              <a:buFont typeface="Wingdings" panose="05000000000000000000" pitchFamily="2" charset="2"/>
              <a:buChar char="ü"/>
            </a:pPr>
            <a:endParaRPr lang="en-US" sz="1600" dirty="0">
              <a:latin typeface="Avenir LT Std 65 Medium" panose="020B0803020203020204" pitchFamily="34" charset="0"/>
            </a:endParaRPr>
          </a:p>
          <a:p>
            <a:pPr algn="just"/>
            <a:endParaRPr lang="en-US" sz="1600" dirty="0">
              <a:latin typeface="Avenir LT Std 65 Medium" panose="020B0803020203020204" pitchFamily="34" charset="0"/>
            </a:endParaRPr>
          </a:p>
          <a:p>
            <a:pPr algn="just"/>
            <a:endParaRPr lang="en-US" sz="1600" dirty="0">
              <a:latin typeface="Avenir LT Std 65 Medium" panose="020B0803020203020204" pitchFamily="34" charset="0"/>
            </a:endParaRPr>
          </a:p>
          <a:p>
            <a:pPr algn="just"/>
            <a:endParaRPr lang="en-US" sz="1600" dirty="0">
              <a:latin typeface="Avenir LT Std 65 Medium" panose="020B0803020203020204" pitchFamily="34" charset="0"/>
            </a:endParaRPr>
          </a:p>
          <a:p>
            <a:pPr algn="just"/>
            <a:endParaRPr lang="en-US" sz="1600" dirty="0">
              <a:latin typeface="Avenir LT Std 65 Medium" panose="020B0803020203020204" pitchFamily="34" charset="0"/>
            </a:endParaRPr>
          </a:p>
        </p:txBody>
      </p:sp>
      <p:pic>
        <p:nvPicPr>
          <p:cNvPr id="17" name="Graphic 16" descr="Linear Graph with solid fill">
            <a:extLst>
              <a:ext uri="{FF2B5EF4-FFF2-40B4-BE49-F238E27FC236}">
                <a16:creationId xmlns:a16="http://schemas.microsoft.com/office/drawing/2014/main" id="{4BEF67B8-030F-4835-A831-B860E4016F3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251353" y="4409978"/>
            <a:ext cx="403274" cy="403274"/>
          </a:xfrm>
          <a:prstGeom prst="rect">
            <a:avLst/>
          </a:prstGeom>
        </p:spPr>
      </p:pic>
      <p:pic>
        <p:nvPicPr>
          <p:cNvPr id="18" name="Graphic 17" descr="Rating 3 Star with solid fill">
            <a:extLst>
              <a:ext uri="{FF2B5EF4-FFF2-40B4-BE49-F238E27FC236}">
                <a16:creationId xmlns:a16="http://schemas.microsoft.com/office/drawing/2014/main" id="{A3327EAE-449A-4581-9C95-1BD9D93380B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52292" y="5225161"/>
            <a:ext cx="614290" cy="614290"/>
          </a:xfrm>
          <a:prstGeom prst="rect">
            <a:avLst/>
          </a:prstGeom>
        </p:spPr>
      </p:pic>
      <p:pic>
        <p:nvPicPr>
          <p:cNvPr id="19" name="Graphic 18" descr="Money with solid fill">
            <a:extLst>
              <a:ext uri="{FF2B5EF4-FFF2-40B4-BE49-F238E27FC236}">
                <a16:creationId xmlns:a16="http://schemas.microsoft.com/office/drawing/2014/main" id="{4B2800DC-DF5C-4661-B29C-C655F9DE89D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230837" y="5736789"/>
            <a:ext cx="457200" cy="457200"/>
          </a:xfrm>
          <a:prstGeom prst="rect">
            <a:avLst/>
          </a:prstGeom>
        </p:spPr>
      </p:pic>
      <p:pic>
        <p:nvPicPr>
          <p:cNvPr id="20" name="Graphic 19" descr="Pie chart with solid fill">
            <a:extLst>
              <a:ext uri="{FF2B5EF4-FFF2-40B4-BE49-F238E27FC236}">
                <a16:creationId xmlns:a16="http://schemas.microsoft.com/office/drawing/2014/main" id="{EC7C444D-24E6-48C7-98BC-5C29256FF6A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251352" y="4863997"/>
            <a:ext cx="403275" cy="403275"/>
          </a:xfrm>
          <a:prstGeom prst="rect">
            <a:avLst/>
          </a:prstGeom>
        </p:spPr>
      </p:pic>
      <p:pic>
        <p:nvPicPr>
          <p:cNvPr id="22" name="Picture 21">
            <a:extLst>
              <a:ext uri="{FF2B5EF4-FFF2-40B4-BE49-F238E27FC236}">
                <a16:creationId xmlns:a16="http://schemas.microsoft.com/office/drawing/2014/main" id="{068F4455-62C5-4CFE-8D8E-6DEA8ABF885B}"/>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537373" y="0"/>
            <a:ext cx="1654627" cy="994232"/>
          </a:xfrm>
          <a:prstGeom prst="rect">
            <a:avLst/>
          </a:prstGeom>
        </p:spPr>
      </p:pic>
    </p:spTree>
    <p:extLst>
      <p:ext uri="{BB962C8B-B14F-4D97-AF65-F5344CB8AC3E}">
        <p14:creationId xmlns:p14="http://schemas.microsoft.com/office/powerpoint/2010/main" val="11402169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E880FDB-4228-4C79-8947-024B80A6705A}"/>
              </a:ext>
            </a:extLst>
          </p:cNvPr>
          <p:cNvSpPr>
            <a:spLocks noGrp="1"/>
          </p:cNvSpPr>
          <p:nvPr>
            <p:ph idx="1"/>
          </p:nvPr>
        </p:nvSpPr>
        <p:spPr>
          <a:xfrm>
            <a:off x="838200" y="1213700"/>
            <a:ext cx="3720548" cy="5389011"/>
          </a:xfrm>
        </p:spPr>
        <p:txBody>
          <a:bodyPr>
            <a:normAutofit fontScale="92500" lnSpcReduction="10000"/>
          </a:bodyPr>
          <a:lstStyle/>
          <a:p>
            <a:pPr>
              <a:buFont typeface="Wingdings" panose="05000000000000000000" pitchFamily="2" charset="2"/>
              <a:buChar char="Ø"/>
            </a:pPr>
            <a:r>
              <a:rPr lang="en-US" sz="2400" dirty="0">
                <a:solidFill>
                  <a:srgbClr val="FFC000"/>
                </a:solidFill>
                <a:latin typeface="Avenir Next LT Pro Demi" panose="020B0704020202020204" pitchFamily="34" charset="0"/>
              </a:rPr>
              <a:t>Yellow Cab</a:t>
            </a:r>
            <a:r>
              <a:rPr lang="en-US" sz="2400" dirty="0">
                <a:latin typeface="Avenir Next LT Pro Demi" panose="020B0704020202020204" pitchFamily="34" charset="0"/>
              </a:rPr>
              <a:t> has the highest loyal customers in New York, Boston, Chicago, Los Angeles and Washington.</a:t>
            </a:r>
          </a:p>
          <a:p>
            <a:pPr>
              <a:buFont typeface="Wingdings" panose="05000000000000000000" pitchFamily="2" charset="2"/>
              <a:buChar char="Ø"/>
            </a:pPr>
            <a:endParaRPr lang="en-US" sz="2400" dirty="0">
              <a:latin typeface="Avenir Next LT Pro Demi" panose="020B0704020202020204" pitchFamily="34" charset="0"/>
            </a:endParaRPr>
          </a:p>
          <a:p>
            <a:pPr>
              <a:buFont typeface="Wingdings" panose="05000000000000000000" pitchFamily="2" charset="2"/>
              <a:buChar char="Ø"/>
            </a:pPr>
            <a:r>
              <a:rPr lang="en-US" sz="2400" dirty="0">
                <a:latin typeface="Avenir Next LT Pro Demi" panose="020B0704020202020204" pitchFamily="34" charset="0"/>
              </a:rPr>
              <a:t>Although lower than its rival, </a:t>
            </a:r>
            <a:r>
              <a:rPr lang="en-US" sz="2400" dirty="0">
                <a:solidFill>
                  <a:srgbClr val="FF0066"/>
                </a:solidFill>
                <a:latin typeface="Avenir Next LT Pro Demi" panose="020B0704020202020204" pitchFamily="34" charset="0"/>
              </a:rPr>
              <a:t>Pink Cab</a:t>
            </a:r>
            <a:r>
              <a:rPr lang="en-US" sz="2400" dirty="0">
                <a:latin typeface="Avenir Next LT Pro Demi" panose="020B0704020202020204" pitchFamily="34" charset="0"/>
              </a:rPr>
              <a:t> has significant loyal customers in Los Angeles, followed by New York.</a:t>
            </a:r>
          </a:p>
          <a:p>
            <a:pPr>
              <a:buFont typeface="Wingdings" panose="05000000000000000000" pitchFamily="2" charset="2"/>
              <a:buChar char="Ø"/>
            </a:pPr>
            <a:endParaRPr lang="en-US" sz="2400" dirty="0">
              <a:latin typeface="Avenir Next LT Pro Demi" panose="020B0704020202020204" pitchFamily="34" charset="0"/>
            </a:endParaRPr>
          </a:p>
          <a:p>
            <a:pPr>
              <a:buFont typeface="Wingdings" panose="05000000000000000000" pitchFamily="2" charset="2"/>
              <a:buChar char="Ø"/>
            </a:pPr>
            <a:r>
              <a:rPr lang="en-US" sz="2400" dirty="0">
                <a:latin typeface="Avenir Next LT Pro Demi" panose="020B0704020202020204" pitchFamily="34" charset="0"/>
              </a:rPr>
              <a:t>Only in San Diego, </a:t>
            </a:r>
            <a:r>
              <a:rPr lang="en-US" sz="2400" dirty="0">
                <a:solidFill>
                  <a:srgbClr val="FF0066"/>
                </a:solidFill>
                <a:latin typeface="Avenir Next LT Pro Demi" panose="020B0704020202020204" pitchFamily="34" charset="0"/>
              </a:rPr>
              <a:t>Pink Cab</a:t>
            </a:r>
            <a:r>
              <a:rPr lang="en-US" sz="2400" dirty="0">
                <a:latin typeface="Avenir Next LT Pro Demi" panose="020B0704020202020204" pitchFamily="34" charset="0"/>
              </a:rPr>
              <a:t> has comparatively higher loyal customers compared to its rival, at about 30%.</a:t>
            </a:r>
          </a:p>
        </p:txBody>
      </p:sp>
      <p:sp>
        <p:nvSpPr>
          <p:cNvPr id="4" name="Slide Number Placeholder 3">
            <a:extLst>
              <a:ext uri="{FF2B5EF4-FFF2-40B4-BE49-F238E27FC236}">
                <a16:creationId xmlns:a16="http://schemas.microsoft.com/office/drawing/2014/main" id="{47AF7462-92A8-45C4-842B-25B51DE4202D}"/>
              </a:ext>
            </a:extLst>
          </p:cNvPr>
          <p:cNvSpPr>
            <a:spLocks noGrp="1"/>
          </p:cNvSpPr>
          <p:nvPr>
            <p:ph type="sldNum" sz="quarter" idx="12"/>
          </p:nvPr>
        </p:nvSpPr>
        <p:spPr/>
        <p:txBody>
          <a:bodyPr/>
          <a:lstStyle/>
          <a:p>
            <a:fld id="{48F63A3B-78C7-47BE-AE5E-E10140E04643}" type="slidenum">
              <a:rPr lang="en-US" smtClean="0"/>
              <a:t>30</a:t>
            </a:fld>
            <a:endParaRPr lang="en-US"/>
          </a:p>
        </p:txBody>
      </p:sp>
      <p:pic>
        <p:nvPicPr>
          <p:cNvPr id="5" name="Picture 4">
            <a:extLst>
              <a:ext uri="{FF2B5EF4-FFF2-40B4-BE49-F238E27FC236}">
                <a16:creationId xmlns:a16="http://schemas.microsoft.com/office/drawing/2014/main" id="{C913BC1F-547D-4D5F-8AAB-5AAAF3EA094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37373" y="0"/>
            <a:ext cx="1654627" cy="994232"/>
          </a:xfrm>
          <a:prstGeom prst="rect">
            <a:avLst/>
          </a:prstGeom>
        </p:spPr>
      </p:pic>
      <p:sp>
        <p:nvSpPr>
          <p:cNvPr id="6" name="Title 1">
            <a:extLst>
              <a:ext uri="{FF2B5EF4-FFF2-40B4-BE49-F238E27FC236}">
                <a16:creationId xmlns:a16="http://schemas.microsoft.com/office/drawing/2014/main" id="{40AEA4DD-83F2-481A-8BCB-FAA85994B6BD}"/>
              </a:ext>
            </a:extLst>
          </p:cNvPr>
          <p:cNvSpPr>
            <a:spLocks noGrp="1"/>
          </p:cNvSpPr>
          <p:nvPr>
            <p:ph type="title"/>
          </p:nvPr>
        </p:nvSpPr>
        <p:spPr>
          <a:xfrm>
            <a:off x="802949" y="33023"/>
            <a:ext cx="10515600" cy="1325563"/>
          </a:xfrm>
        </p:spPr>
        <p:txBody>
          <a:bodyPr/>
          <a:lstStyle/>
          <a:p>
            <a:r>
              <a:rPr lang="en-US" dirty="0">
                <a:solidFill>
                  <a:srgbClr val="FF6600"/>
                </a:solidFill>
                <a:effectLst>
                  <a:outerShdw blurRad="38100" dist="38100" dir="2700000" algn="tl">
                    <a:srgbClr val="000000">
                      <a:alpha val="43137"/>
                    </a:srgbClr>
                  </a:outerShdw>
                </a:effectLst>
                <a:latin typeface="Avenir LT Std 65 Medium" panose="020B0803020203020204" pitchFamily="34" charset="0"/>
              </a:rPr>
              <a:t>Loyal Customers by City</a:t>
            </a:r>
            <a:endParaRPr lang="en-US" dirty="0">
              <a:effectLst>
                <a:outerShdw blurRad="38100" dist="38100" dir="2700000" algn="tl">
                  <a:srgbClr val="000000">
                    <a:alpha val="43137"/>
                  </a:srgbClr>
                </a:outerShdw>
              </a:effectLst>
            </a:endParaRPr>
          </a:p>
        </p:txBody>
      </p:sp>
      <p:pic>
        <p:nvPicPr>
          <p:cNvPr id="12" name="Picture 11" descr="Chart, bar chart&#10;&#10;Description automatically generated">
            <a:extLst>
              <a:ext uri="{FF2B5EF4-FFF2-40B4-BE49-F238E27FC236}">
                <a16:creationId xmlns:a16="http://schemas.microsoft.com/office/drawing/2014/main" id="{BD78887D-BEEB-40E7-818C-919984F458F5}"/>
              </a:ext>
            </a:extLst>
          </p:cNvPr>
          <p:cNvPicPr>
            <a:picLocks noChangeAspect="1"/>
          </p:cNvPicPr>
          <p:nvPr/>
        </p:nvPicPr>
        <p:blipFill>
          <a:blip r:embed="rId3"/>
          <a:stretch>
            <a:fillRect/>
          </a:stretch>
        </p:blipFill>
        <p:spPr>
          <a:xfrm>
            <a:off x="7050382" y="1270740"/>
            <a:ext cx="2090305" cy="2598895"/>
          </a:xfrm>
          <a:prstGeom prst="rect">
            <a:avLst/>
          </a:prstGeom>
          <a:ln>
            <a:solidFill>
              <a:schemeClr val="tx1"/>
            </a:solidFill>
          </a:ln>
        </p:spPr>
      </p:pic>
      <p:pic>
        <p:nvPicPr>
          <p:cNvPr id="14" name="Picture 13" descr="Chart, bar chart&#10;&#10;Description automatically generated">
            <a:extLst>
              <a:ext uri="{FF2B5EF4-FFF2-40B4-BE49-F238E27FC236}">
                <a16:creationId xmlns:a16="http://schemas.microsoft.com/office/drawing/2014/main" id="{157957AD-A23D-4079-8804-110407A640A2}"/>
              </a:ext>
            </a:extLst>
          </p:cNvPr>
          <p:cNvPicPr>
            <a:picLocks noChangeAspect="1"/>
          </p:cNvPicPr>
          <p:nvPr/>
        </p:nvPicPr>
        <p:blipFill>
          <a:blip r:embed="rId4"/>
          <a:stretch>
            <a:fillRect/>
          </a:stretch>
        </p:blipFill>
        <p:spPr>
          <a:xfrm>
            <a:off x="9275329" y="1270740"/>
            <a:ext cx="2090305" cy="2607807"/>
          </a:xfrm>
          <a:prstGeom prst="rect">
            <a:avLst/>
          </a:prstGeom>
          <a:ln>
            <a:solidFill>
              <a:schemeClr val="tx1"/>
            </a:solidFill>
          </a:ln>
        </p:spPr>
      </p:pic>
      <p:pic>
        <p:nvPicPr>
          <p:cNvPr id="16" name="Picture 15" descr="Chart, bar chart&#10;&#10;Description automatically generated">
            <a:extLst>
              <a:ext uri="{FF2B5EF4-FFF2-40B4-BE49-F238E27FC236}">
                <a16:creationId xmlns:a16="http://schemas.microsoft.com/office/drawing/2014/main" id="{005B3825-52BA-4322-B672-FAE2C9DBD7CB}"/>
              </a:ext>
            </a:extLst>
          </p:cNvPr>
          <p:cNvPicPr>
            <a:picLocks noChangeAspect="1"/>
          </p:cNvPicPr>
          <p:nvPr/>
        </p:nvPicPr>
        <p:blipFill>
          <a:blip r:embed="rId5"/>
          <a:stretch>
            <a:fillRect/>
          </a:stretch>
        </p:blipFill>
        <p:spPr>
          <a:xfrm>
            <a:off x="7050382" y="4003817"/>
            <a:ext cx="2090305" cy="2598895"/>
          </a:xfrm>
          <a:prstGeom prst="rect">
            <a:avLst/>
          </a:prstGeom>
          <a:ln>
            <a:solidFill>
              <a:schemeClr val="tx1"/>
            </a:solidFill>
          </a:ln>
        </p:spPr>
      </p:pic>
      <p:pic>
        <p:nvPicPr>
          <p:cNvPr id="20" name="Picture 19" descr="Chart, bar chart&#10;&#10;Description automatically generated">
            <a:extLst>
              <a:ext uri="{FF2B5EF4-FFF2-40B4-BE49-F238E27FC236}">
                <a16:creationId xmlns:a16="http://schemas.microsoft.com/office/drawing/2014/main" id="{B1E1362B-C8A8-4D70-953E-19D4D7B166E9}"/>
              </a:ext>
            </a:extLst>
          </p:cNvPr>
          <p:cNvPicPr>
            <a:picLocks noChangeAspect="1"/>
          </p:cNvPicPr>
          <p:nvPr/>
        </p:nvPicPr>
        <p:blipFill>
          <a:blip r:embed="rId6"/>
          <a:stretch>
            <a:fillRect/>
          </a:stretch>
        </p:blipFill>
        <p:spPr>
          <a:xfrm>
            <a:off x="9275329" y="4001294"/>
            <a:ext cx="2069023" cy="2593848"/>
          </a:xfrm>
          <a:prstGeom prst="rect">
            <a:avLst/>
          </a:prstGeom>
          <a:ln>
            <a:solidFill>
              <a:schemeClr val="tx1"/>
            </a:solidFill>
          </a:ln>
        </p:spPr>
      </p:pic>
      <p:pic>
        <p:nvPicPr>
          <p:cNvPr id="22" name="Picture 21">
            <a:extLst>
              <a:ext uri="{FF2B5EF4-FFF2-40B4-BE49-F238E27FC236}">
                <a16:creationId xmlns:a16="http://schemas.microsoft.com/office/drawing/2014/main" id="{F218CF2F-6EF4-42B2-B889-1E7EBD8D5075}"/>
              </a:ext>
            </a:extLst>
          </p:cNvPr>
          <p:cNvPicPr>
            <a:picLocks noChangeAspect="1"/>
          </p:cNvPicPr>
          <p:nvPr/>
        </p:nvPicPr>
        <p:blipFill>
          <a:blip r:embed="rId7"/>
          <a:stretch>
            <a:fillRect/>
          </a:stretch>
        </p:blipFill>
        <p:spPr>
          <a:xfrm>
            <a:off x="10621353" y="848576"/>
            <a:ext cx="767698" cy="365125"/>
          </a:xfrm>
          <a:prstGeom prst="rect">
            <a:avLst/>
          </a:prstGeom>
        </p:spPr>
      </p:pic>
      <p:pic>
        <p:nvPicPr>
          <p:cNvPr id="24" name="Picture 23" descr="Chart, bar chart&#10;&#10;Description automatically generated">
            <a:extLst>
              <a:ext uri="{FF2B5EF4-FFF2-40B4-BE49-F238E27FC236}">
                <a16:creationId xmlns:a16="http://schemas.microsoft.com/office/drawing/2014/main" id="{3855DA00-3D26-40BD-B951-1D17AC1A99B3}"/>
              </a:ext>
            </a:extLst>
          </p:cNvPr>
          <p:cNvPicPr>
            <a:picLocks noChangeAspect="1"/>
          </p:cNvPicPr>
          <p:nvPr/>
        </p:nvPicPr>
        <p:blipFill>
          <a:blip r:embed="rId8"/>
          <a:stretch>
            <a:fillRect/>
          </a:stretch>
        </p:blipFill>
        <p:spPr>
          <a:xfrm>
            <a:off x="4825435" y="1244439"/>
            <a:ext cx="2090305" cy="2634108"/>
          </a:xfrm>
          <a:prstGeom prst="rect">
            <a:avLst/>
          </a:prstGeom>
          <a:ln>
            <a:solidFill>
              <a:schemeClr val="tx1"/>
            </a:solidFill>
          </a:ln>
        </p:spPr>
      </p:pic>
      <p:pic>
        <p:nvPicPr>
          <p:cNvPr id="26" name="Picture 25" descr="Chart, bar chart&#10;&#10;Description automatically generated">
            <a:extLst>
              <a:ext uri="{FF2B5EF4-FFF2-40B4-BE49-F238E27FC236}">
                <a16:creationId xmlns:a16="http://schemas.microsoft.com/office/drawing/2014/main" id="{F808CE5E-368A-4A22-931A-F83AA700A358}"/>
              </a:ext>
            </a:extLst>
          </p:cNvPr>
          <p:cNvPicPr>
            <a:picLocks noChangeAspect="1"/>
          </p:cNvPicPr>
          <p:nvPr/>
        </p:nvPicPr>
        <p:blipFill>
          <a:blip r:embed="rId9"/>
          <a:stretch>
            <a:fillRect/>
          </a:stretch>
        </p:blipFill>
        <p:spPr>
          <a:xfrm>
            <a:off x="4825434" y="3998510"/>
            <a:ext cx="2090305" cy="2634107"/>
          </a:xfrm>
          <a:prstGeom prst="rect">
            <a:avLst/>
          </a:prstGeom>
          <a:ln>
            <a:solidFill>
              <a:schemeClr val="tx1"/>
            </a:solidFill>
          </a:ln>
        </p:spPr>
      </p:pic>
    </p:spTree>
    <p:extLst>
      <p:ext uri="{BB962C8B-B14F-4D97-AF65-F5344CB8AC3E}">
        <p14:creationId xmlns:p14="http://schemas.microsoft.com/office/powerpoint/2010/main" val="4459170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9B37791B-B040-4694-BFDC-8DD132D86E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39" name="Group 38">
            <a:extLst>
              <a:ext uri="{FF2B5EF4-FFF2-40B4-BE49-F238E27FC236}">
                <a16:creationId xmlns:a16="http://schemas.microsoft.com/office/drawing/2014/main" id="{59A59B10-9D94-4C5B-8BF0-95928DCEB1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296011"/>
            <a:ext cx="12192000" cy="3561989"/>
            <a:chOff x="0" y="3296011"/>
            <a:chExt cx="12192000" cy="3561989"/>
          </a:xfrm>
          <a:effectLst>
            <a:outerShdw blurRad="254000" dist="152400" dir="16200000" rotWithShape="0">
              <a:prstClr val="black">
                <a:alpha val="10000"/>
              </a:prstClr>
            </a:outerShdw>
          </a:effectLst>
        </p:grpSpPr>
        <p:grpSp>
          <p:nvGrpSpPr>
            <p:cNvPr id="40" name="Group 39">
              <a:extLst>
                <a:ext uri="{FF2B5EF4-FFF2-40B4-BE49-F238E27FC236}">
                  <a16:creationId xmlns:a16="http://schemas.microsoft.com/office/drawing/2014/main" id="{354E31B9-72DD-4DE4-B3E3-4395530BEC1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3681702"/>
              <a:ext cx="12192000" cy="3176298"/>
              <a:chOff x="0" y="3681702"/>
              <a:chExt cx="12192000" cy="3176298"/>
            </a:xfrm>
          </p:grpSpPr>
          <p:sp>
            <p:nvSpPr>
              <p:cNvPr id="44" name="Freeform: Shape 43">
                <a:extLst>
                  <a:ext uri="{FF2B5EF4-FFF2-40B4-BE49-F238E27FC236}">
                    <a16:creationId xmlns:a16="http://schemas.microsoft.com/office/drawing/2014/main" id="{68738192-1FEA-49E1-BFF3-6D1C324A5C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681702"/>
                <a:ext cx="12192000" cy="3176298"/>
              </a:xfrm>
              <a:custGeom>
                <a:avLst/>
                <a:gdLst>
                  <a:gd name="connsiteX0" fmla="*/ 12192000 w 12192000"/>
                  <a:gd name="connsiteY0" fmla="*/ 0 h 3176298"/>
                  <a:gd name="connsiteX1" fmla="*/ 12192000 w 12192000"/>
                  <a:gd name="connsiteY1" fmla="*/ 3176298 h 3176298"/>
                  <a:gd name="connsiteX2" fmla="*/ 0 w 12192000"/>
                  <a:gd name="connsiteY2" fmla="*/ 3176298 h 3176298"/>
                  <a:gd name="connsiteX3" fmla="*/ 0 w 12192000"/>
                  <a:gd name="connsiteY3" fmla="*/ 2264980 h 3176298"/>
                  <a:gd name="connsiteX4" fmla="*/ 544 w 12192000"/>
                  <a:gd name="connsiteY4" fmla="*/ 2264980 h 3176298"/>
                  <a:gd name="connsiteX5" fmla="*/ 544 w 12192000"/>
                  <a:gd name="connsiteY5" fmla="*/ 2392219 h 3176298"/>
                  <a:gd name="connsiteX6" fmla="*/ 61197 w 12192000"/>
                  <a:gd name="connsiteY6" fmla="*/ 2387448 h 3176298"/>
                  <a:gd name="connsiteX7" fmla="*/ 119613 w 12192000"/>
                  <a:gd name="connsiteY7" fmla="*/ 2369945 h 3176298"/>
                  <a:gd name="connsiteX8" fmla="*/ 172384 w 12192000"/>
                  <a:gd name="connsiteY8" fmla="*/ 2347084 h 3176298"/>
                  <a:gd name="connsiteX9" fmla="*/ 274873 w 12192000"/>
                  <a:gd name="connsiteY9" fmla="*/ 2336988 h 3176298"/>
                  <a:gd name="connsiteX10" fmla="*/ 307259 w 12192000"/>
                  <a:gd name="connsiteY10" fmla="*/ 2331461 h 3176298"/>
                  <a:gd name="connsiteX11" fmla="*/ 394511 w 12192000"/>
                  <a:gd name="connsiteY11" fmla="*/ 2308601 h 3176298"/>
                  <a:gd name="connsiteX12" fmla="*/ 494337 w 12192000"/>
                  <a:gd name="connsiteY12" fmla="*/ 2268213 h 3176298"/>
                  <a:gd name="connsiteX13" fmla="*/ 546917 w 12192000"/>
                  <a:gd name="connsiteY13" fmla="*/ 2283264 h 3176298"/>
                  <a:gd name="connsiteX14" fmla="*/ 730754 w 12192000"/>
                  <a:gd name="connsiteY14" fmla="*/ 2240780 h 3176298"/>
                  <a:gd name="connsiteX15" fmla="*/ 785432 w 12192000"/>
                  <a:gd name="connsiteY15" fmla="*/ 2218682 h 3176298"/>
                  <a:gd name="connsiteX16" fmla="*/ 801053 w 12192000"/>
                  <a:gd name="connsiteY16" fmla="*/ 2204013 h 3176298"/>
                  <a:gd name="connsiteX17" fmla="*/ 858205 w 12192000"/>
                  <a:gd name="connsiteY17" fmla="*/ 2169532 h 3176298"/>
                  <a:gd name="connsiteX18" fmla="*/ 949646 w 12192000"/>
                  <a:gd name="connsiteY18" fmla="*/ 2157340 h 3176298"/>
                  <a:gd name="connsiteX19" fmla="*/ 960887 w 12192000"/>
                  <a:gd name="connsiteY19" fmla="*/ 2150099 h 3176298"/>
                  <a:gd name="connsiteX20" fmla="*/ 977653 w 12192000"/>
                  <a:gd name="connsiteY20" fmla="*/ 2138480 h 3176298"/>
                  <a:gd name="connsiteX21" fmla="*/ 1071762 w 12192000"/>
                  <a:gd name="connsiteY21" fmla="*/ 2117905 h 3176298"/>
                  <a:gd name="connsiteX22" fmla="*/ 1092527 w 12192000"/>
                  <a:gd name="connsiteY22" fmla="*/ 2111428 h 3176298"/>
                  <a:gd name="connsiteX23" fmla="*/ 1109865 w 12192000"/>
                  <a:gd name="connsiteY23" fmla="*/ 2100568 h 3176298"/>
                  <a:gd name="connsiteX24" fmla="*/ 1162823 w 12192000"/>
                  <a:gd name="connsiteY24" fmla="*/ 2075613 h 3176298"/>
                  <a:gd name="connsiteX25" fmla="*/ 1206641 w 12192000"/>
                  <a:gd name="connsiteY25" fmla="*/ 2074851 h 3176298"/>
                  <a:gd name="connsiteX26" fmla="*/ 1267411 w 12192000"/>
                  <a:gd name="connsiteY26" fmla="*/ 2060753 h 3176298"/>
                  <a:gd name="connsiteX27" fmla="*/ 1380762 w 12192000"/>
                  <a:gd name="connsiteY27" fmla="*/ 2046847 h 3176298"/>
                  <a:gd name="connsiteX28" fmla="*/ 1404006 w 12192000"/>
                  <a:gd name="connsiteY28" fmla="*/ 2038844 h 3176298"/>
                  <a:gd name="connsiteX29" fmla="*/ 1544598 w 12192000"/>
                  <a:gd name="connsiteY29" fmla="*/ 2000932 h 3176298"/>
                  <a:gd name="connsiteX30" fmla="*/ 1657188 w 12192000"/>
                  <a:gd name="connsiteY30" fmla="*/ 2001697 h 3176298"/>
                  <a:gd name="connsiteX31" fmla="*/ 1665950 w 12192000"/>
                  <a:gd name="connsiteY31" fmla="*/ 2003411 h 3176298"/>
                  <a:gd name="connsiteX32" fmla="*/ 1709006 w 12192000"/>
                  <a:gd name="connsiteY32" fmla="*/ 2015983 h 3176298"/>
                  <a:gd name="connsiteX33" fmla="*/ 1775684 w 12192000"/>
                  <a:gd name="connsiteY33" fmla="*/ 2012555 h 3176298"/>
                  <a:gd name="connsiteX34" fmla="*/ 1821596 w 12192000"/>
                  <a:gd name="connsiteY34" fmla="*/ 1995218 h 3176298"/>
                  <a:gd name="connsiteX35" fmla="*/ 1878748 w 12192000"/>
                  <a:gd name="connsiteY35" fmla="*/ 1994457 h 3176298"/>
                  <a:gd name="connsiteX36" fmla="*/ 1944092 w 12192000"/>
                  <a:gd name="connsiteY36" fmla="*/ 2005315 h 3176298"/>
                  <a:gd name="connsiteX37" fmla="*/ 1973429 w 12192000"/>
                  <a:gd name="connsiteY37" fmla="*/ 2007601 h 3176298"/>
                  <a:gd name="connsiteX38" fmla="*/ 2054013 w 12192000"/>
                  <a:gd name="connsiteY38" fmla="*/ 2030082 h 3176298"/>
                  <a:gd name="connsiteX39" fmla="*/ 2102021 w 12192000"/>
                  <a:gd name="connsiteY39" fmla="*/ 2024557 h 3176298"/>
                  <a:gd name="connsiteX40" fmla="*/ 2149267 w 12192000"/>
                  <a:gd name="connsiteY40" fmla="*/ 2009697 h 3176298"/>
                  <a:gd name="connsiteX41" fmla="*/ 2179556 w 12192000"/>
                  <a:gd name="connsiteY41" fmla="*/ 1995409 h 3176298"/>
                  <a:gd name="connsiteX42" fmla="*/ 2240710 w 12192000"/>
                  <a:gd name="connsiteY42" fmla="*/ 1985312 h 3176298"/>
                  <a:gd name="connsiteX43" fmla="*/ 2251948 w 12192000"/>
                  <a:gd name="connsiteY43" fmla="*/ 1986836 h 3176298"/>
                  <a:gd name="connsiteX44" fmla="*/ 2434456 w 12192000"/>
                  <a:gd name="connsiteY44" fmla="*/ 1999410 h 3176298"/>
                  <a:gd name="connsiteX45" fmla="*/ 2506847 w 12192000"/>
                  <a:gd name="connsiteY45" fmla="*/ 2019603 h 3176298"/>
                  <a:gd name="connsiteX46" fmla="*/ 2522279 w 12192000"/>
                  <a:gd name="connsiteY46" fmla="*/ 2022080 h 3176298"/>
                  <a:gd name="connsiteX47" fmla="*/ 2676398 w 12192000"/>
                  <a:gd name="connsiteY47" fmla="*/ 2044751 h 3176298"/>
                  <a:gd name="connsiteX48" fmla="*/ 2693543 w 12192000"/>
                  <a:gd name="connsiteY48" fmla="*/ 2045703 h 3176298"/>
                  <a:gd name="connsiteX49" fmla="*/ 2741360 w 12192000"/>
                  <a:gd name="connsiteY49" fmla="*/ 2041701 h 3176298"/>
                  <a:gd name="connsiteX50" fmla="*/ 2854140 w 12192000"/>
                  <a:gd name="connsiteY50" fmla="*/ 2082851 h 3176298"/>
                  <a:gd name="connsiteX51" fmla="*/ 2967110 w 12192000"/>
                  <a:gd name="connsiteY51" fmla="*/ 2096949 h 3176298"/>
                  <a:gd name="connsiteX52" fmla="*/ 3029216 w 12192000"/>
                  <a:gd name="connsiteY52" fmla="*/ 2096757 h 3176298"/>
                  <a:gd name="connsiteX53" fmla="*/ 3073604 w 12192000"/>
                  <a:gd name="connsiteY53" fmla="*/ 2106856 h 3176298"/>
                  <a:gd name="connsiteX54" fmla="*/ 3182763 w 12192000"/>
                  <a:gd name="connsiteY54" fmla="*/ 2137527 h 3176298"/>
                  <a:gd name="connsiteX55" fmla="*/ 3234202 w 12192000"/>
                  <a:gd name="connsiteY55" fmla="*/ 2142289 h 3176298"/>
                  <a:gd name="connsiteX56" fmla="*/ 3288877 w 12192000"/>
                  <a:gd name="connsiteY56" fmla="*/ 2152578 h 3176298"/>
                  <a:gd name="connsiteX57" fmla="*/ 3424135 w 12192000"/>
                  <a:gd name="connsiteY57" fmla="*/ 2198680 h 3176298"/>
                  <a:gd name="connsiteX58" fmla="*/ 3534629 w 12192000"/>
                  <a:gd name="connsiteY58" fmla="*/ 2196013 h 3176298"/>
                  <a:gd name="connsiteX59" fmla="*/ 3605116 w 12192000"/>
                  <a:gd name="connsiteY59" fmla="*/ 2196583 h 3176298"/>
                  <a:gd name="connsiteX60" fmla="*/ 3689131 w 12192000"/>
                  <a:gd name="connsiteY60" fmla="*/ 2211824 h 3176298"/>
                  <a:gd name="connsiteX61" fmla="*/ 3757902 w 12192000"/>
                  <a:gd name="connsiteY61" fmla="*/ 2234114 h 3176298"/>
                  <a:gd name="connsiteX62" fmla="*/ 3852966 w 12192000"/>
                  <a:gd name="connsiteY62" fmla="*/ 2251831 h 3176298"/>
                  <a:gd name="connsiteX63" fmla="*/ 3947648 w 12192000"/>
                  <a:gd name="connsiteY63" fmla="*/ 2285932 h 3176298"/>
                  <a:gd name="connsiteX64" fmla="*/ 4013753 w 12192000"/>
                  <a:gd name="connsiteY64" fmla="*/ 2312031 h 3176298"/>
                  <a:gd name="connsiteX65" fmla="*/ 4105766 w 12192000"/>
                  <a:gd name="connsiteY65" fmla="*/ 2335082 h 3176298"/>
                  <a:gd name="connsiteX66" fmla="*/ 4246551 w 12192000"/>
                  <a:gd name="connsiteY66" fmla="*/ 2351274 h 3176298"/>
                  <a:gd name="connsiteX67" fmla="*/ 4311323 w 12192000"/>
                  <a:gd name="connsiteY67" fmla="*/ 2352991 h 3176298"/>
                  <a:gd name="connsiteX68" fmla="*/ 4413817 w 12192000"/>
                  <a:gd name="connsiteY68" fmla="*/ 2390899 h 3176298"/>
                  <a:gd name="connsiteX69" fmla="*/ 4457632 w 12192000"/>
                  <a:gd name="connsiteY69" fmla="*/ 2409188 h 3176298"/>
                  <a:gd name="connsiteX70" fmla="*/ 4497068 w 12192000"/>
                  <a:gd name="connsiteY70" fmla="*/ 2393947 h 3176298"/>
                  <a:gd name="connsiteX71" fmla="*/ 4522596 w 12192000"/>
                  <a:gd name="connsiteY71" fmla="*/ 2376421 h 3176298"/>
                  <a:gd name="connsiteX72" fmla="*/ 4603368 w 12192000"/>
                  <a:gd name="connsiteY72" fmla="*/ 2391282 h 3176298"/>
                  <a:gd name="connsiteX73" fmla="*/ 4689098 w 12192000"/>
                  <a:gd name="connsiteY73" fmla="*/ 2406903 h 3176298"/>
                  <a:gd name="connsiteX74" fmla="*/ 4719697 w 12192000"/>
                  <a:gd name="connsiteY74" fmla="*/ 2413428 h 3176298"/>
                  <a:gd name="connsiteX75" fmla="*/ 4726469 w 12192000"/>
                  <a:gd name="connsiteY75" fmla="*/ 2414298 h 3176298"/>
                  <a:gd name="connsiteX76" fmla="*/ 4785776 w 12192000"/>
                  <a:gd name="connsiteY76" fmla="*/ 2414298 h 3176298"/>
                  <a:gd name="connsiteX77" fmla="*/ 4788661 w 12192000"/>
                  <a:gd name="connsiteY77" fmla="*/ 2414047 h 3176298"/>
                  <a:gd name="connsiteX78" fmla="*/ 4827024 w 12192000"/>
                  <a:gd name="connsiteY78" fmla="*/ 2408999 h 3176298"/>
                  <a:gd name="connsiteX79" fmla="*/ 4887415 w 12192000"/>
                  <a:gd name="connsiteY79" fmla="*/ 2405570 h 3176298"/>
                  <a:gd name="connsiteX80" fmla="*/ 4936184 w 12192000"/>
                  <a:gd name="connsiteY80" fmla="*/ 2395853 h 3176298"/>
                  <a:gd name="connsiteX81" fmla="*/ 4953328 w 12192000"/>
                  <a:gd name="connsiteY81" fmla="*/ 2390138 h 3176298"/>
                  <a:gd name="connsiteX82" fmla="*/ 5089162 w 12192000"/>
                  <a:gd name="connsiteY82" fmla="*/ 2345560 h 3176298"/>
                  <a:gd name="connsiteX83" fmla="*/ 5234326 w 12192000"/>
                  <a:gd name="connsiteY83" fmla="*/ 2309935 h 3176298"/>
                  <a:gd name="connsiteX84" fmla="*/ 5328438 w 12192000"/>
                  <a:gd name="connsiteY84" fmla="*/ 2332416 h 3176298"/>
                  <a:gd name="connsiteX85" fmla="*/ 5363491 w 12192000"/>
                  <a:gd name="connsiteY85" fmla="*/ 2332034 h 3176298"/>
                  <a:gd name="connsiteX86" fmla="*/ 5524660 w 12192000"/>
                  <a:gd name="connsiteY86" fmla="*/ 2337178 h 3176298"/>
                  <a:gd name="connsiteX87" fmla="*/ 5553045 w 12192000"/>
                  <a:gd name="connsiteY87" fmla="*/ 2342701 h 3176298"/>
                  <a:gd name="connsiteX88" fmla="*/ 5706401 w 12192000"/>
                  <a:gd name="connsiteY88" fmla="*/ 2320032 h 3176298"/>
                  <a:gd name="connsiteX89" fmla="*/ 5762029 w 12192000"/>
                  <a:gd name="connsiteY89" fmla="*/ 2316221 h 3176298"/>
                  <a:gd name="connsiteX90" fmla="*/ 5813276 w 12192000"/>
                  <a:gd name="connsiteY90" fmla="*/ 2309935 h 3176298"/>
                  <a:gd name="connsiteX91" fmla="*/ 5884906 w 12192000"/>
                  <a:gd name="connsiteY91" fmla="*/ 2308411 h 3176298"/>
                  <a:gd name="connsiteX92" fmla="*/ 5959204 w 12192000"/>
                  <a:gd name="connsiteY92" fmla="*/ 2311269 h 3176298"/>
                  <a:gd name="connsiteX93" fmla="*/ 6042072 w 12192000"/>
                  <a:gd name="connsiteY93" fmla="*/ 2310697 h 3176298"/>
                  <a:gd name="connsiteX94" fmla="*/ 6074842 w 12192000"/>
                  <a:gd name="connsiteY94" fmla="*/ 2305745 h 3176298"/>
                  <a:gd name="connsiteX95" fmla="*/ 6163425 w 12192000"/>
                  <a:gd name="connsiteY95" fmla="*/ 2309172 h 3176298"/>
                  <a:gd name="connsiteX96" fmla="*/ 6209909 w 12192000"/>
                  <a:gd name="connsiteY96" fmla="*/ 2303459 h 3176298"/>
                  <a:gd name="connsiteX97" fmla="*/ 6286493 w 12192000"/>
                  <a:gd name="connsiteY97" fmla="*/ 2302315 h 3176298"/>
                  <a:gd name="connsiteX98" fmla="*/ 6311449 w 12192000"/>
                  <a:gd name="connsiteY98" fmla="*/ 2300980 h 3176298"/>
                  <a:gd name="connsiteX99" fmla="*/ 6333739 w 12192000"/>
                  <a:gd name="connsiteY99" fmla="*/ 2300218 h 3176298"/>
                  <a:gd name="connsiteX100" fmla="*/ 6410131 w 12192000"/>
                  <a:gd name="connsiteY100" fmla="*/ 2315841 h 3176298"/>
                  <a:gd name="connsiteX101" fmla="*/ 6477951 w 12192000"/>
                  <a:gd name="connsiteY101" fmla="*/ 2316793 h 3176298"/>
                  <a:gd name="connsiteX102" fmla="*/ 6596828 w 12192000"/>
                  <a:gd name="connsiteY102" fmla="*/ 2329368 h 3176298"/>
                  <a:gd name="connsiteX103" fmla="*/ 6623118 w 12192000"/>
                  <a:gd name="connsiteY103" fmla="*/ 2324985 h 3176298"/>
                  <a:gd name="connsiteX104" fmla="*/ 6705417 w 12192000"/>
                  <a:gd name="connsiteY104" fmla="*/ 2323272 h 3176298"/>
                  <a:gd name="connsiteX105" fmla="*/ 6752283 w 12192000"/>
                  <a:gd name="connsiteY105" fmla="*/ 2321937 h 3176298"/>
                  <a:gd name="connsiteX106" fmla="*/ 6810195 w 12192000"/>
                  <a:gd name="connsiteY106" fmla="*/ 2331082 h 3176298"/>
                  <a:gd name="connsiteX107" fmla="*/ 6910782 w 12192000"/>
                  <a:gd name="connsiteY107" fmla="*/ 2350512 h 3176298"/>
                  <a:gd name="connsiteX108" fmla="*/ 6937263 w 12192000"/>
                  <a:gd name="connsiteY108" fmla="*/ 2353561 h 3176298"/>
                  <a:gd name="connsiteX109" fmla="*/ 6985653 w 12192000"/>
                  <a:gd name="connsiteY109" fmla="*/ 2362897 h 3176298"/>
                  <a:gd name="connsiteX110" fmla="*/ 6994415 w 12192000"/>
                  <a:gd name="connsiteY110" fmla="*/ 2364611 h 3176298"/>
                  <a:gd name="connsiteX111" fmla="*/ 7068141 w 12192000"/>
                  <a:gd name="connsiteY111" fmla="*/ 2388234 h 3176298"/>
                  <a:gd name="connsiteX112" fmla="*/ 7106432 w 12192000"/>
                  <a:gd name="connsiteY112" fmla="*/ 2390138 h 3176298"/>
                  <a:gd name="connsiteX113" fmla="*/ 7216547 w 12192000"/>
                  <a:gd name="connsiteY113" fmla="*/ 2390330 h 3176298"/>
                  <a:gd name="connsiteX114" fmla="*/ 7263220 w 12192000"/>
                  <a:gd name="connsiteY114" fmla="*/ 2386709 h 3176298"/>
                  <a:gd name="connsiteX115" fmla="*/ 7375428 w 12192000"/>
                  <a:gd name="connsiteY115" fmla="*/ 2372803 h 3176298"/>
                  <a:gd name="connsiteX116" fmla="*/ 7445916 w 12192000"/>
                  <a:gd name="connsiteY116" fmla="*/ 2365945 h 3176298"/>
                  <a:gd name="connsiteX117" fmla="*/ 7526880 w 12192000"/>
                  <a:gd name="connsiteY117" fmla="*/ 2355084 h 3176298"/>
                  <a:gd name="connsiteX118" fmla="*/ 7619655 w 12192000"/>
                  <a:gd name="connsiteY118" fmla="*/ 2348226 h 3176298"/>
                  <a:gd name="connsiteX119" fmla="*/ 7788636 w 12192000"/>
                  <a:gd name="connsiteY119" fmla="*/ 2327461 h 3176298"/>
                  <a:gd name="connsiteX120" fmla="*/ 7952280 w 12192000"/>
                  <a:gd name="connsiteY120" fmla="*/ 2305935 h 3176298"/>
                  <a:gd name="connsiteX121" fmla="*/ 8019339 w 12192000"/>
                  <a:gd name="connsiteY121" fmla="*/ 2286884 h 3176298"/>
                  <a:gd name="connsiteX122" fmla="*/ 8137835 w 12192000"/>
                  <a:gd name="connsiteY122" fmla="*/ 2259832 h 3176298"/>
                  <a:gd name="connsiteX123" fmla="*/ 8189651 w 12192000"/>
                  <a:gd name="connsiteY123" fmla="*/ 2243639 h 3176298"/>
                  <a:gd name="connsiteX124" fmla="*/ 8313671 w 12192000"/>
                  <a:gd name="connsiteY124" fmla="*/ 2209920 h 3176298"/>
                  <a:gd name="connsiteX125" fmla="*/ 8459979 w 12192000"/>
                  <a:gd name="connsiteY125" fmla="*/ 2158864 h 3176298"/>
                  <a:gd name="connsiteX126" fmla="*/ 8516369 w 12192000"/>
                  <a:gd name="connsiteY126" fmla="*/ 2144003 h 3176298"/>
                  <a:gd name="connsiteX127" fmla="*/ 8657726 w 12192000"/>
                  <a:gd name="connsiteY127" fmla="*/ 2106284 h 3176298"/>
                  <a:gd name="connsiteX128" fmla="*/ 8711448 w 12192000"/>
                  <a:gd name="connsiteY128" fmla="*/ 2098664 h 3176298"/>
                  <a:gd name="connsiteX129" fmla="*/ 8772219 w 12192000"/>
                  <a:gd name="connsiteY129" fmla="*/ 2082280 h 3176298"/>
                  <a:gd name="connsiteX130" fmla="*/ 8845565 w 12192000"/>
                  <a:gd name="connsiteY130" fmla="*/ 2053705 h 3176298"/>
                  <a:gd name="connsiteX131" fmla="*/ 8967871 w 12192000"/>
                  <a:gd name="connsiteY131" fmla="*/ 2011221 h 3176298"/>
                  <a:gd name="connsiteX132" fmla="*/ 9015878 w 12192000"/>
                  <a:gd name="connsiteY132" fmla="*/ 2001124 h 3176298"/>
                  <a:gd name="connsiteX133" fmla="*/ 9234579 w 12192000"/>
                  <a:gd name="connsiteY133" fmla="*/ 1935209 h 3176298"/>
                  <a:gd name="connsiteX134" fmla="*/ 9346597 w 12192000"/>
                  <a:gd name="connsiteY134" fmla="*/ 1896917 h 3176298"/>
                  <a:gd name="connsiteX135" fmla="*/ 9416321 w 12192000"/>
                  <a:gd name="connsiteY135" fmla="*/ 1880724 h 3176298"/>
                  <a:gd name="connsiteX136" fmla="*/ 9477283 w 12192000"/>
                  <a:gd name="connsiteY136" fmla="*/ 1856149 h 3176298"/>
                  <a:gd name="connsiteX137" fmla="*/ 9666265 w 12192000"/>
                  <a:gd name="connsiteY137" fmla="*/ 1787186 h 3176298"/>
                  <a:gd name="connsiteX138" fmla="*/ 9754088 w 12192000"/>
                  <a:gd name="connsiteY138" fmla="*/ 1741464 h 3176298"/>
                  <a:gd name="connsiteX139" fmla="*/ 9899446 w 12192000"/>
                  <a:gd name="connsiteY139" fmla="*/ 1656880 h 3176298"/>
                  <a:gd name="connsiteX140" fmla="*/ 9993175 w 12192000"/>
                  <a:gd name="connsiteY140" fmla="*/ 1576487 h 3176298"/>
                  <a:gd name="connsiteX141" fmla="*/ 10044230 w 12192000"/>
                  <a:gd name="connsiteY141" fmla="*/ 1540480 h 3176298"/>
                  <a:gd name="connsiteX142" fmla="*/ 10131863 w 12192000"/>
                  <a:gd name="connsiteY142" fmla="*/ 1485613 h 3176298"/>
                  <a:gd name="connsiteX143" fmla="*/ 10242357 w 12192000"/>
                  <a:gd name="connsiteY143" fmla="*/ 1410555 h 3176298"/>
                  <a:gd name="connsiteX144" fmla="*/ 10363709 w 12192000"/>
                  <a:gd name="connsiteY144" fmla="*/ 1359499 h 3176298"/>
                  <a:gd name="connsiteX145" fmla="*/ 10428291 w 12192000"/>
                  <a:gd name="connsiteY145" fmla="*/ 1314920 h 3176298"/>
                  <a:gd name="connsiteX146" fmla="*/ 10490969 w 12192000"/>
                  <a:gd name="connsiteY146" fmla="*/ 1267104 h 3176298"/>
                  <a:gd name="connsiteX147" fmla="*/ 10523354 w 12192000"/>
                  <a:gd name="connsiteY147" fmla="*/ 1238337 h 3176298"/>
                  <a:gd name="connsiteX148" fmla="*/ 10590031 w 12192000"/>
                  <a:gd name="connsiteY148" fmla="*/ 1191664 h 3176298"/>
                  <a:gd name="connsiteX149" fmla="*/ 10656519 w 12192000"/>
                  <a:gd name="connsiteY149" fmla="*/ 1156038 h 3176298"/>
                  <a:gd name="connsiteX150" fmla="*/ 10703573 w 12192000"/>
                  <a:gd name="connsiteY150" fmla="*/ 1120603 h 3176298"/>
                  <a:gd name="connsiteX151" fmla="*/ 10764534 w 12192000"/>
                  <a:gd name="connsiteY151" fmla="*/ 1067643 h 3176298"/>
                  <a:gd name="connsiteX152" fmla="*/ 10850453 w 12192000"/>
                  <a:gd name="connsiteY152" fmla="*/ 1014301 h 3176298"/>
                  <a:gd name="connsiteX153" fmla="*/ 10929704 w 12192000"/>
                  <a:gd name="connsiteY153" fmla="*/ 980201 h 3176298"/>
                  <a:gd name="connsiteX154" fmla="*/ 10967423 w 12192000"/>
                  <a:gd name="connsiteY154" fmla="*/ 930289 h 3176298"/>
                  <a:gd name="connsiteX155" fmla="*/ 11058869 w 12192000"/>
                  <a:gd name="connsiteY155" fmla="*/ 838084 h 3176298"/>
                  <a:gd name="connsiteX156" fmla="*/ 11172600 w 12192000"/>
                  <a:gd name="connsiteY156" fmla="*/ 762834 h 3176298"/>
                  <a:gd name="connsiteX157" fmla="*/ 11275283 w 12192000"/>
                  <a:gd name="connsiteY157" fmla="*/ 673676 h 3176298"/>
                  <a:gd name="connsiteX158" fmla="*/ 11320623 w 12192000"/>
                  <a:gd name="connsiteY158" fmla="*/ 639195 h 3176298"/>
                  <a:gd name="connsiteX159" fmla="*/ 11374346 w 12192000"/>
                  <a:gd name="connsiteY159" fmla="*/ 601664 h 3176298"/>
                  <a:gd name="connsiteX160" fmla="*/ 11448453 w 12192000"/>
                  <a:gd name="connsiteY160" fmla="*/ 567755 h 3176298"/>
                  <a:gd name="connsiteX161" fmla="*/ 11532275 w 12192000"/>
                  <a:gd name="connsiteY161" fmla="*/ 522605 h 3176298"/>
                  <a:gd name="connsiteX162" fmla="*/ 11562947 w 12192000"/>
                  <a:gd name="connsiteY162" fmla="*/ 486598 h 3176298"/>
                  <a:gd name="connsiteX163" fmla="*/ 11672489 w 12192000"/>
                  <a:gd name="connsiteY163" fmla="*/ 335337 h 3176298"/>
                  <a:gd name="connsiteX164" fmla="*/ 11821656 w 12192000"/>
                  <a:gd name="connsiteY164" fmla="*/ 207889 h 3176298"/>
                  <a:gd name="connsiteX165" fmla="*/ 11986443 w 12192000"/>
                  <a:gd name="connsiteY165" fmla="*/ 104824 h 3176298"/>
                  <a:gd name="connsiteX166" fmla="*/ 12026448 w 12192000"/>
                  <a:gd name="connsiteY166" fmla="*/ 88821 h 3176298"/>
                  <a:gd name="connsiteX167" fmla="*/ 12160947 w 12192000"/>
                  <a:gd name="connsiteY167" fmla="*/ 28621 h 3176298"/>
                  <a:gd name="connsiteX168" fmla="*/ 12192000 w 12192000"/>
                  <a:gd name="connsiteY168" fmla="*/ 0 h 3176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Lst>
                <a:rect l="l" t="t" r="r" b="b"/>
                <a:pathLst>
                  <a:path w="12192000" h="3176298">
                    <a:moveTo>
                      <a:pt x="12192000" y="0"/>
                    </a:moveTo>
                    <a:lnTo>
                      <a:pt x="12192000" y="3176298"/>
                    </a:lnTo>
                    <a:lnTo>
                      <a:pt x="0" y="3176298"/>
                    </a:lnTo>
                    <a:lnTo>
                      <a:pt x="0" y="2264980"/>
                    </a:lnTo>
                    <a:lnTo>
                      <a:pt x="544" y="2264980"/>
                    </a:lnTo>
                    <a:lnTo>
                      <a:pt x="544" y="2392219"/>
                    </a:lnTo>
                    <a:lnTo>
                      <a:pt x="61197" y="2387448"/>
                    </a:lnTo>
                    <a:cubicBezTo>
                      <a:pt x="80794" y="2382137"/>
                      <a:pt x="99990" y="2374707"/>
                      <a:pt x="119613" y="2369945"/>
                    </a:cubicBezTo>
                    <a:cubicBezTo>
                      <a:pt x="137898" y="2365563"/>
                      <a:pt x="155046" y="2355466"/>
                      <a:pt x="172384" y="2347084"/>
                    </a:cubicBezTo>
                    <a:cubicBezTo>
                      <a:pt x="205529" y="2331082"/>
                      <a:pt x="240965" y="2341178"/>
                      <a:pt x="274873" y="2336988"/>
                    </a:cubicBezTo>
                    <a:cubicBezTo>
                      <a:pt x="285732" y="2335653"/>
                      <a:pt x="296590" y="2334130"/>
                      <a:pt x="307259" y="2331461"/>
                    </a:cubicBezTo>
                    <a:cubicBezTo>
                      <a:pt x="336408" y="2324413"/>
                      <a:pt x="366127" y="2318317"/>
                      <a:pt x="394511" y="2308601"/>
                    </a:cubicBezTo>
                    <a:cubicBezTo>
                      <a:pt x="426709" y="2297743"/>
                      <a:pt x="457572" y="2283264"/>
                      <a:pt x="494337" y="2268213"/>
                    </a:cubicBezTo>
                    <a:cubicBezTo>
                      <a:pt x="507102" y="2272024"/>
                      <a:pt x="526724" y="2282312"/>
                      <a:pt x="546917" y="2283264"/>
                    </a:cubicBezTo>
                    <a:cubicBezTo>
                      <a:pt x="611880" y="2286503"/>
                      <a:pt x="672650" y="2268786"/>
                      <a:pt x="730754" y="2240780"/>
                    </a:cubicBezTo>
                    <a:cubicBezTo>
                      <a:pt x="748471" y="2232399"/>
                      <a:pt x="767524" y="2226874"/>
                      <a:pt x="785432" y="2218682"/>
                    </a:cubicBezTo>
                    <a:cubicBezTo>
                      <a:pt x="791717" y="2215826"/>
                      <a:pt x="799909" y="2209730"/>
                      <a:pt x="801053" y="2204013"/>
                    </a:cubicBezTo>
                    <a:cubicBezTo>
                      <a:pt x="807719" y="2170866"/>
                      <a:pt x="832486" y="2171436"/>
                      <a:pt x="858205" y="2169532"/>
                    </a:cubicBezTo>
                    <a:cubicBezTo>
                      <a:pt x="888877" y="2167247"/>
                      <a:pt x="919165" y="2161912"/>
                      <a:pt x="949646" y="2157340"/>
                    </a:cubicBezTo>
                    <a:cubicBezTo>
                      <a:pt x="953648" y="2156768"/>
                      <a:pt x="957266" y="2152768"/>
                      <a:pt x="960887" y="2150099"/>
                    </a:cubicBezTo>
                    <a:cubicBezTo>
                      <a:pt x="966411" y="2146099"/>
                      <a:pt x="971554" y="2140003"/>
                      <a:pt x="977653" y="2138480"/>
                    </a:cubicBezTo>
                    <a:cubicBezTo>
                      <a:pt x="1008894" y="2131049"/>
                      <a:pt x="1040327" y="2124763"/>
                      <a:pt x="1071762" y="2117905"/>
                    </a:cubicBezTo>
                    <a:cubicBezTo>
                      <a:pt x="1078810" y="2116380"/>
                      <a:pt x="1086048" y="2114476"/>
                      <a:pt x="1092527" y="2111428"/>
                    </a:cubicBezTo>
                    <a:cubicBezTo>
                      <a:pt x="1098623" y="2108570"/>
                      <a:pt x="1103767" y="2103616"/>
                      <a:pt x="1109865" y="2100568"/>
                    </a:cubicBezTo>
                    <a:cubicBezTo>
                      <a:pt x="1126437" y="2092378"/>
                      <a:pt x="1143394" y="2084757"/>
                      <a:pt x="1162823" y="2075613"/>
                    </a:cubicBezTo>
                    <a:cubicBezTo>
                      <a:pt x="1173681" y="2092757"/>
                      <a:pt x="1188354" y="2083041"/>
                      <a:pt x="1206641" y="2074851"/>
                    </a:cubicBezTo>
                    <a:cubicBezTo>
                      <a:pt x="1225310" y="2066468"/>
                      <a:pt x="1246837" y="2063801"/>
                      <a:pt x="1267411" y="2060753"/>
                    </a:cubicBezTo>
                    <a:cubicBezTo>
                      <a:pt x="1305132" y="2055228"/>
                      <a:pt x="1343044" y="2051799"/>
                      <a:pt x="1380762" y="2046847"/>
                    </a:cubicBezTo>
                    <a:cubicBezTo>
                      <a:pt x="1388765" y="2045703"/>
                      <a:pt x="1397909" y="2043608"/>
                      <a:pt x="1404006" y="2038844"/>
                    </a:cubicBezTo>
                    <a:cubicBezTo>
                      <a:pt x="1445725" y="2006839"/>
                      <a:pt x="1496403" y="1997887"/>
                      <a:pt x="1544598" y="2000932"/>
                    </a:cubicBezTo>
                    <a:cubicBezTo>
                      <a:pt x="1582510" y="2003220"/>
                      <a:pt x="1619658" y="2004935"/>
                      <a:pt x="1657188" y="2001697"/>
                    </a:cubicBezTo>
                    <a:cubicBezTo>
                      <a:pt x="1660046" y="2001505"/>
                      <a:pt x="1663856" y="2001887"/>
                      <a:pt x="1665950" y="2003411"/>
                    </a:cubicBezTo>
                    <a:cubicBezTo>
                      <a:pt x="1678904" y="2013507"/>
                      <a:pt x="1692431" y="2014269"/>
                      <a:pt x="1709006" y="2015983"/>
                    </a:cubicBezTo>
                    <a:cubicBezTo>
                      <a:pt x="1732439" y="2018461"/>
                      <a:pt x="1753965" y="2016745"/>
                      <a:pt x="1775684" y="2012555"/>
                    </a:cubicBezTo>
                    <a:cubicBezTo>
                      <a:pt x="1791496" y="2009507"/>
                      <a:pt x="1807497" y="2003220"/>
                      <a:pt x="1821596" y="1995218"/>
                    </a:cubicBezTo>
                    <a:cubicBezTo>
                      <a:pt x="1841216" y="1983978"/>
                      <a:pt x="1860079" y="1979597"/>
                      <a:pt x="1878748" y="1994457"/>
                    </a:cubicBezTo>
                    <a:cubicBezTo>
                      <a:pt x="1898940" y="2010269"/>
                      <a:pt x="1921800" y="2004745"/>
                      <a:pt x="1944092" y="2005315"/>
                    </a:cubicBezTo>
                    <a:cubicBezTo>
                      <a:pt x="1953806" y="2005507"/>
                      <a:pt x="1964094" y="2005124"/>
                      <a:pt x="1973429" y="2007601"/>
                    </a:cubicBezTo>
                    <a:cubicBezTo>
                      <a:pt x="2000479" y="2014651"/>
                      <a:pt x="2026581" y="2025320"/>
                      <a:pt x="2054013" y="2030082"/>
                    </a:cubicBezTo>
                    <a:cubicBezTo>
                      <a:pt x="2069254" y="2032747"/>
                      <a:pt x="2086208" y="2027986"/>
                      <a:pt x="2102021" y="2024557"/>
                    </a:cubicBezTo>
                    <a:cubicBezTo>
                      <a:pt x="2118023" y="2020937"/>
                      <a:pt x="2133834" y="2015413"/>
                      <a:pt x="2149267" y="2009697"/>
                    </a:cubicBezTo>
                    <a:cubicBezTo>
                      <a:pt x="2159743" y="2005887"/>
                      <a:pt x="2171173" y="2002267"/>
                      <a:pt x="2179556" y="1995409"/>
                    </a:cubicBezTo>
                    <a:cubicBezTo>
                      <a:pt x="2198608" y="1979788"/>
                      <a:pt x="2218229" y="1977120"/>
                      <a:pt x="2240710" y="1985312"/>
                    </a:cubicBezTo>
                    <a:cubicBezTo>
                      <a:pt x="2244137" y="1986647"/>
                      <a:pt x="2248138" y="1986647"/>
                      <a:pt x="2251948" y="1986836"/>
                    </a:cubicBezTo>
                    <a:cubicBezTo>
                      <a:pt x="2312915" y="1990836"/>
                      <a:pt x="2373874" y="1993314"/>
                      <a:pt x="2434456" y="1999410"/>
                    </a:cubicBezTo>
                    <a:cubicBezTo>
                      <a:pt x="2459029" y="2001887"/>
                      <a:pt x="2482652" y="2012745"/>
                      <a:pt x="2506847" y="2019603"/>
                    </a:cubicBezTo>
                    <a:cubicBezTo>
                      <a:pt x="2511800" y="2020937"/>
                      <a:pt x="2517327" y="2023033"/>
                      <a:pt x="2522279" y="2022080"/>
                    </a:cubicBezTo>
                    <a:cubicBezTo>
                      <a:pt x="2576191" y="2012555"/>
                      <a:pt x="2626677" y="2026461"/>
                      <a:pt x="2676398" y="2044751"/>
                    </a:cubicBezTo>
                    <a:cubicBezTo>
                      <a:pt x="2681540" y="2046656"/>
                      <a:pt x="2687827" y="2046084"/>
                      <a:pt x="2693543" y="2045703"/>
                    </a:cubicBezTo>
                    <a:cubicBezTo>
                      <a:pt x="2709548" y="2044370"/>
                      <a:pt x="2726882" y="2037701"/>
                      <a:pt x="2741360" y="2041701"/>
                    </a:cubicBezTo>
                    <a:cubicBezTo>
                      <a:pt x="2779842" y="2052753"/>
                      <a:pt x="2817943" y="2066087"/>
                      <a:pt x="2854140" y="2082851"/>
                    </a:cubicBezTo>
                    <a:cubicBezTo>
                      <a:pt x="2890910" y="2099805"/>
                      <a:pt x="2925008" y="2114095"/>
                      <a:pt x="2967110" y="2096949"/>
                    </a:cubicBezTo>
                    <a:cubicBezTo>
                      <a:pt x="2985016" y="2089709"/>
                      <a:pt x="3008639" y="2094853"/>
                      <a:pt x="3029216" y="2096757"/>
                    </a:cubicBezTo>
                    <a:cubicBezTo>
                      <a:pt x="3044264" y="2098282"/>
                      <a:pt x="3058743" y="2106856"/>
                      <a:pt x="3073604" y="2106856"/>
                    </a:cubicBezTo>
                    <a:cubicBezTo>
                      <a:pt x="3113231" y="2106856"/>
                      <a:pt x="3148472" y="2116953"/>
                      <a:pt x="3182763" y="2137527"/>
                    </a:cubicBezTo>
                    <a:cubicBezTo>
                      <a:pt x="3196102" y="2145528"/>
                      <a:pt x="3216867" y="2140193"/>
                      <a:pt x="3234202" y="2142289"/>
                    </a:cubicBezTo>
                    <a:cubicBezTo>
                      <a:pt x="3252492" y="2144765"/>
                      <a:pt x="3271348" y="2147051"/>
                      <a:pt x="3288877" y="2152578"/>
                    </a:cubicBezTo>
                    <a:cubicBezTo>
                      <a:pt x="3334216" y="2167056"/>
                      <a:pt x="3378986" y="2183439"/>
                      <a:pt x="3424135" y="2198680"/>
                    </a:cubicBezTo>
                    <a:cubicBezTo>
                      <a:pt x="3461282" y="2211253"/>
                      <a:pt x="3497862" y="2201347"/>
                      <a:pt x="3534629" y="2196013"/>
                    </a:cubicBezTo>
                    <a:cubicBezTo>
                      <a:pt x="3557682" y="2192583"/>
                      <a:pt x="3579206" y="2184391"/>
                      <a:pt x="3605116" y="2196583"/>
                    </a:cubicBezTo>
                    <a:cubicBezTo>
                      <a:pt x="3629882" y="2208205"/>
                      <a:pt x="3661315" y="2205537"/>
                      <a:pt x="3689131" y="2211824"/>
                    </a:cubicBezTo>
                    <a:cubicBezTo>
                      <a:pt x="3712565" y="2217157"/>
                      <a:pt x="3735231" y="2225732"/>
                      <a:pt x="3757902" y="2234114"/>
                    </a:cubicBezTo>
                    <a:cubicBezTo>
                      <a:pt x="3788766" y="2245545"/>
                      <a:pt x="3819245" y="2257545"/>
                      <a:pt x="3852966" y="2251831"/>
                    </a:cubicBezTo>
                    <a:cubicBezTo>
                      <a:pt x="3891259" y="2245353"/>
                      <a:pt x="3917546" y="2269738"/>
                      <a:pt x="3947648" y="2285932"/>
                    </a:cubicBezTo>
                    <a:cubicBezTo>
                      <a:pt x="3968414" y="2296980"/>
                      <a:pt x="3991083" y="2305172"/>
                      <a:pt x="4013753" y="2312031"/>
                    </a:cubicBezTo>
                    <a:cubicBezTo>
                      <a:pt x="4044043" y="2320985"/>
                      <a:pt x="4075285" y="2326320"/>
                      <a:pt x="4105766" y="2335082"/>
                    </a:cubicBezTo>
                    <a:cubicBezTo>
                      <a:pt x="4151870" y="2348226"/>
                      <a:pt x="4198546" y="2358514"/>
                      <a:pt x="4246551" y="2351274"/>
                    </a:cubicBezTo>
                    <a:cubicBezTo>
                      <a:pt x="4268649" y="2348036"/>
                      <a:pt x="4289227" y="2348226"/>
                      <a:pt x="4311323" y="2352991"/>
                    </a:cubicBezTo>
                    <a:cubicBezTo>
                      <a:pt x="4347518" y="2360801"/>
                      <a:pt x="4384668" y="2361753"/>
                      <a:pt x="4413817" y="2390899"/>
                    </a:cubicBezTo>
                    <a:cubicBezTo>
                      <a:pt x="4424104" y="2401188"/>
                      <a:pt x="4442581" y="2403853"/>
                      <a:pt x="4457632" y="2409188"/>
                    </a:cubicBezTo>
                    <a:cubicBezTo>
                      <a:pt x="4474969" y="2415476"/>
                      <a:pt x="4487731" y="2412236"/>
                      <a:pt x="4497068" y="2393947"/>
                    </a:cubicBezTo>
                    <a:cubicBezTo>
                      <a:pt x="4501257" y="2385757"/>
                      <a:pt x="4513260" y="2377755"/>
                      <a:pt x="4522596" y="2376421"/>
                    </a:cubicBezTo>
                    <a:cubicBezTo>
                      <a:pt x="4550599" y="2372421"/>
                      <a:pt x="4576318" y="2378327"/>
                      <a:pt x="4603368" y="2391282"/>
                    </a:cubicBezTo>
                    <a:cubicBezTo>
                      <a:pt x="4628705" y="2403474"/>
                      <a:pt x="4660331" y="2402140"/>
                      <a:pt x="4689098" y="2406903"/>
                    </a:cubicBezTo>
                    <a:cubicBezTo>
                      <a:pt x="4699289" y="2408618"/>
                      <a:pt x="4709482" y="2411237"/>
                      <a:pt x="4719697" y="2413428"/>
                    </a:cubicBezTo>
                    <a:lnTo>
                      <a:pt x="4726469" y="2414298"/>
                    </a:lnTo>
                    <a:lnTo>
                      <a:pt x="4785776" y="2414298"/>
                    </a:lnTo>
                    <a:lnTo>
                      <a:pt x="4788661" y="2414047"/>
                    </a:lnTo>
                    <a:cubicBezTo>
                      <a:pt x="4801401" y="2412237"/>
                      <a:pt x="4814166" y="2410142"/>
                      <a:pt x="4827024" y="2408999"/>
                    </a:cubicBezTo>
                    <a:cubicBezTo>
                      <a:pt x="4847027" y="2407095"/>
                      <a:pt x="4867412" y="2407856"/>
                      <a:pt x="4887415" y="2405570"/>
                    </a:cubicBezTo>
                    <a:cubicBezTo>
                      <a:pt x="4903799" y="2403853"/>
                      <a:pt x="4919991" y="2399474"/>
                      <a:pt x="4936184" y="2395853"/>
                    </a:cubicBezTo>
                    <a:cubicBezTo>
                      <a:pt x="4942089" y="2394520"/>
                      <a:pt x="4947996" y="2389376"/>
                      <a:pt x="4953328" y="2390138"/>
                    </a:cubicBezTo>
                    <a:cubicBezTo>
                      <a:pt x="5006292" y="2398330"/>
                      <a:pt x="5044391" y="2361753"/>
                      <a:pt x="5089162" y="2345560"/>
                    </a:cubicBezTo>
                    <a:cubicBezTo>
                      <a:pt x="5136216" y="2328413"/>
                      <a:pt x="5181748" y="2302124"/>
                      <a:pt x="5234326" y="2309935"/>
                    </a:cubicBezTo>
                    <a:cubicBezTo>
                      <a:pt x="5266141" y="2314697"/>
                      <a:pt x="5296812" y="2325747"/>
                      <a:pt x="5328438" y="2332416"/>
                    </a:cubicBezTo>
                    <a:cubicBezTo>
                      <a:pt x="5339677" y="2334701"/>
                      <a:pt x="5352250" y="2334320"/>
                      <a:pt x="5363491" y="2332034"/>
                    </a:cubicBezTo>
                    <a:cubicBezTo>
                      <a:pt x="5417784" y="2321555"/>
                      <a:pt x="5471316" y="2320032"/>
                      <a:pt x="5524660" y="2337178"/>
                    </a:cubicBezTo>
                    <a:cubicBezTo>
                      <a:pt x="5533802" y="2340036"/>
                      <a:pt x="5543518" y="2342701"/>
                      <a:pt x="5553045" y="2342701"/>
                    </a:cubicBezTo>
                    <a:cubicBezTo>
                      <a:pt x="5605244" y="2342701"/>
                      <a:pt x="5656488" y="2338701"/>
                      <a:pt x="5706401" y="2320032"/>
                    </a:cubicBezTo>
                    <a:cubicBezTo>
                      <a:pt x="5723166" y="2313745"/>
                      <a:pt x="5743551" y="2317745"/>
                      <a:pt x="5762029" y="2316221"/>
                    </a:cubicBezTo>
                    <a:cubicBezTo>
                      <a:pt x="5779174" y="2314889"/>
                      <a:pt x="5796702" y="2314317"/>
                      <a:pt x="5813276" y="2309935"/>
                    </a:cubicBezTo>
                    <a:cubicBezTo>
                      <a:pt x="5837472" y="2303459"/>
                      <a:pt x="5859949" y="2302697"/>
                      <a:pt x="5884906" y="2308411"/>
                    </a:cubicBezTo>
                    <a:cubicBezTo>
                      <a:pt x="5908719" y="2313745"/>
                      <a:pt x="5934438" y="2311079"/>
                      <a:pt x="5959204" y="2311269"/>
                    </a:cubicBezTo>
                    <a:cubicBezTo>
                      <a:pt x="5986828" y="2311459"/>
                      <a:pt x="6014449" y="2311649"/>
                      <a:pt x="6042072" y="2310697"/>
                    </a:cubicBezTo>
                    <a:cubicBezTo>
                      <a:pt x="6053124" y="2310317"/>
                      <a:pt x="6065695" y="2302697"/>
                      <a:pt x="6074842" y="2305745"/>
                    </a:cubicBezTo>
                    <a:cubicBezTo>
                      <a:pt x="6104368" y="2316031"/>
                      <a:pt x="6133897" y="2303649"/>
                      <a:pt x="6163425" y="2309172"/>
                    </a:cubicBezTo>
                    <a:cubicBezTo>
                      <a:pt x="6177905" y="2312031"/>
                      <a:pt x="6194288" y="2304220"/>
                      <a:pt x="6209909" y="2303459"/>
                    </a:cubicBezTo>
                    <a:cubicBezTo>
                      <a:pt x="6235437" y="2302124"/>
                      <a:pt x="6260964" y="2302697"/>
                      <a:pt x="6286493" y="2302315"/>
                    </a:cubicBezTo>
                    <a:cubicBezTo>
                      <a:pt x="6294876" y="2302124"/>
                      <a:pt x="6303068" y="2301362"/>
                      <a:pt x="6311449" y="2300980"/>
                    </a:cubicBezTo>
                    <a:cubicBezTo>
                      <a:pt x="6318880" y="2300601"/>
                      <a:pt x="6326691" y="2298887"/>
                      <a:pt x="6333739" y="2300218"/>
                    </a:cubicBezTo>
                    <a:cubicBezTo>
                      <a:pt x="6359268" y="2304983"/>
                      <a:pt x="6384414" y="2312793"/>
                      <a:pt x="6410131" y="2315841"/>
                    </a:cubicBezTo>
                    <a:cubicBezTo>
                      <a:pt x="6432420" y="2318507"/>
                      <a:pt x="6455472" y="2314889"/>
                      <a:pt x="6477951" y="2316793"/>
                    </a:cubicBezTo>
                    <a:cubicBezTo>
                      <a:pt x="6517576" y="2320032"/>
                      <a:pt x="6557201" y="2325747"/>
                      <a:pt x="6596828" y="2329368"/>
                    </a:cubicBezTo>
                    <a:cubicBezTo>
                      <a:pt x="6605401" y="2330130"/>
                      <a:pt x="6614353" y="2325365"/>
                      <a:pt x="6623118" y="2324985"/>
                    </a:cubicBezTo>
                    <a:cubicBezTo>
                      <a:pt x="6650551" y="2324033"/>
                      <a:pt x="6677984" y="2323841"/>
                      <a:pt x="6705417" y="2323272"/>
                    </a:cubicBezTo>
                    <a:cubicBezTo>
                      <a:pt x="6721038" y="2323080"/>
                      <a:pt x="6736851" y="2323651"/>
                      <a:pt x="6752283" y="2321937"/>
                    </a:cubicBezTo>
                    <a:cubicBezTo>
                      <a:pt x="6772665" y="2319651"/>
                      <a:pt x="6791144" y="2316221"/>
                      <a:pt x="6810195" y="2331082"/>
                    </a:cubicBezTo>
                    <a:cubicBezTo>
                      <a:pt x="6839534" y="2354132"/>
                      <a:pt x="6876872" y="2345178"/>
                      <a:pt x="6910782" y="2350512"/>
                    </a:cubicBezTo>
                    <a:cubicBezTo>
                      <a:pt x="6919547" y="2351847"/>
                      <a:pt x="6928501" y="2352036"/>
                      <a:pt x="6937263" y="2353561"/>
                    </a:cubicBezTo>
                    <a:cubicBezTo>
                      <a:pt x="6953457" y="2356418"/>
                      <a:pt x="6969457" y="2359657"/>
                      <a:pt x="6985653" y="2362897"/>
                    </a:cubicBezTo>
                    <a:cubicBezTo>
                      <a:pt x="6988509" y="2363467"/>
                      <a:pt x="6991747" y="2363659"/>
                      <a:pt x="6994415" y="2364611"/>
                    </a:cubicBezTo>
                    <a:cubicBezTo>
                      <a:pt x="7018991" y="2372611"/>
                      <a:pt x="7043184" y="2381755"/>
                      <a:pt x="7068141" y="2388234"/>
                    </a:cubicBezTo>
                    <a:cubicBezTo>
                      <a:pt x="7080334" y="2391472"/>
                      <a:pt x="7093860" y="2391853"/>
                      <a:pt x="7106432" y="2390138"/>
                    </a:cubicBezTo>
                    <a:cubicBezTo>
                      <a:pt x="7143199" y="2385185"/>
                      <a:pt x="7179587" y="2383089"/>
                      <a:pt x="7216547" y="2390330"/>
                    </a:cubicBezTo>
                    <a:cubicBezTo>
                      <a:pt x="7231214" y="2393186"/>
                      <a:pt x="7247599" y="2388424"/>
                      <a:pt x="7263220" y="2386709"/>
                    </a:cubicBezTo>
                    <a:cubicBezTo>
                      <a:pt x="7300559" y="2382137"/>
                      <a:pt x="7337899" y="2377183"/>
                      <a:pt x="7375428" y="2372803"/>
                    </a:cubicBezTo>
                    <a:cubicBezTo>
                      <a:pt x="7398860" y="2370135"/>
                      <a:pt x="7422483" y="2368611"/>
                      <a:pt x="7445916" y="2365945"/>
                    </a:cubicBezTo>
                    <a:cubicBezTo>
                      <a:pt x="7472967" y="2362705"/>
                      <a:pt x="7499828" y="2357753"/>
                      <a:pt x="7526880" y="2355084"/>
                    </a:cubicBezTo>
                    <a:cubicBezTo>
                      <a:pt x="7557742" y="2352036"/>
                      <a:pt x="7588795" y="2351466"/>
                      <a:pt x="7619655" y="2348226"/>
                    </a:cubicBezTo>
                    <a:cubicBezTo>
                      <a:pt x="7676047" y="2341940"/>
                      <a:pt x="7732247" y="2334509"/>
                      <a:pt x="7788636" y="2327461"/>
                    </a:cubicBezTo>
                    <a:cubicBezTo>
                      <a:pt x="7843311" y="2320603"/>
                      <a:pt x="7897987" y="2314507"/>
                      <a:pt x="7952280" y="2305935"/>
                    </a:cubicBezTo>
                    <a:cubicBezTo>
                      <a:pt x="7975142" y="2302315"/>
                      <a:pt x="7996859" y="2292408"/>
                      <a:pt x="8019339" y="2286884"/>
                    </a:cubicBezTo>
                    <a:cubicBezTo>
                      <a:pt x="8058774" y="2277357"/>
                      <a:pt x="8098590" y="2269357"/>
                      <a:pt x="8137835" y="2259832"/>
                    </a:cubicBezTo>
                    <a:cubicBezTo>
                      <a:pt x="8155359" y="2255641"/>
                      <a:pt x="8172124" y="2248593"/>
                      <a:pt x="8189651" y="2243639"/>
                    </a:cubicBezTo>
                    <a:cubicBezTo>
                      <a:pt x="8230992" y="2232208"/>
                      <a:pt x="8272903" y="2222874"/>
                      <a:pt x="8313671" y="2209920"/>
                    </a:cubicBezTo>
                    <a:cubicBezTo>
                      <a:pt x="8362822" y="2194297"/>
                      <a:pt x="8411019" y="2175439"/>
                      <a:pt x="8459979" y="2158864"/>
                    </a:cubicBezTo>
                    <a:cubicBezTo>
                      <a:pt x="8478269" y="2152578"/>
                      <a:pt x="8497511" y="2148957"/>
                      <a:pt x="8516369" y="2144003"/>
                    </a:cubicBezTo>
                    <a:cubicBezTo>
                      <a:pt x="8563425" y="2131431"/>
                      <a:pt x="8610288" y="2118095"/>
                      <a:pt x="8657726" y="2106284"/>
                    </a:cubicBezTo>
                    <a:cubicBezTo>
                      <a:pt x="8675253" y="2101901"/>
                      <a:pt x="8693731" y="2102284"/>
                      <a:pt x="8711448" y="2098664"/>
                    </a:cubicBezTo>
                    <a:cubicBezTo>
                      <a:pt x="8732023" y="2094472"/>
                      <a:pt x="8752407" y="2089138"/>
                      <a:pt x="8772219" y="2082280"/>
                    </a:cubicBezTo>
                    <a:cubicBezTo>
                      <a:pt x="8796985" y="2073707"/>
                      <a:pt x="8820990" y="2062659"/>
                      <a:pt x="8845565" y="2053705"/>
                    </a:cubicBezTo>
                    <a:cubicBezTo>
                      <a:pt x="8886142" y="2039034"/>
                      <a:pt x="8926911" y="2024557"/>
                      <a:pt x="8967871" y="2011221"/>
                    </a:cubicBezTo>
                    <a:cubicBezTo>
                      <a:pt x="8983301" y="2006268"/>
                      <a:pt x="9000257" y="2005697"/>
                      <a:pt x="9015878" y="2001124"/>
                    </a:cubicBezTo>
                    <a:cubicBezTo>
                      <a:pt x="9088840" y="1979597"/>
                      <a:pt x="9161805" y="1957880"/>
                      <a:pt x="9234579" y="1935209"/>
                    </a:cubicBezTo>
                    <a:cubicBezTo>
                      <a:pt x="9272298" y="1923399"/>
                      <a:pt x="9308875" y="1908538"/>
                      <a:pt x="9346597" y="1896917"/>
                    </a:cubicBezTo>
                    <a:cubicBezTo>
                      <a:pt x="9369267" y="1889869"/>
                      <a:pt x="9393650" y="1887773"/>
                      <a:pt x="9416321" y="1880724"/>
                    </a:cubicBezTo>
                    <a:cubicBezTo>
                      <a:pt x="9437278" y="1874247"/>
                      <a:pt x="9456709" y="1863578"/>
                      <a:pt x="9477283" y="1856149"/>
                    </a:cubicBezTo>
                    <a:cubicBezTo>
                      <a:pt x="9540152" y="1833097"/>
                      <a:pt x="9603971" y="1811953"/>
                      <a:pt x="9666265" y="1787186"/>
                    </a:cubicBezTo>
                    <a:cubicBezTo>
                      <a:pt x="9696749" y="1775183"/>
                      <a:pt x="9725323" y="1757849"/>
                      <a:pt x="9754088" y="1741464"/>
                    </a:cubicBezTo>
                    <a:cubicBezTo>
                      <a:pt x="9802858" y="1713841"/>
                      <a:pt x="9850865" y="1685074"/>
                      <a:pt x="9899446" y="1656880"/>
                    </a:cubicBezTo>
                    <a:cubicBezTo>
                      <a:pt x="9935832" y="1635924"/>
                      <a:pt x="9968027" y="1611347"/>
                      <a:pt x="9993175" y="1576487"/>
                    </a:cubicBezTo>
                    <a:cubicBezTo>
                      <a:pt x="10004797" y="1560484"/>
                      <a:pt x="10024990" y="1546768"/>
                      <a:pt x="10044230" y="1540480"/>
                    </a:cubicBezTo>
                    <a:cubicBezTo>
                      <a:pt x="10078713" y="1529241"/>
                      <a:pt x="10104430" y="1507522"/>
                      <a:pt x="10131863" y="1485613"/>
                    </a:cubicBezTo>
                    <a:cubicBezTo>
                      <a:pt x="10166536" y="1457801"/>
                      <a:pt x="10203304" y="1431509"/>
                      <a:pt x="10242357" y="1410555"/>
                    </a:cubicBezTo>
                    <a:cubicBezTo>
                      <a:pt x="10280840" y="1389980"/>
                      <a:pt x="10324086" y="1378549"/>
                      <a:pt x="10363709" y="1359499"/>
                    </a:cubicBezTo>
                    <a:cubicBezTo>
                      <a:pt x="10386952" y="1348259"/>
                      <a:pt x="10407146" y="1330353"/>
                      <a:pt x="10428291" y="1314920"/>
                    </a:cubicBezTo>
                    <a:cubicBezTo>
                      <a:pt x="10449438" y="1299489"/>
                      <a:pt x="10470394" y="1283486"/>
                      <a:pt x="10490969" y="1267104"/>
                    </a:cubicBezTo>
                    <a:cubicBezTo>
                      <a:pt x="10502208" y="1258149"/>
                      <a:pt x="10511734" y="1246909"/>
                      <a:pt x="10523354" y="1238337"/>
                    </a:cubicBezTo>
                    <a:cubicBezTo>
                      <a:pt x="10545263" y="1222334"/>
                      <a:pt x="10569075" y="1208808"/>
                      <a:pt x="10590031" y="1191664"/>
                    </a:cubicBezTo>
                    <a:cubicBezTo>
                      <a:pt x="10610225" y="1175089"/>
                      <a:pt x="10633467" y="1166707"/>
                      <a:pt x="10656519" y="1156038"/>
                    </a:cubicBezTo>
                    <a:cubicBezTo>
                      <a:pt x="10674046" y="1148036"/>
                      <a:pt x="10686617" y="1130320"/>
                      <a:pt x="10703573" y="1120603"/>
                    </a:cubicBezTo>
                    <a:cubicBezTo>
                      <a:pt x="10727767" y="1106697"/>
                      <a:pt x="10746246" y="1089553"/>
                      <a:pt x="10764534" y="1067643"/>
                    </a:cubicBezTo>
                    <a:cubicBezTo>
                      <a:pt x="10785111" y="1043068"/>
                      <a:pt x="10820162" y="1029732"/>
                      <a:pt x="10850453" y="1014301"/>
                    </a:cubicBezTo>
                    <a:cubicBezTo>
                      <a:pt x="10876171" y="1001157"/>
                      <a:pt x="10906081" y="995632"/>
                      <a:pt x="10929704" y="980201"/>
                    </a:cubicBezTo>
                    <a:cubicBezTo>
                      <a:pt x="10946279" y="969342"/>
                      <a:pt x="10958661" y="948957"/>
                      <a:pt x="10967423" y="930289"/>
                    </a:cubicBezTo>
                    <a:cubicBezTo>
                      <a:pt x="10987046" y="887995"/>
                      <a:pt x="11021146" y="861897"/>
                      <a:pt x="11058869" y="838084"/>
                    </a:cubicBezTo>
                    <a:cubicBezTo>
                      <a:pt x="11097350" y="813699"/>
                      <a:pt x="11133927" y="786836"/>
                      <a:pt x="11172600" y="762834"/>
                    </a:cubicBezTo>
                    <a:cubicBezTo>
                      <a:pt x="11211843" y="738638"/>
                      <a:pt x="11243658" y="706443"/>
                      <a:pt x="11275283" y="673676"/>
                    </a:cubicBezTo>
                    <a:cubicBezTo>
                      <a:pt x="11288238" y="660150"/>
                      <a:pt x="11305192" y="650434"/>
                      <a:pt x="11320623" y="639195"/>
                    </a:cubicBezTo>
                    <a:cubicBezTo>
                      <a:pt x="11338339" y="626241"/>
                      <a:pt x="11355296" y="611953"/>
                      <a:pt x="11374346" y="601664"/>
                    </a:cubicBezTo>
                    <a:cubicBezTo>
                      <a:pt x="11398160" y="588709"/>
                      <a:pt x="11424069" y="579757"/>
                      <a:pt x="11448453" y="567755"/>
                    </a:cubicBezTo>
                    <a:cubicBezTo>
                      <a:pt x="11476838" y="553657"/>
                      <a:pt x="11505795" y="539750"/>
                      <a:pt x="11532275" y="522605"/>
                    </a:cubicBezTo>
                    <a:cubicBezTo>
                      <a:pt x="11545039" y="514413"/>
                      <a:pt x="11553613" y="499363"/>
                      <a:pt x="11562947" y="486598"/>
                    </a:cubicBezTo>
                    <a:cubicBezTo>
                      <a:pt x="11599714" y="436305"/>
                      <a:pt x="11635529" y="385441"/>
                      <a:pt x="11672489" y="335337"/>
                    </a:cubicBezTo>
                    <a:cubicBezTo>
                      <a:pt x="11712304" y="281424"/>
                      <a:pt x="11763931" y="241608"/>
                      <a:pt x="11821656" y="207889"/>
                    </a:cubicBezTo>
                    <a:cubicBezTo>
                      <a:pt x="11877664" y="175312"/>
                      <a:pt x="11931195" y="138734"/>
                      <a:pt x="11986443" y="104824"/>
                    </a:cubicBezTo>
                    <a:cubicBezTo>
                      <a:pt x="11998443" y="97395"/>
                      <a:pt x="12013114" y="94347"/>
                      <a:pt x="12026448" y="88821"/>
                    </a:cubicBezTo>
                    <a:cubicBezTo>
                      <a:pt x="12072360" y="69580"/>
                      <a:pt x="12118083" y="50147"/>
                      <a:pt x="12160947" y="28621"/>
                    </a:cubicBezTo>
                    <a:lnTo>
                      <a:pt x="12192000" y="0"/>
                    </a:lnTo>
                    <a:close/>
                  </a:path>
                </a:pathLst>
              </a:cu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5" name="Freeform: Shape 44">
                <a:extLst>
                  <a:ext uri="{FF2B5EF4-FFF2-40B4-BE49-F238E27FC236}">
                    <a16:creationId xmlns:a16="http://schemas.microsoft.com/office/drawing/2014/main" id="{F3C51644-0F34-453B-92B8-9FF33932E2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681702"/>
                <a:ext cx="12192000" cy="3176298"/>
              </a:xfrm>
              <a:custGeom>
                <a:avLst/>
                <a:gdLst>
                  <a:gd name="connsiteX0" fmla="*/ 12192000 w 12192000"/>
                  <a:gd name="connsiteY0" fmla="*/ 0 h 3176298"/>
                  <a:gd name="connsiteX1" fmla="*/ 12192000 w 12192000"/>
                  <a:gd name="connsiteY1" fmla="*/ 3176298 h 3176298"/>
                  <a:gd name="connsiteX2" fmla="*/ 0 w 12192000"/>
                  <a:gd name="connsiteY2" fmla="*/ 3176298 h 3176298"/>
                  <a:gd name="connsiteX3" fmla="*/ 0 w 12192000"/>
                  <a:gd name="connsiteY3" fmla="*/ 2264980 h 3176298"/>
                  <a:gd name="connsiteX4" fmla="*/ 544 w 12192000"/>
                  <a:gd name="connsiteY4" fmla="*/ 2264980 h 3176298"/>
                  <a:gd name="connsiteX5" fmla="*/ 544 w 12192000"/>
                  <a:gd name="connsiteY5" fmla="*/ 2392219 h 3176298"/>
                  <a:gd name="connsiteX6" fmla="*/ 61197 w 12192000"/>
                  <a:gd name="connsiteY6" fmla="*/ 2387448 h 3176298"/>
                  <a:gd name="connsiteX7" fmla="*/ 119613 w 12192000"/>
                  <a:gd name="connsiteY7" fmla="*/ 2369945 h 3176298"/>
                  <a:gd name="connsiteX8" fmla="*/ 172384 w 12192000"/>
                  <a:gd name="connsiteY8" fmla="*/ 2347084 h 3176298"/>
                  <a:gd name="connsiteX9" fmla="*/ 274873 w 12192000"/>
                  <a:gd name="connsiteY9" fmla="*/ 2336988 h 3176298"/>
                  <a:gd name="connsiteX10" fmla="*/ 307259 w 12192000"/>
                  <a:gd name="connsiteY10" fmla="*/ 2331461 h 3176298"/>
                  <a:gd name="connsiteX11" fmla="*/ 394511 w 12192000"/>
                  <a:gd name="connsiteY11" fmla="*/ 2308601 h 3176298"/>
                  <a:gd name="connsiteX12" fmla="*/ 494337 w 12192000"/>
                  <a:gd name="connsiteY12" fmla="*/ 2268213 h 3176298"/>
                  <a:gd name="connsiteX13" fmla="*/ 546917 w 12192000"/>
                  <a:gd name="connsiteY13" fmla="*/ 2283264 h 3176298"/>
                  <a:gd name="connsiteX14" fmla="*/ 730754 w 12192000"/>
                  <a:gd name="connsiteY14" fmla="*/ 2240780 h 3176298"/>
                  <a:gd name="connsiteX15" fmla="*/ 785432 w 12192000"/>
                  <a:gd name="connsiteY15" fmla="*/ 2218682 h 3176298"/>
                  <a:gd name="connsiteX16" fmla="*/ 801053 w 12192000"/>
                  <a:gd name="connsiteY16" fmla="*/ 2204013 h 3176298"/>
                  <a:gd name="connsiteX17" fmla="*/ 858205 w 12192000"/>
                  <a:gd name="connsiteY17" fmla="*/ 2169532 h 3176298"/>
                  <a:gd name="connsiteX18" fmla="*/ 949646 w 12192000"/>
                  <a:gd name="connsiteY18" fmla="*/ 2157340 h 3176298"/>
                  <a:gd name="connsiteX19" fmla="*/ 960887 w 12192000"/>
                  <a:gd name="connsiteY19" fmla="*/ 2150099 h 3176298"/>
                  <a:gd name="connsiteX20" fmla="*/ 977653 w 12192000"/>
                  <a:gd name="connsiteY20" fmla="*/ 2138480 h 3176298"/>
                  <a:gd name="connsiteX21" fmla="*/ 1071762 w 12192000"/>
                  <a:gd name="connsiteY21" fmla="*/ 2117905 h 3176298"/>
                  <a:gd name="connsiteX22" fmla="*/ 1092527 w 12192000"/>
                  <a:gd name="connsiteY22" fmla="*/ 2111428 h 3176298"/>
                  <a:gd name="connsiteX23" fmla="*/ 1109865 w 12192000"/>
                  <a:gd name="connsiteY23" fmla="*/ 2100568 h 3176298"/>
                  <a:gd name="connsiteX24" fmla="*/ 1162823 w 12192000"/>
                  <a:gd name="connsiteY24" fmla="*/ 2075613 h 3176298"/>
                  <a:gd name="connsiteX25" fmla="*/ 1206641 w 12192000"/>
                  <a:gd name="connsiteY25" fmla="*/ 2074851 h 3176298"/>
                  <a:gd name="connsiteX26" fmla="*/ 1267411 w 12192000"/>
                  <a:gd name="connsiteY26" fmla="*/ 2060753 h 3176298"/>
                  <a:gd name="connsiteX27" fmla="*/ 1380762 w 12192000"/>
                  <a:gd name="connsiteY27" fmla="*/ 2046847 h 3176298"/>
                  <a:gd name="connsiteX28" fmla="*/ 1404006 w 12192000"/>
                  <a:gd name="connsiteY28" fmla="*/ 2038844 h 3176298"/>
                  <a:gd name="connsiteX29" fmla="*/ 1544598 w 12192000"/>
                  <a:gd name="connsiteY29" fmla="*/ 2000932 h 3176298"/>
                  <a:gd name="connsiteX30" fmla="*/ 1657188 w 12192000"/>
                  <a:gd name="connsiteY30" fmla="*/ 2001697 h 3176298"/>
                  <a:gd name="connsiteX31" fmla="*/ 1665950 w 12192000"/>
                  <a:gd name="connsiteY31" fmla="*/ 2003411 h 3176298"/>
                  <a:gd name="connsiteX32" fmla="*/ 1709006 w 12192000"/>
                  <a:gd name="connsiteY32" fmla="*/ 2015983 h 3176298"/>
                  <a:gd name="connsiteX33" fmla="*/ 1775684 w 12192000"/>
                  <a:gd name="connsiteY33" fmla="*/ 2012555 h 3176298"/>
                  <a:gd name="connsiteX34" fmla="*/ 1821596 w 12192000"/>
                  <a:gd name="connsiteY34" fmla="*/ 1995218 h 3176298"/>
                  <a:gd name="connsiteX35" fmla="*/ 1878748 w 12192000"/>
                  <a:gd name="connsiteY35" fmla="*/ 1994457 h 3176298"/>
                  <a:gd name="connsiteX36" fmla="*/ 1944092 w 12192000"/>
                  <a:gd name="connsiteY36" fmla="*/ 2005315 h 3176298"/>
                  <a:gd name="connsiteX37" fmla="*/ 1973429 w 12192000"/>
                  <a:gd name="connsiteY37" fmla="*/ 2007601 h 3176298"/>
                  <a:gd name="connsiteX38" fmla="*/ 2054013 w 12192000"/>
                  <a:gd name="connsiteY38" fmla="*/ 2030082 h 3176298"/>
                  <a:gd name="connsiteX39" fmla="*/ 2102021 w 12192000"/>
                  <a:gd name="connsiteY39" fmla="*/ 2024557 h 3176298"/>
                  <a:gd name="connsiteX40" fmla="*/ 2149267 w 12192000"/>
                  <a:gd name="connsiteY40" fmla="*/ 2009697 h 3176298"/>
                  <a:gd name="connsiteX41" fmla="*/ 2179556 w 12192000"/>
                  <a:gd name="connsiteY41" fmla="*/ 1995409 h 3176298"/>
                  <a:gd name="connsiteX42" fmla="*/ 2240710 w 12192000"/>
                  <a:gd name="connsiteY42" fmla="*/ 1985312 h 3176298"/>
                  <a:gd name="connsiteX43" fmla="*/ 2251948 w 12192000"/>
                  <a:gd name="connsiteY43" fmla="*/ 1986836 h 3176298"/>
                  <a:gd name="connsiteX44" fmla="*/ 2434456 w 12192000"/>
                  <a:gd name="connsiteY44" fmla="*/ 1999410 h 3176298"/>
                  <a:gd name="connsiteX45" fmla="*/ 2506847 w 12192000"/>
                  <a:gd name="connsiteY45" fmla="*/ 2019603 h 3176298"/>
                  <a:gd name="connsiteX46" fmla="*/ 2522279 w 12192000"/>
                  <a:gd name="connsiteY46" fmla="*/ 2022080 h 3176298"/>
                  <a:gd name="connsiteX47" fmla="*/ 2676398 w 12192000"/>
                  <a:gd name="connsiteY47" fmla="*/ 2044751 h 3176298"/>
                  <a:gd name="connsiteX48" fmla="*/ 2693543 w 12192000"/>
                  <a:gd name="connsiteY48" fmla="*/ 2045703 h 3176298"/>
                  <a:gd name="connsiteX49" fmla="*/ 2741360 w 12192000"/>
                  <a:gd name="connsiteY49" fmla="*/ 2041701 h 3176298"/>
                  <a:gd name="connsiteX50" fmla="*/ 2854140 w 12192000"/>
                  <a:gd name="connsiteY50" fmla="*/ 2082851 h 3176298"/>
                  <a:gd name="connsiteX51" fmla="*/ 2967110 w 12192000"/>
                  <a:gd name="connsiteY51" fmla="*/ 2096949 h 3176298"/>
                  <a:gd name="connsiteX52" fmla="*/ 3029216 w 12192000"/>
                  <a:gd name="connsiteY52" fmla="*/ 2096757 h 3176298"/>
                  <a:gd name="connsiteX53" fmla="*/ 3073604 w 12192000"/>
                  <a:gd name="connsiteY53" fmla="*/ 2106856 h 3176298"/>
                  <a:gd name="connsiteX54" fmla="*/ 3182763 w 12192000"/>
                  <a:gd name="connsiteY54" fmla="*/ 2137527 h 3176298"/>
                  <a:gd name="connsiteX55" fmla="*/ 3234202 w 12192000"/>
                  <a:gd name="connsiteY55" fmla="*/ 2142289 h 3176298"/>
                  <a:gd name="connsiteX56" fmla="*/ 3288877 w 12192000"/>
                  <a:gd name="connsiteY56" fmla="*/ 2152578 h 3176298"/>
                  <a:gd name="connsiteX57" fmla="*/ 3424135 w 12192000"/>
                  <a:gd name="connsiteY57" fmla="*/ 2198680 h 3176298"/>
                  <a:gd name="connsiteX58" fmla="*/ 3534629 w 12192000"/>
                  <a:gd name="connsiteY58" fmla="*/ 2196013 h 3176298"/>
                  <a:gd name="connsiteX59" fmla="*/ 3605116 w 12192000"/>
                  <a:gd name="connsiteY59" fmla="*/ 2196583 h 3176298"/>
                  <a:gd name="connsiteX60" fmla="*/ 3689131 w 12192000"/>
                  <a:gd name="connsiteY60" fmla="*/ 2211824 h 3176298"/>
                  <a:gd name="connsiteX61" fmla="*/ 3757902 w 12192000"/>
                  <a:gd name="connsiteY61" fmla="*/ 2234114 h 3176298"/>
                  <a:gd name="connsiteX62" fmla="*/ 3852966 w 12192000"/>
                  <a:gd name="connsiteY62" fmla="*/ 2251831 h 3176298"/>
                  <a:gd name="connsiteX63" fmla="*/ 3947648 w 12192000"/>
                  <a:gd name="connsiteY63" fmla="*/ 2285932 h 3176298"/>
                  <a:gd name="connsiteX64" fmla="*/ 4013753 w 12192000"/>
                  <a:gd name="connsiteY64" fmla="*/ 2312031 h 3176298"/>
                  <a:gd name="connsiteX65" fmla="*/ 4105766 w 12192000"/>
                  <a:gd name="connsiteY65" fmla="*/ 2335082 h 3176298"/>
                  <a:gd name="connsiteX66" fmla="*/ 4246551 w 12192000"/>
                  <a:gd name="connsiteY66" fmla="*/ 2351274 h 3176298"/>
                  <a:gd name="connsiteX67" fmla="*/ 4311323 w 12192000"/>
                  <a:gd name="connsiteY67" fmla="*/ 2352991 h 3176298"/>
                  <a:gd name="connsiteX68" fmla="*/ 4413817 w 12192000"/>
                  <a:gd name="connsiteY68" fmla="*/ 2390899 h 3176298"/>
                  <a:gd name="connsiteX69" fmla="*/ 4457632 w 12192000"/>
                  <a:gd name="connsiteY69" fmla="*/ 2409188 h 3176298"/>
                  <a:gd name="connsiteX70" fmla="*/ 4497068 w 12192000"/>
                  <a:gd name="connsiteY70" fmla="*/ 2393947 h 3176298"/>
                  <a:gd name="connsiteX71" fmla="*/ 4522596 w 12192000"/>
                  <a:gd name="connsiteY71" fmla="*/ 2376421 h 3176298"/>
                  <a:gd name="connsiteX72" fmla="*/ 4603368 w 12192000"/>
                  <a:gd name="connsiteY72" fmla="*/ 2391282 h 3176298"/>
                  <a:gd name="connsiteX73" fmla="*/ 4689098 w 12192000"/>
                  <a:gd name="connsiteY73" fmla="*/ 2406903 h 3176298"/>
                  <a:gd name="connsiteX74" fmla="*/ 4719697 w 12192000"/>
                  <a:gd name="connsiteY74" fmla="*/ 2413428 h 3176298"/>
                  <a:gd name="connsiteX75" fmla="*/ 4726469 w 12192000"/>
                  <a:gd name="connsiteY75" fmla="*/ 2414298 h 3176298"/>
                  <a:gd name="connsiteX76" fmla="*/ 4785776 w 12192000"/>
                  <a:gd name="connsiteY76" fmla="*/ 2414298 h 3176298"/>
                  <a:gd name="connsiteX77" fmla="*/ 4788661 w 12192000"/>
                  <a:gd name="connsiteY77" fmla="*/ 2414047 h 3176298"/>
                  <a:gd name="connsiteX78" fmla="*/ 4827024 w 12192000"/>
                  <a:gd name="connsiteY78" fmla="*/ 2408999 h 3176298"/>
                  <a:gd name="connsiteX79" fmla="*/ 4887415 w 12192000"/>
                  <a:gd name="connsiteY79" fmla="*/ 2405570 h 3176298"/>
                  <a:gd name="connsiteX80" fmla="*/ 4936184 w 12192000"/>
                  <a:gd name="connsiteY80" fmla="*/ 2395853 h 3176298"/>
                  <a:gd name="connsiteX81" fmla="*/ 4953328 w 12192000"/>
                  <a:gd name="connsiteY81" fmla="*/ 2390138 h 3176298"/>
                  <a:gd name="connsiteX82" fmla="*/ 5089162 w 12192000"/>
                  <a:gd name="connsiteY82" fmla="*/ 2345560 h 3176298"/>
                  <a:gd name="connsiteX83" fmla="*/ 5234326 w 12192000"/>
                  <a:gd name="connsiteY83" fmla="*/ 2309935 h 3176298"/>
                  <a:gd name="connsiteX84" fmla="*/ 5328438 w 12192000"/>
                  <a:gd name="connsiteY84" fmla="*/ 2332416 h 3176298"/>
                  <a:gd name="connsiteX85" fmla="*/ 5363491 w 12192000"/>
                  <a:gd name="connsiteY85" fmla="*/ 2332034 h 3176298"/>
                  <a:gd name="connsiteX86" fmla="*/ 5524660 w 12192000"/>
                  <a:gd name="connsiteY86" fmla="*/ 2337178 h 3176298"/>
                  <a:gd name="connsiteX87" fmla="*/ 5553045 w 12192000"/>
                  <a:gd name="connsiteY87" fmla="*/ 2342701 h 3176298"/>
                  <a:gd name="connsiteX88" fmla="*/ 5706401 w 12192000"/>
                  <a:gd name="connsiteY88" fmla="*/ 2320032 h 3176298"/>
                  <a:gd name="connsiteX89" fmla="*/ 5762029 w 12192000"/>
                  <a:gd name="connsiteY89" fmla="*/ 2316221 h 3176298"/>
                  <a:gd name="connsiteX90" fmla="*/ 5813276 w 12192000"/>
                  <a:gd name="connsiteY90" fmla="*/ 2309935 h 3176298"/>
                  <a:gd name="connsiteX91" fmla="*/ 5884906 w 12192000"/>
                  <a:gd name="connsiteY91" fmla="*/ 2308411 h 3176298"/>
                  <a:gd name="connsiteX92" fmla="*/ 5959204 w 12192000"/>
                  <a:gd name="connsiteY92" fmla="*/ 2311269 h 3176298"/>
                  <a:gd name="connsiteX93" fmla="*/ 6042072 w 12192000"/>
                  <a:gd name="connsiteY93" fmla="*/ 2310697 h 3176298"/>
                  <a:gd name="connsiteX94" fmla="*/ 6074842 w 12192000"/>
                  <a:gd name="connsiteY94" fmla="*/ 2305745 h 3176298"/>
                  <a:gd name="connsiteX95" fmla="*/ 6163425 w 12192000"/>
                  <a:gd name="connsiteY95" fmla="*/ 2309172 h 3176298"/>
                  <a:gd name="connsiteX96" fmla="*/ 6209909 w 12192000"/>
                  <a:gd name="connsiteY96" fmla="*/ 2303459 h 3176298"/>
                  <a:gd name="connsiteX97" fmla="*/ 6286493 w 12192000"/>
                  <a:gd name="connsiteY97" fmla="*/ 2302315 h 3176298"/>
                  <a:gd name="connsiteX98" fmla="*/ 6311449 w 12192000"/>
                  <a:gd name="connsiteY98" fmla="*/ 2300980 h 3176298"/>
                  <a:gd name="connsiteX99" fmla="*/ 6333739 w 12192000"/>
                  <a:gd name="connsiteY99" fmla="*/ 2300218 h 3176298"/>
                  <a:gd name="connsiteX100" fmla="*/ 6410131 w 12192000"/>
                  <a:gd name="connsiteY100" fmla="*/ 2315841 h 3176298"/>
                  <a:gd name="connsiteX101" fmla="*/ 6477951 w 12192000"/>
                  <a:gd name="connsiteY101" fmla="*/ 2316793 h 3176298"/>
                  <a:gd name="connsiteX102" fmla="*/ 6596828 w 12192000"/>
                  <a:gd name="connsiteY102" fmla="*/ 2329368 h 3176298"/>
                  <a:gd name="connsiteX103" fmla="*/ 6623118 w 12192000"/>
                  <a:gd name="connsiteY103" fmla="*/ 2324985 h 3176298"/>
                  <a:gd name="connsiteX104" fmla="*/ 6705417 w 12192000"/>
                  <a:gd name="connsiteY104" fmla="*/ 2323272 h 3176298"/>
                  <a:gd name="connsiteX105" fmla="*/ 6752283 w 12192000"/>
                  <a:gd name="connsiteY105" fmla="*/ 2321937 h 3176298"/>
                  <a:gd name="connsiteX106" fmla="*/ 6810195 w 12192000"/>
                  <a:gd name="connsiteY106" fmla="*/ 2331082 h 3176298"/>
                  <a:gd name="connsiteX107" fmla="*/ 6910782 w 12192000"/>
                  <a:gd name="connsiteY107" fmla="*/ 2350512 h 3176298"/>
                  <a:gd name="connsiteX108" fmla="*/ 6937263 w 12192000"/>
                  <a:gd name="connsiteY108" fmla="*/ 2353561 h 3176298"/>
                  <a:gd name="connsiteX109" fmla="*/ 6985653 w 12192000"/>
                  <a:gd name="connsiteY109" fmla="*/ 2362897 h 3176298"/>
                  <a:gd name="connsiteX110" fmla="*/ 6994415 w 12192000"/>
                  <a:gd name="connsiteY110" fmla="*/ 2364611 h 3176298"/>
                  <a:gd name="connsiteX111" fmla="*/ 7068141 w 12192000"/>
                  <a:gd name="connsiteY111" fmla="*/ 2388234 h 3176298"/>
                  <a:gd name="connsiteX112" fmla="*/ 7106432 w 12192000"/>
                  <a:gd name="connsiteY112" fmla="*/ 2390138 h 3176298"/>
                  <a:gd name="connsiteX113" fmla="*/ 7216547 w 12192000"/>
                  <a:gd name="connsiteY113" fmla="*/ 2390330 h 3176298"/>
                  <a:gd name="connsiteX114" fmla="*/ 7263220 w 12192000"/>
                  <a:gd name="connsiteY114" fmla="*/ 2386709 h 3176298"/>
                  <a:gd name="connsiteX115" fmla="*/ 7375428 w 12192000"/>
                  <a:gd name="connsiteY115" fmla="*/ 2372803 h 3176298"/>
                  <a:gd name="connsiteX116" fmla="*/ 7445916 w 12192000"/>
                  <a:gd name="connsiteY116" fmla="*/ 2365945 h 3176298"/>
                  <a:gd name="connsiteX117" fmla="*/ 7526880 w 12192000"/>
                  <a:gd name="connsiteY117" fmla="*/ 2355084 h 3176298"/>
                  <a:gd name="connsiteX118" fmla="*/ 7619655 w 12192000"/>
                  <a:gd name="connsiteY118" fmla="*/ 2348226 h 3176298"/>
                  <a:gd name="connsiteX119" fmla="*/ 7788636 w 12192000"/>
                  <a:gd name="connsiteY119" fmla="*/ 2327461 h 3176298"/>
                  <a:gd name="connsiteX120" fmla="*/ 7952280 w 12192000"/>
                  <a:gd name="connsiteY120" fmla="*/ 2305935 h 3176298"/>
                  <a:gd name="connsiteX121" fmla="*/ 8019339 w 12192000"/>
                  <a:gd name="connsiteY121" fmla="*/ 2286884 h 3176298"/>
                  <a:gd name="connsiteX122" fmla="*/ 8137835 w 12192000"/>
                  <a:gd name="connsiteY122" fmla="*/ 2259832 h 3176298"/>
                  <a:gd name="connsiteX123" fmla="*/ 8189651 w 12192000"/>
                  <a:gd name="connsiteY123" fmla="*/ 2243639 h 3176298"/>
                  <a:gd name="connsiteX124" fmla="*/ 8313671 w 12192000"/>
                  <a:gd name="connsiteY124" fmla="*/ 2209920 h 3176298"/>
                  <a:gd name="connsiteX125" fmla="*/ 8459979 w 12192000"/>
                  <a:gd name="connsiteY125" fmla="*/ 2158864 h 3176298"/>
                  <a:gd name="connsiteX126" fmla="*/ 8516369 w 12192000"/>
                  <a:gd name="connsiteY126" fmla="*/ 2144003 h 3176298"/>
                  <a:gd name="connsiteX127" fmla="*/ 8657726 w 12192000"/>
                  <a:gd name="connsiteY127" fmla="*/ 2106284 h 3176298"/>
                  <a:gd name="connsiteX128" fmla="*/ 8711448 w 12192000"/>
                  <a:gd name="connsiteY128" fmla="*/ 2098664 h 3176298"/>
                  <a:gd name="connsiteX129" fmla="*/ 8772219 w 12192000"/>
                  <a:gd name="connsiteY129" fmla="*/ 2082280 h 3176298"/>
                  <a:gd name="connsiteX130" fmla="*/ 8845565 w 12192000"/>
                  <a:gd name="connsiteY130" fmla="*/ 2053705 h 3176298"/>
                  <a:gd name="connsiteX131" fmla="*/ 8967871 w 12192000"/>
                  <a:gd name="connsiteY131" fmla="*/ 2011221 h 3176298"/>
                  <a:gd name="connsiteX132" fmla="*/ 9015878 w 12192000"/>
                  <a:gd name="connsiteY132" fmla="*/ 2001124 h 3176298"/>
                  <a:gd name="connsiteX133" fmla="*/ 9234579 w 12192000"/>
                  <a:gd name="connsiteY133" fmla="*/ 1935209 h 3176298"/>
                  <a:gd name="connsiteX134" fmla="*/ 9346597 w 12192000"/>
                  <a:gd name="connsiteY134" fmla="*/ 1896917 h 3176298"/>
                  <a:gd name="connsiteX135" fmla="*/ 9416321 w 12192000"/>
                  <a:gd name="connsiteY135" fmla="*/ 1880724 h 3176298"/>
                  <a:gd name="connsiteX136" fmla="*/ 9477283 w 12192000"/>
                  <a:gd name="connsiteY136" fmla="*/ 1856149 h 3176298"/>
                  <a:gd name="connsiteX137" fmla="*/ 9666265 w 12192000"/>
                  <a:gd name="connsiteY137" fmla="*/ 1787186 h 3176298"/>
                  <a:gd name="connsiteX138" fmla="*/ 9754088 w 12192000"/>
                  <a:gd name="connsiteY138" fmla="*/ 1741464 h 3176298"/>
                  <a:gd name="connsiteX139" fmla="*/ 9899446 w 12192000"/>
                  <a:gd name="connsiteY139" fmla="*/ 1656880 h 3176298"/>
                  <a:gd name="connsiteX140" fmla="*/ 9993175 w 12192000"/>
                  <a:gd name="connsiteY140" fmla="*/ 1576487 h 3176298"/>
                  <a:gd name="connsiteX141" fmla="*/ 10044230 w 12192000"/>
                  <a:gd name="connsiteY141" fmla="*/ 1540480 h 3176298"/>
                  <a:gd name="connsiteX142" fmla="*/ 10131863 w 12192000"/>
                  <a:gd name="connsiteY142" fmla="*/ 1485613 h 3176298"/>
                  <a:gd name="connsiteX143" fmla="*/ 10242357 w 12192000"/>
                  <a:gd name="connsiteY143" fmla="*/ 1410555 h 3176298"/>
                  <a:gd name="connsiteX144" fmla="*/ 10363709 w 12192000"/>
                  <a:gd name="connsiteY144" fmla="*/ 1359499 h 3176298"/>
                  <a:gd name="connsiteX145" fmla="*/ 10428291 w 12192000"/>
                  <a:gd name="connsiteY145" fmla="*/ 1314920 h 3176298"/>
                  <a:gd name="connsiteX146" fmla="*/ 10490969 w 12192000"/>
                  <a:gd name="connsiteY146" fmla="*/ 1267104 h 3176298"/>
                  <a:gd name="connsiteX147" fmla="*/ 10523354 w 12192000"/>
                  <a:gd name="connsiteY147" fmla="*/ 1238337 h 3176298"/>
                  <a:gd name="connsiteX148" fmla="*/ 10590031 w 12192000"/>
                  <a:gd name="connsiteY148" fmla="*/ 1191664 h 3176298"/>
                  <a:gd name="connsiteX149" fmla="*/ 10656519 w 12192000"/>
                  <a:gd name="connsiteY149" fmla="*/ 1156038 h 3176298"/>
                  <a:gd name="connsiteX150" fmla="*/ 10703573 w 12192000"/>
                  <a:gd name="connsiteY150" fmla="*/ 1120603 h 3176298"/>
                  <a:gd name="connsiteX151" fmla="*/ 10764534 w 12192000"/>
                  <a:gd name="connsiteY151" fmla="*/ 1067643 h 3176298"/>
                  <a:gd name="connsiteX152" fmla="*/ 10850453 w 12192000"/>
                  <a:gd name="connsiteY152" fmla="*/ 1014301 h 3176298"/>
                  <a:gd name="connsiteX153" fmla="*/ 10929704 w 12192000"/>
                  <a:gd name="connsiteY153" fmla="*/ 980201 h 3176298"/>
                  <a:gd name="connsiteX154" fmla="*/ 10967423 w 12192000"/>
                  <a:gd name="connsiteY154" fmla="*/ 930289 h 3176298"/>
                  <a:gd name="connsiteX155" fmla="*/ 11058869 w 12192000"/>
                  <a:gd name="connsiteY155" fmla="*/ 838084 h 3176298"/>
                  <a:gd name="connsiteX156" fmla="*/ 11172600 w 12192000"/>
                  <a:gd name="connsiteY156" fmla="*/ 762834 h 3176298"/>
                  <a:gd name="connsiteX157" fmla="*/ 11275283 w 12192000"/>
                  <a:gd name="connsiteY157" fmla="*/ 673676 h 3176298"/>
                  <a:gd name="connsiteX158" fmla="*/ 11320623 w 12192000"/>
                  <a:gd name="connsiteY158" fmla="*/ 639195 h 3176298"/>
                  <a:gd name="connsiteX159" fmla="*/ 11374346 w 12192000"/>
                  <a:gd name="connsiteY159" fmla="*/ 601664 h 3176298"/>
                  <a:gd name="connsiteX160" fmla="*/ 11448453 w 12192000"/>
                  <a:gd name="connsiteY160" fmla="*/ 567755 h 3176298"/>
                  <a:gd name="connsiteX161" fmla="*/ 11532275 w 12192000"/>
                  <a:gd name="connsiteY161" fmla="*/ 522605 h 3176298"/>
                  <a:gd name="connsiteX162" fmla="*/ 11562947 w 12192000"/>
                  <a:gd name="connsiteY162" fmla="*/ 486598 h 3176298"/>
                  <a:gd name="connsiteX163" fmla="*/ 11672489 w 12192000"/>
                  <a:gd name="connsiteY163" fmla="*/ 335337 h 3176298"/>
                  <a:gd name="connsiteX164" fmla="*/ 11821656 w 12192000"/>
                  <a:gd name="connsiteY164" fmla="*/ 207889 h 3176298"/>
                  <a:gd name="connsiteX165" fmla="*/ 11986443 w 12192000"/>
                  <a:gd name="connsiteY165" fmla="*/ 104824 h 3176298"/>
                  <a:gd name="connsiteX166" fmla="*/ 12026448 w 12192000"/>
                  <a:gd name="connsiteY166" fmla="*/ 88821 h 3176298"/>
                  <a:gd name="connsiteX167" fmla="*/ 12160947 w 12192000"/>
                  <a:gd name="connsiteY167" fmla="*/ 28621 h 3176298"/>
                  <a:gd name="connsiteX168" fmla="*/ 12192000 w 12192000"/>
                  <a:gd name="connsiteY168" fmla="*/ 0 h 3176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Lst>
                <a:rect l="l" t="t" r="r" b="b"/>
                <a:pathLst>
                  <a:path w="12192000" h="3176298">
                    <a:moveTo>
                      <a:pt x="12192000" y="0"/>
                    </a:moveTo>
                    <a:lnTo>
                      <a:pt x="12192000" y="3176298"/>
                    </a:lnTo>
                    <a:lnTo>
                      <a:pt x="0" y="3176298"/>
                    </a:lnTo>
                    <a:lnTo>
                      <a:pt x="0" y="2264980"/>
                    </a:lnTo>
                    <a:lnTo>
                      <a:pt x="544" y="2264980"/>
                    </a:lnTo>
                    <a:lnTo>
                      <a:pt x="544" y="2392219"/>
                    </a:lnTo>
                    <a:lnTo>
                      <a:pt x="61197" y="2387448"/>
                    </a:lnTo>
                    <a:cubicBezTo>
                      <a:pt x="80794" y="2382137"/>
                      <a:pt x="99990" y="2374707"/>
                      <a:pt x="119613" y="2369945"/>
                    </a:cubicBezTo>
                    <a:cubicBezTo>
                      <a:pt x="137898" y="2365563"/>
                      <a:pt x="155046" y="2355466"/>
                      <a:pt x="172384" y="2347084"/>
                    </a:cubicBezTo>
                    <a:cubicBezTo>
                      <a:pt x="205529" y="2331082"/>
                      <a:pt x="240965" y="2341178"/>
                      <a:pt x="274873" y="2336988"/>
                    </a:cubicBezTo>
                    <a:cubicBezTo>
                      <a:pt x="285732" y="2335653"/>
                      <a:pt x="296590" y="2334130"/>
                      <a:pt x="307259" y="2331461"/>
                    </a:cubicBezTo>
                    <a:cubicBezTo>
                      <a:pt x="336408" y="2324413"/>
                      <a:pt x="366127" y="2318317"/>
                      <a:pt x="394511" y="2308601"/>
                    </a:cubicBezTo>
                    <a:cubicBezTo>
                      <a:pt x="426709" y="2297743"/>
                      <a:pt x="457572" y="2283264"/>
                      <a:pt x="494337" y="2268213"/>
                    </a:cubicBezTo>
                    <a:cubicBezTo>
                      <a:pt x="507102" y="2272024"/>
                      <a:pt x="526724" y="2282312"/>
                      <a:pt x="546917" y="2283264"/>
                    </a:cubicBezTo>
                    <a:cubicBezTo>
                      <a:pt x="611880" y="2286503"/>
                      <a:pt x="672650" y="2268786"/>
                      <a:pt x="730754" y="2240780"/>
                    </a:cubicBezTo>
                    <a:cubicBezTo>
                      <a:pt x="748471" y="2232399"/>
                      <a:pt x="767524" y="2226874"/>
                      <a:pt x="785432" y="2218682"/>
                    </a:cubicBezTo>
                    <a:cubicBezTo>
                      <a:pt x="791717" y="2215826"/>
                      <a:pt x="799909" y="2209730"/>
                      <a:pt x="801053" y="2204013"/>
                    </a:cubicBezTo>
                    <a:cubicBezTo>
                      <a:pt x="807719" y="2170866"/>
                      <a:pt x="832486" y="2171436"/>
                      <a:pt x="858205" y="2169532"/>
                    </a:cubicBezTo>
                    <a:cubicBezTo>
                      <a:pt x="888877" y="2167247"/>
                      <a:pt x="919165" y="2161912"/>
                      <a:pt x="949646" y="2157340"/>
                    </a:cubicBezTo>
                    <a:cubicBezTo>
                      <a:pt x="953648" y="2156768"/>
                      <a:pt x="957266" y="2152768"/>
                      <a:pt x="960887" y="2150099"/>
                    </a:cubicBezTo>
                    <a:cubicBezTo>
                      <a:pt x="966411" y="2146099"/>
                      <a:pt x="971554" y="2140003"/>
                      <a:pt x="977653" y="2138480"/>
                    </a:cubicBezTo>
                    <a:cubicBezTo>
                      <a:pt x="1008894" y="2131049"/>
                      <a:pt x="1040327" y="2124763"/>
                      <a:pt x="1071762" y="2117905"/>
                    </a:cubicBezTo>
                    <a:cubicBezTo>
                      <a:pt x="1078810" y="2116380"/>
                      <a:pt x="1086048" y="2114476"/>
                      <a:pt x="1092527" y="2111428"/>
                    </a:cubicBezTo>
                    <a:cubicBezTo>
                      <a:pt x="1098623" y="2108570"/>
                      <a:pt x="1103767" y="2103616"/>
                      <a:pt x="1109865" y="2100568"/>
                    </a:cubicBezTo>
                    <a:cubicBezTo>
                      <a:pt x="1126437" y="2092378"/>
                      <a:pt x="1143394" y="2084757"/>
                      <a:pt x="1162823" y="2075613"/>
                    </a:cubicBezTo>
                    <a:cubicBezTo>
                      <a:pt x="1173681" y="2092757"/>
                      <a:pt x="1188354" y="2083041"/>
                      <a:pt x="1206641" y="2074851"/>
                    </a:cubicBezTo>
                    <a:cubicBezTo>
                      <a:pt x="1225310" y="2066468"/>
                      <a:pt x="1246837" y="2063801"/>
                      <a:pt x="1267411" y="2060753"/>
                    </a:cubicBezTo>
                    <a:cubicBezTo>
                      <a:pt x="1305132" y="2055228"/>
                      <a:pt x="1343044" y="2051799"/>
                      <a:pt x="1380762" y="2046847"/>
                    </a:cubicBezTo>
                    <a:cubicBezTo>
                      <a:pt x="1388765" y="2045703"/>
                      <a:pt x="1397909" y="2043608"/>
                      <a:pt x="1404006" y="2038844"/>
                    </a:cubicBezTo>
                    <a:cubicBezTo>
                      <a:pt x="1445725" y="2006839"/>
                      <a:pt x="1496403" y="1997887"/>
                      <a:pt x="1544598" y="2000932"/>
                    </a:cubicBezTo>
                    <a:cubicBezTo>
                      <a:pt x="1582510" y="2003220"/>
                      <a:pt x="1619658" y="2004935"/>
                      <a:pt x="1657188" y="2001697"/>
                    </a:cubicBezTo>
                    <a:cubicBezTo>
                      <a:pt x="1660046" y="2001505"/>
                      <a:pt x="1663856" y="2001887"/>
                      <a:pt x="1665950" y="2003411"/>
                    </a:cubicBezTo>
                    <a:cubicBezTo>
                      <a:pt x="1678904" y="2013507"/>
                      <a:pt x="1692431" y="2014269"/>
                      <a:pt x="1709006" y="2015983"/>
                    </a:cubicBezTo>
                    <a:cubicBezTo>
                      <a:pt x="1732439" y="2018461"/>
                      <a:pt x="1753965" y="2016745"/>
                      <a:pt x="1775684" y="2012555"/>
                    </a:cubicBezTo>
                    <a:cubicBezTo>
                      <a:pt x="1791496" y="2009507"/>
                      <a:pt x="1807497" y="2003220"/>
                      <a:pt x="1821596" y="1995218"/>
                    </a:cubicBezTo>
                    <a:cubicBezTo>
                      <a:pt x="1841216" y="1983978"/>
                      <a:pt x="1860079" y="1979597"/>
                      <a:pt x="1878748" y="1994457"/>
                    </a:cubicBezTo>
                    <a:cubicBezTo>
                      <a:pt x="1898940" y="2010269"/>
                      <a:pt x="1921800" y="2004745"/>
                      <a:pt x="1944092" y="2005315"/>
                    </a:cubicBezTo>
                    <a:cubicBezTo>
                      <a:pt x="1953806" y="2005507"/>
                      <a:pt x="1964094" y="2005124"/>
                      <a:pt x="1973429" y="2007601"/>
                    </a:cubicBezTo>
                    <a:cubicBezTo>
                      <a:pt x="2000479" y="2014651"/>
                      <a:pt x="2026581" y="2025320"/>
                      <a:pt x="2054013" y="2030082"/>
                    </a:cubicBezTo>
                    <a:cubicBezTo>
                      <a:pt x="2069254" y="2032747"/>
                      <a:pt x="2086208" y="2027986"/>
                      <a:pt x="2102021" y="2024557"/>
                    </a:cubicBezTo>
                    <a:cubicBezTo>
                      <a:pt x="2118023" y="2020937"/>
                      <a:pt x="2133834" y="2015413"/>
                      <a:pt x="2149267" y="2009697"/>
                    </a:cubicBezTo>
                    <a:cubicBezTo>
                      <a:pt x="2159743" y="2005887"/>
                      <a:pt x="2171173" y="2002267"/>
                      <a:pt x="2179556" y="1995409"/>
                    </a:cubicBezTo>
                    <a:cubicBezTo>
                      <a:pt x="2198608" y="1979788"/>
                      <a:pt x="2218229" y="1977120"/>
                      <a:pt x="2240710" y="1985312"/>
                    </a:cubicBezTo>
                    <a:cubicBezTo>
                      <a:pt x="2244137" y="1986647"/>
                      <a:pt x="2248138" y="1986647"/>
                      <a:pt x="2251948" y="1986836"/>
                    </a:cubicBezTo>
                    <a:cubicBezTo>
                      <a:pt x="2312915" y="1990836"/>
                      <a:pt x="2373874" y="1993314"/>
                      <a:pt x="2434456" y="1999410"/>
                    </a:cubicBezTo>
                    <a:cubicBezTo>
                      <a:pt x="2459029" y="2001887"/>
                      <a:pt x="2482652" y="2012745"/>
                      <a:pt x="2506847" y="2019603"/>
                    </a:cubicBezTo>
                    <a:cubicBezTo>
                      <a:pt x="2511800" y="2020937"/>
                      <a:pt x="2517327" y="2023033"/>
                      <a:pt x="2522279" y="2022080"/>
                    </a:cubicBezTo>
                    <a:cubicBezTo>
                      <a:pt x="2576191" y="2012555"/>
                      <a:pt x="2626677" y="2026461"/>
                      <a:pt x="2676398" y="2044751"/>
                    </a:cubicBezTo>
                    <a:cubicBezTo>
                      <a:pt x="2681540" y="2046656"/>
                      <a:pt x="2687827" y="2046084"/>
                      <a:pt x="2693543" y="2045703"/>
                    </a:cubicBezTo>
                    <a:cubicBezTo>
                      <a:pt x="2709548" y="2044370"/>
                      <a:pt x="2726882" y="2037701"/>
                      <a:pt x="2741360" y="2041701"/>
                    </a:cubicBezTo>
                    <a:cubicBezTo>
                      <a:pt x="2779842" y="2052753"/>
                      <a:pt x="2817943" y="2066087"/>
                      <a:pt x="2854140" y="2082851"/>
                    </a:cubicBezTo>
                    <a:cubicBezTo>
                      <a:pt x="2890910" y="2099805"/>
                      <a:pt x="2925008" y="2114095"/>
                      <a:pt x="2967110" y="2096949"/>
                    </a:cubicBezTo>
                    <a:cubicBezTo>
                      <a:pt x="2985016" y="2089709"/>
                      <a:pt x="3008639" y="2094853"/>
                      <a:pt x="3029216" y="2096757"/>
                    </a:cubicBezTo>
                    <a:cubicBezTo>
                      <a:pt x="3044264" y="2098282"/>
                      <a:pt x="3058743" y="2106856"/>
                      <a:pt x="3073604" y="2106856"/>
                    </a:cubicBezTo>
                    <a:cubicBezTo>
                      <a:pt x="3113231" y="2106856"/>
                      <a:pt x="3148472" y="2116953"/>
                      <a:pt x="3182763" y="2137527"/>
                    </a:cubicBezTo>
                    <a:cubicBezTo>
                      <a:pt x="3196102" y="2145528"/>
                      <a:pt x="3216867" y="2140193"/>
                      <a:pt x="3234202" y="2142289"/>
                    </a:cubicBezTo>
                    <a:cubicBezTo>
                      <a:pt x="3252492" y="2144765"/>
                      <a:pt x="3271348" y="2147051"/>
                      <a:pt x="3288877" y="2152578"/>
                    </a:cubicBezTo>
                    <a:cubicBezTo>
                      <a:pt x="3334216" y="2167056"/>
                      <a:pt x="3378986" y="2183439"/>
                      <a:pt x="3424135" y="2198680"/>
                    </a:cubicBezTo>
                    <a:cubicBezTo>
                      <a:pt x="3461282" y="2211253"/>
                      <a:pt x="3497862" y="2201347"/>
                      <a:pt x="3534629" y="2196013"/>
                    </a:cubicBezTo>
                    <a:cubicBezTo>
                      <a:pt x="3557682" y="2192583"/>
                      <a:pt x="3579206" y="2184391"/>
                      <a:pt x="3605116" y="2196583"/>
                    </a:cubicBezTo>
                    <a:cubicBezTo>
                      <a:pt x="3629882" y="2208205"/>
                      <a:pt x="3661315" y="2205537"/>
                      <a:pt x="3689131" y="2211824"/>
                    </a:cubicBezTo>
                    <a:cubicBezTo>
                      <a:pt x="3712565" y="2217157"/>
                      <a:pt x="3735231" y="2225732"/>
                      <a:pt x="3757902" y="2234114"/>
                    </a:cubicBezTo>
                    <a:cubicBezTo>
                      <a:pt x="3788766" y="2245545"/>
                      <a:pt x="3819245" y="2257545"/>
                      <a:pt x="3852966" y="2251831"/>
                    </a:cubicBezTo>
                    <a:cubicBezTo>
                      <a:pt x="3891259" y="2245353"/>
                      <a:pt x="3917546" y="2269738"/>
                      <a:pt x="3947648" y="2285932"/>
                    </a:cubicBezTo>
                    <a:cubicBezTo>
                      <a:pt x="3968414" y="2296980"/>
                      <a:pt x="3991083" y="2305172"/>
                      <a:pt x="4013753" y="2312031"/>
                    </a:cubicBezTo>
                    <a:cubicBezTo>
                      <a:pt x="4044043" y="2320985"/>
                      <a:pt x="4075285" y="2326320"/>
                      <a:pt x="4105766" y="2335082"/>
                    </a:cubicBezTo>
                    <a:cubicBezTo>
                      <a:pt x="4151870" y="2348226"/>
                      <a:pt x="4198546" y="2358514"/>
                      <a:pt x="4246551" y="2351274"/>
                    </a:cubicBezTo>
                    <a:cubicBezTo>
                      <a:pt x="4268649" y="2348036"/>
                      <a:pt x="4289227" y="2348226"/>
                      <a:pt x="4311323" y="2352991"/>
                    </a:cubicBezTo>
                    <a:cubicBezTo>
                      <a:pt x="4347518" y="2360801"/>
                      <a:pt x="4384668" y="2361753"/>
                      <a:pt x="4413817" y="2390899"/>
                    </a:cubicBezTo>
                    <a:cubicBezTo>
                      <a:pt x="4424104" y="2401188"/>
                      <a:pt x="4442581" y="2403853"/>
                      <a:pt x="4457632" y="2409188"/>
                    </a:cubicBezTo>
                    <a:cubicBezTo>
                      <a:pt x="4474969" y="2415476"/>
                      <a:pt x="4487731" y="2412236"/>
                      <a:pt x="4497068" y="2393947"/>
                    </a:cubicBezTo>
                    <a:cubicBezTo>
                      <a:pt x="4501257" y="2385757"/>
                      <a:pt x="4513260" y="2377755"/>
                      <a:pt x="4522596" y="2376421"/>
                    </a:cubicBezTo>
                    <a:cubicBezTo>
                      <a:pt x="4550599" y="2372421"/>
                      <a:pt x="4576318" y="2378327"/>
                      <a:pt x="4603368" y="2391282"/>
                    </a:cubicBezTo>
                    <a:cubicBezTo>
                      <a:pt x="4628705" y="2403474"/>
                      <a:pt x="4660331" y="2402140"/>
                      <a:pt x="4689098" y="2406903"/>
                    </a:cubicBezTo>
                    <a:cubicBezTo>
                      <a:pt x="4699289" y="2408618"/>
                      <a:pt x="4709482" y="2411237"/>
                      <a:pt x="4719697" y="2413428"/>
                    </a:cubicBezTo>
                    <a:lnTo>
                      <a:pt x="4726469" y="2414298"/>
                    </a:lnTo>
                    <a:lnTo>
                      <a:pt x="4785776" y="2414298"/>
                    </a:lnTo>
                    <a:lnTo>
                      <a:pt x="4788661" y="2414047"/>
                    </a:lnTo>
                    <a:cubicBezTo>
                      <a:pt x="4801401" y="2412237"/>
                      <a:pt x="4814166" y="2410142"/>
                      <a:pt x="4827024" y="2408999"/>
                    </a:cubicBezTo>
                    <a:cubicBezTo>
                      <a:pt x="4847027" y="2407095"/>
                      <a:pt x="4867412" y="2407856"/>
                      <a:pt x="4887415" y="2405570"/>
                    </a:cubicBezTo>
                    <a:cubicBezTo>
                      <a:pt x="4903799" y="2403853"/>
                      <a:pt x="4919991" y="2399474"/>
                      <a:pt x="4936184" y="2395853"/>
                    </a:cubicBezTo>
                    <a:cubicBezTo>
                      <a:pt x="4942089" y="2394520"/>
                      <a:pt x="4947996" y="2389376"/>
                      <a:pt x="4953328" y="2390138"/>
                    </a:cubicBezTo>
                    <a:cubicBezTo>
                      <a:pt x="5006292" y="2398330"/>
                      <a:pt x="5044391" y="2361753"/>
                      <a:pt x="5089162" y="2345560"/>
                    </a:cubicBezTo>
                    <a:cubicBezTo>
                      <a:pt x="5136216" y="2328413"/>
                      <a:pt x="5181748" y="2302124"/>
                      <a:pt x="5234326" y="2309935"/>
                    </a:cubicBezTo>
                    <a:cubicBezTo>
                      <a:pt x="5266141" y="2314697"/>
                      <a:pt x="5296812" y="2325747"/>
                      <a:pt x="5328438" y="2332416"/>
                    </a:cubicBezTo>
                    <a:cubicBezTo>
                      <a:pt x="5339677" y="2334701"/>
                      <a:pt x="5352250" y="2334320"/>
                      <a:pt x="5363491" y="2332034"/>
                    </a:cubicBezTo>
                    <a:cubicBezTo>
                      <a:pt x="5417784" y="2321555"/>
                      <a:pt x="5471316" y="2320032"/>
                      <a:pt x="5524660" y="2337178"/>
                    </a:cubicBezTo>
                    <a:cubicBezTo>
                      <a:pt x="5533802" y="2340036"/>
                      <a:pt x="5543518" y="2342701"/>
                      <a:pt x="5553045" y="2342701"/>
                    </a:cubicBezTo>
                    <a:cubicBezTo>
                      <a:pt x="5605244" y="2342701"/>
                      <a:pt x="5656488" y="2338701"/>
                      <a:pt x="5706401" y="2320032"/>
                    </a:cubicBezTo>
                    <a:cubicBezTo>
                      <a:pt x="5723166" y="2313745"/>
                      <a:pt x="5743551" y="2317745"/>
                      <a:pt x="5762029" y="2316221"/>
                    </a:cubicBezTo>
                    <a:cubicBezTo>
                      <a:pt x="5779174" y="2314889"/>
                      <a:pt x="5796702" y="2314317"/>
                      <a:pt x="5813276" y="2309935"/>
                    </a:cubicBezTo>
                    <a:cubicBezTo>
                      <a:pt x="5837472" y="2303459"/>
                      <a:pt x="5859949" y="2302697"/>
                      <a:pt x="5884906" y="2308411"/>
                    </a:cubicBezTo>
                    <a:cubicBezTo>
                      <a:pt x="5908719" y="2313745"/>
                      <a:pt x="5934438" y="2311079"/>
                      <a:pt x="5959204" y="2311269"/>
                    </a:cubicBezTo>
                    <a:cubicBezTo>
                      <a:pt x="5986828" y="2311459"/>
                      <a:pt x="6014449" y="2311649"/>
                      <a:pt x="6042072" y="2310697"/>
                    </a:cubicBezTo>
                    <a:cubicBezTo>
                      <a:pt x="6053124" y="2310317"/>
                      <a:pt x="6065695" y="2302697"/>
                      <a:pt x="6074842" y="2305745"/>
                    </a:cubicBezTo>
                    <a:cubicBezTo>
                      <a:pt x="6104368" y="2316031"/>
                      <a:pt x="6133897" y="2303649"/>
                      <a:pt x="6163425" y="2309172"/>
                    </a:cubicBezTo>
                    <a:cubicBezTo>
                      <a:pt x="6177905" y="2312031"/>
                      <a:pt x="6194288" y="2304220"/>
                      <a:pt x="6209909" y="2303459"/>
                    </a:cubicBezTo>
                    <a:cubicBezTo>
                      <a:pt x="6235437" y="2302124"/>
                      <a:pt x="6260964" y="2302697"/>
                      <a:pt x="6286493" y="2302315"/>
                    </a:cubicBezTo>
                    <a:cubicBezTo>
                      <a:pt x="6294876" y="2302124"/>
                      <a:pt x="6303068" y="2301362"/>
                      <a:pt x="6311449" y="2300980"/>
                    </a:cubicBezTo>
                    <a:cubicBezTo>
                      <a:pt x="6318880" y="2300601"/>
                      <a:pt x="6326691" y="2298887"/>
                      <a:pt x="6333739" y="2300218"/>
                    </a:cubicBezTo>
                    <a:cubicBezTo>
                      <a:pt x="6359268" y="2304983"/>
                      <a:pt x="6384414" y="2312793"/>
                      <a:pt x="6410131" y="2315841"/>
                    </a:cubicBezTo>
                    <a:cubicBezTo>
                      <a:pt x="6432420" y="2318507"/>
                      <a:pt x="6455472" y="2314889"/>
                      <a:pt x="6477951" y="2316793"/>
                    </a:cubicBezTo>
                    <a:cubicBezTo>
                      <a:pt x="6517576" y="2320032"/>
                      <a:pt x="6557201" y="2325747"/>
                      <a:pt x="6596828" y="2329368"/>
                    </a:cubicBezTo>
                    <a:cubicBezTo>
                      <a:pt x="6605401" y="2330130"/>
                      <a:pt x="6614353" y="2325365"/>
                      <a:pt x="6623118" y="2324985"/>
                    </a:cubicBezTo>
                    <a:cubicBezTo>
                      <a:pt x="6650551" y="2324033"/>
                      <a:pt x="6677984" y="2323841"/>
                      <a:pt x="6705417" y="2323272"/>
                    </a:cubicBezTo>
                    <a:cubicBezTo>
                      <a:pt x="6721038" y="2323080"/>
                      <a:pt x="6736851" y="2323651"/>
                      <a:pt x="6752283" y="2321937"/>
                    </a:cubicBezTo>
                    <a:cubicBezTo>
                      <a:pt x="6772665" y="2319651"/>
                      <a:pt x="6791144" y="2316221"/>
                      <a:pt x="6810195" y="2331082"/>
                    </a:cubicBezTo>
                    <a:cubicBezTo>
                      <a:pt x="6839534" y="2354132"/>
                      <a:pt x="6876872" y="2345178"/>
                      <a:pt x="6910782" y="2350512"/>
                    </a:cubicBezTo>
                    <a:cubicBezTo>
                      <a:pt x="6919547" y="2351847"/>
                      <a:pt x="6928501" y="2352036"/>
                      <a:pt x="6937263" y="2353561"/>
                    </a:cubicBezTo>
                    <a:cubicBezTo>
                      <a:pt x="6953457" y="2356418"/>
                      <a:pt x="6969457" y="2359657"/>
                      <a:pt x="6985653" y="2362897"/>
                    </a:cubicBezTo>
                    <a:cubicBezTo>
                      <a:pt x="6988509" y="2363467"/>
                      <a:pt x="6991747" y="2363659"/>
                      <a:pt x="6994415" y="2364611"/>
                    </a:cubicBezTo>
                    <a:cubicBezTo>
                      <a:pt x="7018991" y="2372611"/>
                      <a:pt x="7043184" y="2381755"/>
                      <a:pt x="7068141" y="2388234"/>
                    </a:cubicBezTo>
                    <a:cubicBezTo>
                      <a:pt x="7080334" y="2391472"/>
                      <a:pt x="7093860" y="2391853"/>
                      <a:pt x="7106432" y="2390138"/>
                    </a:cubicBezTo>
                    <a:cubicBezTo>
                      <a:pt x="7143199" y="2385185"/>
                      <a:pt x="7179587" y="2383089"/>
                      <a:pt x="7216547" y="2390330"/>
                    </a:cubicBezTo>
                    <a:cubicBezTo>
                      <a:pt x="7231214" y="2393186"/>
                      <a:pt x="7247599" y="2388424"/>
                      <a:pt x="7263220" y="2386709"/>
                    </a:cubicBezTo>
                    <a:cubicBezTo>
                      <a:pt x="7300559" y="2382137"/>
                      <a:pt x="7337899" y="2377183"/>
                      <a:pt x="7375428" y="2372803"/>
                    </a:cubicBezTo>
                    <a:cubicBezTo>
                      <a:pt x="7398860" y="2370135"/>
                      <a:pt x="7422483" y="2368611"/>
                      <a:pt x="7445916" y="2365945"/>
                    </a:cubicBezTo>
                    <a:cubicBezTo>
                      <a:pt x="7472967" y="2362705"/>
                      <a:pt x="7499828" y="2357753"/>
                      <a:pt x="7526880" y="2355084"/>
                    </a:cubicBezTo>
                    <a:cubicBezTo>
                      <a:pt x="7557742" y="2352036"/>
                      <a:pt x="7588795" y="2351466"/>
                      <a:pt x="7619655" y="2348226"/>
                    </a:cubicBezTo>
                    <a:cubicBezTo>
                      <a:pt x="7676047" y="2341940"/>
                      <a:pt x="7732247" y="2334509"/>
                      <a:pt x="7788636" y="2327461"/>
                    </a:cubicBezTo>
                    <a:cubicBezTo>
                      <a:pt x="7843311" y="2320603"/>
                      <a:pt x="7897987" y="2314507"/>
                      <a:pt x="7952280" y="2305935"/>
                    </a:cubicBezTo>
                    <a:cubicBezTo>
                      <a:pt x="7975142" y="2302315"/>
                      <a:pt x="7996859" y="2292408"/>
                      <a:pt x="8019339" y="2286884"/>
                    </a:cubicBezTo>
                    <a:cubicBezTo>
                      <a:pt x="8058774" y="2277357"/>
                      <a:pt x="8098590" y="2269357"/>
                      <a:pt x="8137835" y="2259832"/>
                    </a:cubicBezTo>
                    <a:cubicBezTo>
                      <a:pt x="8155359" y="2255641"/>
                      <a:pt x="8172124" y="2248593"/>
                      <a:pt x="8189651" y="2243639"/>
                    </a:cubicBezTo>
                    <a:cubicBezTo>
                      <a:pt x="8230992" y="2232208"/>
                      <a:pt x="8272903" y="2222874"/>
                      <a:pt x="8313671" y="2209920"/>
                    </a:cubicBezTo>
                    <a:cubicBezTo>
                      <a:pt x="8362822" y="2194297"/>
                      <a:pt x="8411019" y="2175439"/>
                      <a:pt x="8459979" y="2158864"/>
                    </a:cubicBezTo>
                    <a:cubicBezTo>
                      <a:pt x="8478269" y="2152578"/>
                      <a:pt x="8497511" y="2148957"/>
                      <a:pt x="8516369" y="2144003"/>
                    </a:cubicBezTo>
                    <a:cubicBezTo>
                      <a:pt x="8563425" y="2131431"/>
                      <a:pt x="8610288" y="2118095"/>
                      <a:pt x="8657726" y="2106284"/>
                    </a:cubicBezTo>
                    <a:cubicBezTo>
                      <a:pt x="8675253" y="2101901"/>
                      <a:pt x="8693731" y="2102284"/>
                      <a:pt x="8711448" y="2098664"/>
                    </a:cubicBezTo>
                    <a:cubicBezTo>
                      <a:pt x="8732023" y="2094472"/>
                      <a:pt x="8752407" y="2089138"/>
                      <a:pt x="8772219" y="2082280"/>
                    </a:cubicBezTo>
                    <a:cubicBezTo>
                      <a:pt x="8796985" y="2073707"/>
                      <a:pt x="8820990" y="2062659"/>
                      <a:pt x="8845565" y="2053705"/>
                    </a:cubicBezTo>
                    <a:cubicBezTo>
                      <a:pt x="8886142" y="2039034"/>
                      <a:pt x="8926911" y="2024557"/>
                      <a:pt x="8967871" y="2011221"/>
                    </a:cubicBezTo>
                    <a:cubicBezTo>
                      <a:pt x="8983301" y="2006268"/>
                      <a:pt x="9000257" y="2005697"/>
                      <a:pt x="9015878" y="2001124"/>
                    </a:cubicBezTo>
                    <a:cubicBezTo>
                      <a:pt x="9088840" y="1979597"/>
                      <a:pt x="9161805" y="1957880"/>
                      <a:pt x="9234579" y="1935209"/>
                    </a:cubicBezTo>
                    <a:cubicBezTo>
                      <a:pt x="9272298" y="1923399"/>
                      <a:pt x="9308875" y="1908538"/>
                      <a:pt x="9346597" y="1896917"/>
                    </a:cubicBezTo>
                    <a:cubicBezTo>
                      <a:pt x="9369267" y="1889869"/>
                      <a:pt x="9393650" y="1887773"/>
                      <a:pt x="9416321" y="1880724"/>
                    </a:cubicBezTo>
                    <a:cubicBezTo>
                      <a:pt x="9437278" y="1874247"/>
                      <a:pt x="9456709" y="1863578"/>
                      <a:pt x="9477283" y="1856149"/>
                    </a:cubicBezTo>
                    <a:cubicBezTo>
                      <a:pt x="9540152" y="1833097"/>
                      <a:pt x="9603971" y="1811953"/>
                      <a:pt x="9666265" y="1787186"/>
                    </a:cubicBezTo>
                    <a:cubicBezTo>
                      <a:pt x="9696749" y="1775183"/>
                      <a:pt x="9725323" y="1757849"/>
                      <a:pt x="9754088" y="1741464"/>
                    </a:cubicBezTo>
                    <a:cubicBezTo>
                      <a:pt x="9802858" y="1713841"/>
                      <a:pt x="9850865" y="1685074"/>
                      <a:pt x="9899446" y="1656880"/>
                    </a:cubicBezTo>
                    <a:cubicBezTo>
                      <a:pt x="9935832" y="1635924"/>
                      <a:pt x="9968027" y="1611347"/>
                      <a:pt x="9993175" y="1576487"/>
                    </a:cubicBezTo>
                    <a:cubicBezTo>
                      <a:pt x="10004797" y="1560484"/>
                      <a:pt x="10024990" y="1546768"/>
                      <a:pt x="10044230" y="1540480"/>
                    </a:cubicBezTo>
                    <a:cubicBezTo>
                      <a:pt x="10078713" y="1529241"/>
                      <a:pt x="10104430" y="1507522"/>
                      <a:pt x="10131863" y="1485613"/>
                    </a:cubicBezTo>
                    <a:cubicBezTo>
                      <a:pt x="10166536" y="1457801"/>
                      <a:pt x="10203304" y="1431509"/>
                      <a:pt x="10242357" y="1410555"/>
                    </a:cubicBezTo>
                    <a:cubicBezTo>
                      <a:pt x="10280840" y="1389980"/>
                      <a:pt x="10324086" y="1378549"/>
                      <a:pt x="10363709" y="1359499"/>
                    </a:cubicBezTo>
                    <a:cubicBezTo>
                      <a:pt x="10386952" y="1348259"/>
                      <a:pt x="10407146" y="1330353"/>
                      <a:pt x="10428291" y="1314920"/>
                    </a:cubicBezTo>
                    <a:cubicBezTo>
                      <a:pt x="10449438" y="1299489"/>
                      <a:pt x="10470394" y="1283486"/>
                      <a:pt x="10490969" y="1267104"/>
                    </a:cubicBezTo>
                    <a:cubicBezTo>
                      <a:pt x="10502208" y="1258149"/>
                      <a:pt x="10511734" y="1246909"/>
                      <a:pt x="10523354" y="1238337"/>
                    </a:cubicBezTo>
                    <a:cubicBezTo>
                      <a:pt x="10545263" y="1222334"/>
                      <a:pt x="10569075" y="1208808"/>
                      <a:pt x="10590031" y="1191664"/>
                    </a:cubicBezTo>
                    <a:cubicBezTo>
                      <a:pt x="10610225" y="1175089"/>
                      <a:pt x="10633467" y="1166707"/>
                      <a:pt x="10656519" y="1156038"/>
                    </a:cubicBezTo>
                    <a:cubicBezTo>
                      <a:pt x="10674046" y="1148036"/>
                      <a:pt x="10686617" y="1130320"/>
                      <a:pt x="10703573" y="1120603"/>
                    </a:cubicBezTo>
                    <a:cubicBezTo>
                      <a:pt x="10727767" y="1106697"/>
                      <a:pt x="10746246" y="1089553"/>
                      <a:pt x="10764534" y="1067643"/>
                    </a:cubicBezTo>
                    <a:cubicBezTo>
                      <a:pt x="10785111" y="1043068"/>
                      <a:pt x="10820162" y="1029732"/>
                      <a:pt x="10850453" y="1014301"/>
                    </a:cubicBezTo>
                    <a:cubicBezTo>
                      <a:pt x="10876171" y="1001157"/>
                      <a:pt x="10906081" y="995632"/>
                      <a:pt x="10929704" y="980201"/>
                    </a:cubicBezTo>
                    <a:cubicBezTo>
                      <a:pt x="10946279" y="969342"/>
                      <a:pt x="10958661" y="948957"/>
                      <a:pt x="10967423" y="930289"/>
                    </a:cubicBezTo>
                    <a:cubicBezTo>
                      <a:pt x="10987046" y="887995"/>
                      <a:pt x="11021146" y="861897"/>
                      <a:pt x="11058869" y="838084"/>
                    </a:cubicBezTo>
                    <a:cubicBezTo>
                      <a:pt x="11097350" y="813699"/>
                      <a:pt x="11133927" y="786836"/>
                      <a:pt x="11172600" y="762834"/>
                    </a:cubicBezTo>
                    <a:cubicBezTo>
                      <a:pt x="11211843" y="738638"/>
                      <a:pt x="11243658" y="706443"/>
                      <a:pt x="11275283" y="673676"/>
                    </a:cubicBezTo>
                    <a:cubicBezTo>
                      <a:pt x="11288238" y="660150"/>
                      <a:pt x="11305192" y="650434"/>
                      <a:pt x="11320623" y="639195"/>
                    </a:cubicBezTo>
                    <a:cubicBezTo>
                      <a:pt x="11338339" y="626241"/>
                      <a:pt x="11355296" y="611953"/>
                      <a:pt x="11374346" y="601664"/>
                    </a:cubicBezTo>
                    <a:cubicBezTo>
                      <a:pt x="11398160" y="588709"/>
                      <a:pt x="11424069" y="579757"/>
                      <a:pt x="11448453" y="567755"/>
                    </a:cubicBezTo>
                    <a:cubicBezTo>
                      <a:pt x="11476838" y="553657"/>
                      <a:pt x="11505795" y="539750"/>
                      <a:pt x="11532275" y="522605"/>
                    </a:cubicBezTo>
                    <a:cubicBezTo>
                      <a:pt x="11545039" y="514413"/>
                      <a:pt x="11553613" y="499363"/>
                      <a:pt x="11562947" y="486598"/>
                    </a:cubicBezTo>
                    <a:cubicBezTo>
                      <a:pt x="11599714" y="436305"/>
                      <a:pt x="11635529" y="385441"/>
                      <a:pt x="11672489" y="335337"/>
                    </a:cubicBezTo>
                    <a:cubicBezTo>
                      <a:pt x="11712304" y="281424"/>
                      <a:pt x="11763931" y="241608"/>
                      <a:pt x="11821656" y="207889"/>
                    </a:cubicBezTo>
                    <a:cubicBezTo>
                      <a:pt x="11877664" y="175312"/>
                      <a:pt x="11931195" y="138734"/>
                      <a:pt x="11986443" y="104824"/>
                    </a:cubicBezTo>
                    <a:cubicBezTo>
                      <a:pt x="11998443" y="97395"/>
                      <a:pt x="12013114" y="94347"/>
                      <a:pt x="12026448" y="88821"/>
                    </a:cubicBezTo>
                    <a:cubicBezTo>
                      <a:pt x="12072360" y="69580"/>
                      <a:pt x="12118083" y="50147"/>
                      <a:pt x="12160947" y="28621"/>
                    </a:cubicBezTo>
                    <a:lnTo>
                      <a:pt x="12192000" y="0"/>
                    </a:lnTo>
                    <a:close/>
                  </a:path>
                </a:pathLst>
              </a:custGeom>
              <a:solidFill>
                <a:schemeClr val="bg1">
                  <a:alpha val="14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64" name="Group 40">
              <a:extLst>
                <a:ext uri="{FF2B5EF4-FFF2-40B4-BE49-F238E27FC236}">
                  <a16:creationId xmlns:a16="http://schemas.microsoft.com/office/drawing/2014/main" id="{8ADB9AB8-2EB4-4B5E-9A1E-84F2E44D9185}"/>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44" y="3296011"/>
              <a:ext cx="12191456" cy="2849975"/>
              <a:chOff x="544" y="3296011"/>
              <a:chExt cx="12191456" cy="2849975"/>
            </a:xfrm>
          </p:grpSpPr>
          <p:sp>
            <p:nvSpPr>
              <p:cNvPr id="42" name="Freeform: Shape 41">
                <a:extLst>
                  <a:ext uri="{FF2B5EF4-FFF2-40B4-BE49-F238E27FC236}">
                    <a16:creationId xmlns:a16="http://schemas.microsoft.com/office/drawing/2014/main" id="{95F439B0-E080-4B01-85AF-D226A85BA4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4" y="3296011"/>
                <a:ext cx="12191456" cy="2849975"/>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 name="Freeform: Shape 42">
                <a:extLst>
                  <a:ext uri="{FF2B5EF4-FFF2-40B4-BE49-F238E27FC236}">
                    <a16:creationId xmlns:a16="http://schemas.microsoft.com/office/drawing/2014/main" id="{EDEC643B-AA3F-4913-B411-1458BCEF26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4" y="3296011"/>
                <a:ext cx="12191456" cy="2849975"/>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blipFill>
                <a:blip r:embed="rId2">
                  <a:alphaModFix amt="57000"/>
                </a:blip>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sp>
        <p:nvSpPr>
          <p:cNvPr id="2" name="Title 1">
            <a:extLst>
              <a:ext uri="{FF2B5EF4-FFF2-40B4-BE49-F238E27FC236}">
                <a16:creationId xmlns:a16="http://schemas.microsoft.com/office/drawing/2014/main" id="{799C009A-2C38-420B-8FB8-32CE1834ACC8}"/>
              </a:ext>
            </a:extLst>
          </p:cNvPr>
          <p:cNvSpPr>
            <a:spLocks noGrp="1"/>
          </p:cNvSpPr>
          <p:nvPr>
            <p:ph type="title"/>
          </p:nvPr>
        </p:nvSpPr>
        <p:spPr>
          <a:xfrm>
            <a:off x="838199" y="1120676"/>
            <a:ext cx="6119192" cy="2308324"/>
          </a:xfrm>
        </p:spPr>
        <p:txBody>
          <a:bodyPr vert="horz" lIns="91440" tIns="45720" rIns="91440" bIns="45720" rtlCol="0" anchor="b">
            <a:normAutofit/>
          </a:bodyPr>
          <a:lstStyle/>
          <a:p>
            <a:r>
              <a:rPr lang="en-US" sz="7200" b="1" dirty="0">
                <a:solidFill>
                  <a:srgbClr val="FF6600"/>
                </a:solidFill>
                <a:effectLst>
                  <a:outerShdw blurRad="38100" dist="38100" dir="2700000" algn="tl">
                    <a:srgbClr val="000000">
                      <a:alpha val="43137"/>
                    </a:srgbClr>
                  </a:outerShdw>
                </a:effectLst>
                <a:latin typeface="Avenir LT Std 65 Medium" panose="020B0803020203020204" pitchFamily="34" charset="0"/>
              </a:rPr>
              <a:t>Hypothesis 1:</a:t>
            </a:r>
            <a:r>
              <a:rPr lang="en-US" sz="7200" b="1" kern="1200" dirty="0">
                <a:solidFill>
                  <a:srgbClr val="FF6600"/>
                </a:solidFill>
                <a:effectLst>
                  <a:outerShdw blurRad="38100" dist="38100" dir="2700000" algn="tl">
                    <a:srgbClr val="000000">
                      <a:alpha val="43137"/>
                    </a:srgbClr>
                  </a:outerShdw>
                </a:effectLst>
                <a:latin typeface="Avenir LT Std 65 Medium" panose="020B0803020203020204" pitchFamily="34" charset="0"/>
              </a:rPr>
              <a:t> </a:t>
            </a:r>
            <a:br>
              <a:rPr lang="en-US" sz="7200" b="1" kern="1200" dirty="0">
                <a:solidFill>
                  <a:srgbClr val="FF6600"/>
                </a:solidFill>
                <a:effectLst>
                  <a:outerShdw blurRad="38100" dist="38100" dir="2700000" algn="tl">
                    <a:srgbClr val="000000">
                      <a:alpha val="43137"/>
                    </a:srgbClr>
                  </a:outerShdw>
                </a:effectLst>
                <a:latin typeface="Avenir LT Std 65 Medium" panose="020B0803020203020204" pitchFamily="34" charset="0"/>
              </a:rPr>
            </a:br>
            <a:br>
              <a:rPr lang="en-US" sz="2400" b="1" dirty="0">
                <a:solidFill>
                  <a:srgbClr val="FF6600"/>
                </a:solidFill>
                <a:effectLst>
                  <a:outerShdw blurRad="38100" dist="38100" dir="2700000" algn="tl">
                    <a:srgbClr val="000000">
                      <a:alpha val="43137"/>
                    </a:srgbClr>
                  </a:outerShdw>
                </a:effectLst>
                <a:latin typeface="Avenir LT Std 65 Medium" panose="020B0803020203020204" pitchFamily="34" charset="0"/>
              </a:rPr>
            </a:br>
            <a:r>
              <a:rPr lang="en-US" sz="2400" b="1" dirty="0">
                <a:solidFill>
                  <a:srgbClr val="FF6600"/>
                </a:solidFill>
                <a:effectLst>
                  <a:outerShdw blurRad="38100" dist="38100" dir="2700000" algn="tl">
                    <a:srgbClr val="000000">
                      <a:alpha val="43137"/>
                    </a:srgbClr>
                  </a:outerShdw>
                </a:effectLst>
                <a:latin typeface="Avenir LT Std 65 Medium" panose="020B0803020203020204" pitchFamily="34" charset="0"/>
              </a:rPr>
              <a:t>Is there any association between Profit being at a </a:t>
            </a:r>
            <a:r>
              <a:rPr lang="en-US" sz="2400" b="1" u="sng" dirty="0">
                <a:solidFill>
                  <a:srgbClr val="FF6600"/>
                </a:solidFill>
                <a:effectLst>
                  <a:outerShdw blurRad="38100" dist="38100" dir="2700000" algn="tl">
                    <a:srgbClr val="000000">
                      <a:alpha val="43137"/>
                    </a:srgbClr>
                  </a:outerShdw>
                </a:effectLst>
                <a:latin typeface="Avenir LT Std 65 Medium" panose="020B0803020203020204" pitchFamily="34" charset="0"/>
              </a:rPr>
              <a:t>loss</a:t>
            </a:r>
            <a:r>
              <a:rPr lang="en-US" sz="2400" b="1" dirty="0">
                <a:solidFill>
                  <a:srgbClr val="FF6600"/>
                </a:solidFill>
                <a:effectLst>
                  <a:outerShdw blurRad="38100" dist="38100" dir="2700000" algn="tl">
                    <a:srgbClr val="000000">
                      <a:alpha val="43137"/>
                    </a:srgbClr>
                  </a:outerShdw>
                </a:effectLst>
                <a:latin typeface="Avenir LT Std 65 Medium" panose="020B0803020203020204" pitchFamily="34" charset="0"/>
              </a:rPr>
              <a:t> and the type of trip?</a:t>
            </a:r>
            <a:r>
              <a:rPr lang="en-US" sz="2400" b="1" kern="1200" dirty="0">
                <a:solidFill>
                  <a:srgbClr val="FF6600"/>
                </a:solidFill>
                <a:effectLst>
                  <a:outerShdw blurRad="38100" dist="38100" dir="2700000" algn="tl">
                    <a:srgbClr val="000000">
                      <a:alpha val="43137"/>
                    </a:srgbClr>
                  </a:outerShdw>
                </a:effectLst>
                <a:latin typeface="Avenir LT Std 65 Medium" panose="020B0803020203020204" pitchFamily="34" charset="0"/>
              </a:rPr>
              <a:t> </a:t>
            </a:r>
            <a:endParaRPr lang="en-US" sz="7200" b="1" kern="1200" dirty="0">
              <a:solidFill>
                <a:srgbClr val="FF6600"/>
              </a:solidFill>
              <a:effectLst>
                <a:outerShdw blurRad="38100" dist="38100" dir="2700000" algn="tl">
                  <a:srgbClr val="000000">
                    <a:alpha val="43137"/>
                  </a:srgbClr>
                </a:outerShdw>
              </a:effectLst>
              <a:latin typeface="Avenir LT Std 65 Medium" panose="020B0803020203020204" pitchFamily="34" charset="0"/>
            </a:endParaRPr>
          </a:p>
        </p:txBody>
      </p:sp>
      <p:sp>
        <p:nvSpPr>
          <p:cNvPr id="4" name="Slide Number Placeholder 3">
            <a:extLst>
              <a:ext uri="{FF2B5EF4-FFF2-40B4-BE49-F238E27FC236}">
                <a16:creationId xmlns:a16="http://schemas.microsoft.com/office/drawing/2014/main" id="{1992C3F3-C64F-4C4F-A7B4-4C7B4ECC5791}"/>
              </a:ext>
            </a:extLst>
          </p:cNvPr>
          <p:cNvSpPr>
            <a:spLocks noGrp="1"/>
          </p:cNvSpPr>
          <p:nvPr>
            <p:ph type="sldNum" sz="quarter" idx="12"/>
          </p:nvPr>
        </p:nvSpPr>
        <p:spPr>
          <a:xfrm>
            <a:off x="8737600" y="466933"/>
            <a:ext cx="2635250" cy="707886"/>
          </a:xfrm>
        </p:spPr>
        <p:txBody>
          <a:bodyPr vert="horz" lIns="91440" tIns="45720" rIns="91440" bIns="45720" rtlCol="0" anchor="ctr">
            <a:norm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fld id="{48F63A3B-78C7-47BE-AE5E-E10140E04643}" type="slidenum">
              <a:rPr kumimoji="0" lang="en-US" sz="4400" b="0" i="0" u="none" strike="noStrike" kern="1200" cap="none" spc="0" normalizeH="0" baseline="0" noProof="0">
                <a:ln>
                  <a:noFill/>
                </a:ln>
                <a:solidFill>
                  <a:prstClr val="white"/>
                </a:solidFill>
                <a:effectLst/>
                <a:uLnTx/>
                <a:uFillTx/>
                <a:latin typeface="Calibri" panose="020F0502020204030204"/>
                <a:ea typeface="+mn-ea"/>
                <a:cs typeface="+mn-cs"/>
              </a:rPr>
              <a:pPr marL="0" marR="0" lvl="0" indent="0" algn="r" defTabSz="914400" rtl="0" eaLnBrk="1" fontAlgn="auto" latinLnBrk="0" hangingPunct="1">
                <a:lnSpc>
                  <a:spcPct val="90000"/>
                </a:lnSpc>
                <a:spcBef>
                  <a:spcPts val="0"/>
                </a:spcBef>
                <a:spcAft>
                  <a:spcPts val="600"/>
                </a:spcAft>
                <a:buClrTx/>
                <a:buSzTx/>
                <a:buFontTx/>
                <a:buNone/>
                <a:tabLst/>
                <a:defRPr/>
              </a:pPr>
              <a:t>31</a:t>
            </a:fld>
            <a:endParaRPr kumimoji="0" lang="en-US" sz="44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3" name="Picture 62">
            <a:extLst>
              <a:ext uri="{FF2B5EF4-FFF2-40B4-BE49-F238E27FC236}">
                <a16:creationId xmlns:a16="http://schemas.microsoft.com/office/drawing/2014/main" id="{A704440B-E7BA-4BDD-A268-7403304B3E5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37373" y="0"/>
            <a:ext cx="1654627" cy="994232"/>
          </a:xfrm>
          <a:prstGeom prst="rect">
            <a:avLst/>
          </a:prstGeom>
        </p:spPr>
      </p:pic>
      <p:pic>
        <p:nvPicPr>
          <p:cNvPr id="14" name="Graphic 13" descr="Clipboard Mixed with solid fill">
            <a:extLst>
              <a:ext uri="{FF2B5EF4-FFF2-40B4-BE49-F238E27FC236}">
                <a16:creationId xmlns:a16="http://schemas.microsoft.com/office/drawing/2014/main" id="{ECA79679-2C8D-4692-BABE-D61577CE7C4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606322" y="1120676"/>
            <a:ext cx="2262555" cy="2262555"/>
          </a:xfrm>
          <a:prstGeom prst="rect">
            <a:avLst/>
          </a:prstGeom>
        </p:spPr>
      </p:pic>
    </p:spTree>
    <p:extLst>
      <p:ext uri="{BB962C8B-B14F-4D97-AF65-F5344CB8AC3E}">
        <p14:creationId xmlns:p14="http://schemas.microsoft.com/office/powerpoint/2010/main" val="292540205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E880FDB-4228-4C79-8947-024B80A6705A}"/>
              </a:ext>
            </a:extLst>
          </p:cNvPr>
          <p:cNvSpPr>
            <a:spLocks noGrp="1"/>
          </p:cNvSpPr>
          <p:nvPr>
            <p:ph idx="1"/>
          </p:nvPr>
        </p:nvSpPr>
        <p:spPr>
          <a:xfrm>
            <a:off x="838200" y="2578374"/>
            <a:ext cx="10515600" cy="3598588"/>
          </a:xfrm>
        </p:spPr>
        <p:txBody>
          <a:bodyPr>
            <a:normAutofit lnSpcReduction="10000"/>
          </a:bodyPr>
          <a:lstStyle/>
          <a:p>
            <a:pPr>
              <a:buFont typeface="Wingdings" panose="05000000000000000000" pitchFamily="2" charset="2"/>
              <a:buChar char="Ø"/>
            </a:pPr>
            <a:r>
              <a:rPr lang="en-US" sz="1800" b="1" dirty="0">
                <a:latin typeface="Avenir Next LT Pro" panose="020B0504020202020204" pitchFamily="34" charset="0"/>
              </a:rPr>
              <a:t>H0: There is no association between Loss and type of trip.</a:t>
            </a:r>
          </a:p>
          <a:p>
            <a:pPr>
              <a:buFont typeface="Wingdings" panose="05000000000000000000" pitchFamily="2" charset="2"/>
              <a:buChar char="Ø"/>
            </a:pPr>
            <a:r>
              <a:rPr lang="en-US" sz="1800" b="1" dirty="0">
                <a:latin typeface="Avenir Next LT Pro" panose="020B0504020202020204" pitchFamily="34" charset="0"/>
              </a:rPr>
              <a:t>H1: There is an association between loss and type of trip.</a:t>
            </a:r>
          </a:p>
          <a:p>
            <a:pPr>
              <a:buFont typeface="Wingdings" panose="05000000000000000000" pitchFamily="2" charset="2"/>
              <a:buChar char="Ø"/>
            </a:pPr>
            <a:endParaRPr lang="en-US" sz="1800" dirty="0">
              <a:latin typeface="Avenir Next LT Pro" panose="020B0504020202020204" pitchFamily="34" charset="0"/>
            </a:endParaRPr>
          </a:p>
          <a:p>
            <a:pPr marL="0" indent="0">
              <a:buNone/>
            </a:pPr>
            <a:r>
              <a:rPr lang="en-US" sz="1800" b="1" u="sng" dirty="0">
                <a:latin typeface="Avenir Next LT Pro" panose="020B0504020202020204" pitchFamily="34" charset="0"/>
              </a:rPr>
              <a:t>Test Utilized :  Chi-squared test</a:t>
            </a:r>
          </a:p>
          <a:p>
            <a:pPr marL="0" indent="0">
              <a:buNone/>
            </a:pPr>
            <a:r>
              <a:rPr lang="en-US" sz="1800" dirty="0">
                <a:latin typeface="Avenir Next LT Pro" panose="020B0504020202020204" pitchFamily="34" charset="0"/>
              </a:rPr>
              <a:t>Alpha: </a:t>
            </a:r>
            <a:r>
              <a:rPr lang="en-US" sz="1800" b="1" dirty="0">
                <a:latin typeface="Avenir Next LT Pro" panose="020B0504020202020204" pitchFamily="34" charset="0"/>
              </a:rPr>
              <a:t>0.05</a:t>
            </a:r>
          </a:p>
          <a:p>
            <a:pPr marL="0" indent="0">
              <a:buNone/>
            </a:pPr>
            <a:r>
              <a:rPr lang="en-US" sz="1800" dirty="0">
                <a:latin typeface="Avenir Next LT Pro" panose="020B0504020202020204" pitchFamily="34" charset="0"/>
              </a:rPr>
              <a:t>P-Value: </a:t>
            </a:r>
            <a:r>
              <a:rPr lang="en-US" sz="1800" b="1" dirty="0">
                <a:latin typeface="Avenir Next LT Pro" panose="020B0504020202020204" pitchFamily="34" charset="0"/>
              </a:rPr>
              <a:t>1.0</a:t>
            </a:r>
          </a:p>
          <a:p>
            <a:pPr marL="0" indent="0">
              <a:buNone/>
            </a:pPr>
            <a:endParaRPr lang="en-US" sz="1800" u="sng" dirty="0">
              <a:latin typeface="Avenir Next LT Pro" panose="020B0504020202020204" pitchFamily="34" charset="0"/>
            </a:endParaRPr>
          </a:p>
          <a:p>
            <a:pPr marL="0" indent="0">
              <a:buNone/>
            </a:pPr>
            <a:r>
              <a:rPr lang="en-US" sz="1800" b="1" u="sng" dirty="0">
                <a:latin typeface="Avenir Next LT Pro" panose="020B0504020202020204" pitchFamily="34" charset="0"/>
              </a:rPr>
              <a:t>Verdict</a:t>
            </a:r>
            <a:r>
              <a:rPr lang="en-US" sz="1800" u="sng" dirty="0">
                <a:latin typeface="Avenir Next LT Pro" panose="020B0504020202020204" pitchFamily="34" charset="0"/>
              </a:rPr>
              <a:t>:</a:t>
            </a:r>
            <a:r>
              <a:rPr lang="en-US" sz="1800" dirty="0">
                <a:latin typeface="Avenir Next LT Pro" panose="020B0504020202020204" pitchFamily="34" charset="0"/>
              </a:rPr>
              <a:t> If the Null Hypothesis is true, </a:t>
            </a:r>
            <a:r>
              <a:rPr lang="en-US" sz="1800" b="1" dirty="0">
                <a:latin typeface="Avenir Next LT Pro" panose="020B0504020202020204" pitchFamily="34" charset="0"/>
              </a:rPr>
              <a:t>the probability that the observed number of trips is the same as the expected number of trips from a randomly sampled data is 100%</a:t>
            </a:r>
            <a:r>
              <a:rPr lang="en-US" sz="1800" dirty="0">
                <a:latin typeface="Avenir Next LT Pro" panose="020B0504020202020204" pitchFamily="34" charset="0"/>
              </a:rPr>
              <a:t>. Therefore, as the P-value is higher than the alpha value, </a:t>
            </a:r>
            <a:r>
              <a:rPr lang="en-US" sz="1800" b="1" dirty="0">
                <a:latin typeface="Avenir Next LT Pro" panose="020B0504020202020204" pitchFamily="34" charset="0"/>
              </a:rPr>
              <a:t>we fail to reject the null hypothesis</a:t>
            </a:r>
            <a:r>
              <a:rPr lang="en-US" sz="1800" dirty="0">
                <a:latin typeface="Avenir Next LT Pro" panose="020B0504020202020204" pitchFamily="34" charset="0"/>
              </a:rPr>
              <a:t>. There is </a:t>
            </a:r>
            <a:r>
              <a:rPr lang="en-US" sz="1800" b="1" dirty="0">
                <a:latin typeface="Avenir Next LT Pro" panose="020B0504020202020204" pitchFamily="34" charset="0"/>
              </a:rPr>
              <a:t>no association between Loss and type of trip</a:t>
            </a:r>
            <a:r>
              <a:rPr lang="en-US" sz="1800" dirty="0">
                <a:latin typeface="Avenir Next LT Pro" panose="020B0504020202020204" pitchFamily="34" charset="0"/>
              </a:rPr>
              <a:t>.</a:t>
            </a:r>
          </a:p>
          <a:p>
            <a:pPr marL="0" indent="0">
              <a:buNone/>
            </a:pPr>
            <a:endParaRPr lang="en-US" sz="1800" u="sng" dirty="0">
              <a:latin typeface="Avenir Next LT Pro" panose="020B0504020202020204" pitchFamily="34" charset="0"/>
            </a:endParaRPr>
          </a:p>
          <a:p>
            <a:pPr marL="0" indent="0">
              <a:buNone/>
            </a:pPr>
            <a:endParaRPr lang="en-US" sz="1800" u="sng" dirty="0">
              <a:latin typeface="Avenir Next LT Pro" panose="020B0504020202020204" pitchFamily="34" charset="0"/>
            </a:endParaRPr>
          </a:p>
        </p:txBody>
      </p:sp>
      <p:sp>
        <p:nvSpPr>
          <p:cNvPr id="4" name="Slide Number Placeholder 3">
            <a:extLst>
              <a:ext uri="{FF2B5EF4-FFF2-40B4-BE49-F238E27FC236}">
                <a16:creationId xmlns:a16="http://schemas.microsoft.com/office/drawing/2014/main" id="{47AF7462-92A8-45C4-842B-25B51DE4202D}"/>
              </a:ext>
            </a:extLst>
          </p:cNvPr>
          <p:cNvSpPr>
            <a:spLocks noGrp="1"/>
          </p:cNvSpPr>
          <p:nvPr>
            <p:ph type="sldNum" sz="quarter" idx="12"/>
          </p:nvPr>
        </p:nvSpPr>
        <p:spPr/>
        <p:txBody>
          <a:bodyPr/>
          <a:lstStyle/>
          <a:p>
            <a:fld id="{48F63A3B-78C7-47BE-AE5E-E10140E04643}" type="slidenum">
              <a:rPr lang="en-US" smtClean="0"/>
              <a:t>32</a:t>
            </a:fld>
            <a:endParaRPr lang="en-US"/>
          </a:p>
        </p:txBody>
      </p:sp>
      <p:pic>
        <p:nvPicPr>
          <p:cNvPr id="5" name="Picture 4">
            <a:extLst>
              <a:ext uri="{FF2B5EF4-FFF2-40B4-BE49-F238E27FC236}">
                <a16:creationId xmlns:a16="http://schemas.microsoft.com/office/drawing/2014/main" id="{C913BC1F-547D-4D5F-8AAB-5AAAF3EA094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37373" y="0"/>
            <a:ext cx="1654627" cy="994232"/>
          </a:xfrm>
          <a:prstGeom prst="rect">
            <a:avLst/>
          </a:prstGeom>
        </p:spPr>
      </p:pic>
      <p:pic>
        <p:nvPicPr>
          <p:cNvPr id="9" name="Picture 8" descr="Text&#10;&#10;Description automatically generated">
            <a:extLst>
              <a:ext uri="{FF2B5EF4-FFF2-40B4-BE49-F238E27FC236}">
                <a16:creationId xmlns:a16="http://schemas.microsoft.com/office/drawing/2014/main" id="{143550C9-9774-47CE-AA48-344E78FBC448}"/>
              </a:ext>
            </a:extLst>
          </p:cNvPr>
          <p:cNvPicPr>
            <a:picLocks noChangeAspect="1"/>
          </p:cNvPicPr>
          <p:nvPr/>
        </p:nvPicPr>
        <p:blipFill>
          <a:blip r:embed="rId3"/>
          <a:stretch>
            <a:fillRect/>
          </a:stretch>
        </p:blipFill>
        <p:spPr>
          <a:xfrm>
            <a:off x="1008589" y="1625737"/>
            <a:ext cx="2562583" cy="581106"/>
          </a:xfrm>
          <a:prstGeom prst="rect">
            <a:avLst/>
          </a:prstGeom>
          <a:ln>
            <a:solidFill>
              <a:schemeClr val="tx1"/>
            </a:solidFill>
          </a:ln>
        </p:spPr>
      </p:pic>
      <p:pic>
        <p:nvPicPr>
          <p:cNvPr id="11" name="Picture 10" descr="A picture containing chart&#10;&#10;Description automatically generated">
            <a:extLst>
              <a:ext uri="{FF2B5EF4-FFF2-40B4-BE49-F238E27FC236}">
                <a16:creationId xmlns:a16="http://schemas.microsoft.com/office/drawing/2014/main" id="{57DE116A-367F-47AE-9018-F536D480B50E}"/>
              </a:ext>
            </a:extLst>
          </p:cNvPr>
          <p:cNvPicPr>
            <a:picLocks noChangeAspect="1"/>
          </p:cNvPicPr>
          <p:nvPr/>
        </p:nvPicPr>
        <p:blipFill>
          <a:blip r:embed="rId4"/>
          <a:stretch>
            <a:fillRect/>
          </a:stretch>
        </p:blipFill>
        <p:spPr>
          <a:xfrm>
            <a:off x="1008589" y="578253"/>
            <a:ext cx="7744906" cy="1057423"/>
          </a:xfrm>
          <a:prstGeom prst="rect">
            <a:avLst/>
          </a:prstGeom>
          <a:ln>
            <a:solidFill>
              <a:schemeClr val="tx1"/>
            </a:solidFill>
          </a:ln>
        </p:spPr>
      </p:pic>
    </p:spTree>
    <p:extLst>
      <p:ext uri="{BB962C8B-B14F-4D97-AF65-F5344CB8AC3E}">
        <p14:creationId xmlns:p14="http://schemas.microsoft.com/office/powerpoint/2010/main" val="3816748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9B37791B-B040-4694-BFDC-8DD132D86E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39" name="Group 38">
            <a:extLst>
              <a:ext uri="{FF2B5EF4-FFF2-40B4-BE49-F238E27FC236}">
                <a16:creationId xmlns:a16="http://schemas.microsoft.com/office/drawing/2014/main" id="{59A59B10-9D94-4C5B-8BF0-95928DCEB1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296011"/>
            <a:ext cx="12192000" cy="3561989"/>
            <a:chOff x="0" y="3296011"/>
            <a:chExt cx="12192000" cy="3561989"/>
          </a:xfrm>
          <a:effectLst>
            <a:outerShdw blurRad="254000" dist="152400" dir="16200000" rotWithShape="0">
              <a:prstClr val="black">
                <a:alpha val="10000"/>
              </a:prstClr>
            </a:outerShdw>
          </a:effectLst>
        </p:grpSpPr>
        <p:grpSp>
          <p:nvGrpSpPr>
            <p:cNvPr id="40" name="Group 39">
              <a:extLst>
                <a:ext uri="{FF2B5EF4-FFF2-40B4-BE49-F238E27FC236}">
                  <a16:creationId xmlns:a16="http://schemas.microsoft.com/office/drawing/2014/main" id="{354E31B9-72DD-4DE4-B3E3-4395530BEC1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3681702"/>
              <a:ext cx="12192000" cy="3176298"/>
              <a:chOff x="0" y="3681702"/>
              <a:chExt cx="12192000" cy="3176298"/>
            </a:xfrm>
          </p:grpSpPr>
          <p:sp>
            <p:nvSpPr>
              <p:cNvPr id="44" name="Freeform: Shape 43">
                <a:extLst>
                  <a:ext uri="{FF2B5EF4-FFF2-40B4-BE49-F238E27FC236}">
                    <a16:creationId xmlns:a16="http://schemas.microsoft.com/office/drawing/2014/main" id="{68738192-1FEA-49E1-BFF3-6D1C324A5C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681702"/>
                <a:ext cx="12192000" cy="3176298"/>
              </a:xfrm>
              <a:custGeom>
                <a:avLst/>
                <a:gdLst>
                  <a:gd name="connsiteX0" fmla="*/ 12192000 w 12192000"/>
                  <a:gd name="connsiteY0" fmla="*/ 0 h 3176298"/>
                  <a:gd name="connsiteX1" fmla="*/ 12192000 w 12192000"/>
                  <a:gd name="connsiteY1" fmla="*/ 3176298 h 3176298"/>
                  <a:gd name="connsiteX2" fmla="*/ 0 w 12192000"/>
                  <a:gd name="connsiteY2" fmla="*/ 3176298 h 3176298"/>
                  <a:gd name="connsiteX3" fmla="*/ 0 w 12192000"/>
                  <a:gd name="connsiteY3" fmla="*/ 2264980 h 3176298"/>
                  <a:gd name="connsiteX4" fmla="*/ 544 w 12192000"/>
                  <a:gd name="connsiteY4" fmla="*/ 2264980 h 3176298"/>
                  <a:gd name="connsiteX5" fmla="*/ 544 w 12192000"/>
                  <a:gd name="connsiteY5" fmla="*/ 2392219 h 3176298"/>
                  <a:gd name="connsiteX6" fmla="*/ 61197 w 12192000"/>
                  <a:gd name="connsiteY6" fmla="*/ 2387448 h 3176298"/>
                  <a:gd name="connsiteX7" fmla="*/ 119613 w 12192000"/>
                  <a:gd name="connsiteY7" fmla="*/ 2369945 h 3176298"/>
                  <a:gd name="connsiteX8" fmla="*/ 172384 w 12192000"/>
                  <a:gd name="connsiteY8" fmla="*/ 2347084 h 3176298"/>
                  <a:gd name="connsiteX9" fmla="*/ 274873 w 12192000"/>
                  <a:gd name="connsiteY9" fmla="*/ 2336988 h 3176298"/>
                  <a:gd name="connsiteX10" fmla="*/ 307259 w 12192000"/>
                  <a:gd name="connsiteY10" fmla="*/ 2331461 h 3176298"/>
                  <a:gd name="connsiteX11" fmla="*/ 394511 w 12192000"/>
                  <a:gd name="connsiteY11" fmla="*/ 2308601 h 3176298"/>
                  <a:gd name="connsiteX12" fmla="*/ 494337 w 12192000"/>
                  <a:gd name="connsiteY12" fmla="*/ 2268213 h 3176298"/>
                  <a:gd name="connsiteX13" fmla="*/ 546917 w 12192000"/>
                  <a:gd name="connsiteY13" fmla="*/ 2283264 h 3176298"/>
                  <a:gd name="connsiteX14" fmla="*/ 730754 w 12192000"/>
                  <a:gd name="connsiteY14" fmla="*/ 2240780 h 3176298"/>
                  <a:gd name="connsiteX15" fmla="*/ 785432 w 12192000"/>
                  <a:gd name="connsiteY15" fmla="*/ 2218682 h 3176298"/>
                  <a:gd name="connsiteX16" fmla="*/ 801053 w 12192000"/>
                  <a:gd name="connsiteY16" fmla="*/ 2204013 h 3176298"/>
                  <a:gd name="connsiteX17" fmla="*/ 858205 w 12192000"/>
                  <a:gd name="connsiteY17" fmla="*/ 2169532 h 3176298"/>
                  <a:gd name="connsiteX18" fmla="*/ 949646 w 12192000"/>
                  <a:gd name="connsiteY18" fmla="*/ 2157340 h 3176298"/>
                  <a:gd name="connsiteX19" fmla="*/ 960887 w 12192000"/>
                  <a:gd name="connsiteY19" fmla="*/ 2150099 h 3176298"/>
                  <a:gd name="connsiteX20" fmla="*/ 977653 w 12192000"/>
                  <a:gd name="connsiteY20" fmla="*/ 2138480 h 3176298"/>
                  <a:gd name="connsiteX21" fmla="*/ 1071762 w 12192000"/>
                  <a:gd name="connsiteY21" fmla="*/ 2117905 h 3176298"/>
                  <a:gd name="connsiteX22" fmla="*/ 1092527 w 12192000"/>
                  <a:gd name="connsiteY22" fmla="*/ 2111428 h 3176298"/>
                  <a:gd name="connsiteX23" fmla="*/ 1109865 w 12192000"/>
                  <a:gd name="connsiteY23" fmla="*/ 2100568 h 3176298"/>
                  <a:gd name="connsiteX24" fmla="*/ 1162823 w 12192000"/>
                  <a:gd name="connsiteY24" fmla="*/ 2075613 h 3176298"/>
                  <a:gd name="connsiteX25" fmla="*/ 1206641 w 12192000"/>
                  <a:gd name="connsiteY25" fmla="*/ 2074851 h 3176298"/>
                  <a:gd name="connsiteX26" fmla="*/ 1267411 w 12192000"/>
                  <a:gd name="connsiteY26" fmla="*/ 2060753 h 3176298"/>
                  <a:gd name="connsiteX27" fmla="*/ 1380762 w 12192000"/>
                  <a:gd name="connsiteY27" fmla="*/ 2046847 h 3176298"/>
                  <a:gd name="connsiteX28" fmla="*/ 1404006 w 12192000"/>
                  <a:gd name="connsiteY28" fmla="*/ 2038844 h 3176298"/>
                  <a:gd name="connsiteX29" fmla="*/ 1544598 w 12192000"/>
                  <a:gd name="connsiteY29" fmla="*/ 2000932 h 3176298"/>
                  <a:gd name="connsiteX30" fmla="*/ 1657188 w 12192000"/>
                  <a:gd name="connsiteY30" fmla="*/ 2001697 h 3176298"/>
                  <a:gd name="connsiteX31" fmla="*/ 1665950 w 12192000"/>
                  <a:gd name="connsiteY31" fmla="*/ 2003411 h 3176298"/>
                  <a:gd name="connsiteX32" fmla="*/ 1709006 w 12192000"/>
                  <a:gd name="connsiteY32" fmla="*/ 2015983 h 3176298"/>
                  <a:gd name="connsiteX33" fmla="*/ 1775684 w 12192000"/>
                  <a:gd name="connsiteY33" fmla="*/ 2012555 h 3176298"/>
                  <a:gd name="connsiteX34" fmla="*/ 1821596 w 12192000"/>
                  <a:gd name="connsiteY34" fmla="*/ 1995218 h 3176298"/>
                  <a:gd name="connsiteX35" fmla="*/ 1878748 w 12192000"/>
                  <a:gd name="connsiteY35" fmla="*/ 1994457 h 3176298"/>
                  <a:gd name="connsiteX36" fmla="*/ 1944092 w 12192000"/>
                  <a:gd name="connsiteY36" fmla="*/ 2005315 h 3176298"/>
                  <a:gd name="connsiteX37" fmla="*/ 1973429 w 12192000"/>
                  <a:gd name="connsiteY37" fmla="*/ 2007601 h 3176298"/>
                  <a:gd name="connsiteX38" fmla="*/ 2054013 w 12192000"/>
                  <a:gd name="connsiteY38" fmla="*/ 2030082 h 3176298"/>
                  <a:gd name="connsiteX39" fmla="*/ 2102021 w 12192000"/>
                  <a:gd name="connsiteY39" fmla="*/ 2024557 h 3176298"/>
                  <a:gd name="connsiteX40" fmla="*/ 2149267 w 12192000"/>
                  <a:gd name="connsiteY40" fmla="*/ 2009697 h 3176298"/>
                  <a:gd name="connsiteX41" fmla="*/ 2179556 w 12192000"/>
                  <a:gd name="connsiteY41" fmla="*/ 1995409 h 3176298"/>
                  <a:gd name="connsiteX42" fmla="*/ 2240710 w 12192000"/>
                  <a:gd name="connsiteY42" fmla="*/ 1985312 h 3176298"/>
                  <a:gd name="connsiteX43" fmla="*/ 2251948 w 12192000"/>
                  <a:gd name="connsiteY43" fmla="*/ 1986836 h 3176298"/>
                  <a:gd name="connsiteX44" fmla="*/ 2434456 w 12192000"/>
                  <a:gd name="connsiteY44" fmla="*/ 1999410 h 3176298"/>
                  <a:gd name="connsiteX45" fmla="*/ 2506847 w 12192000"/>
                  <a:gd name="connsiteY45" fmla="*/ 2019603 h 3176298"/>
                  <a:gd name="connsiteX46" fmla="*/ 2522279 w 12192000"/>
                  <a:gd name="connsiteY46" fmla="*/ 2022080 h 3176298"/>
                  <a:gd name="connsiteX47" fmla="*/ 2676398 w 12192000"/>
                  <a:gd name="connsiteY47" fmla="*/ 2044751 h 3176298"/>
                  <a:gd name="connsiteX48" fmla="*/ 2693543 w 12192000"/>
                  <a:gd name="connsiteY48" fmla="*/ 2045703 h 3176298"/>
                  <a:gd name="connsiteX49" fmla="*/ 2741360 w 12192000"/>
                  <a:gd name="connsiteY49" fmla="*/ 2041701 h 3176298"/>
                  <a:gd name="connsiteX50" fmla="*/ 2854140 w 12192000"/>
                  <a:gd name="connsiteY50" fmla="*/ 2082851 h 3176298"/>
                  <a:gd name="connsiteX51" fmla="*/ 2967110 w 12192000"/>
                  <a:gd name="connsiteY51" fmla="*/ 2096949 h 3176298"/>
                  <a:gd name="connsiteX52" fmla="*/ 3029216 w 12192000"/>
                  <a:gd name="connsiteY52" fmla="*/ 2096757 h 3176298"/>
                  <a:gd name="connsiteX53" fmla="*/ 3073604 w 12192000"/>
                  <a:gd name="connsiteY53" fmla="*/ 2106856 h 3176298"/>
                  <a:gd name="connsiteX54" fmla="*/ 3182763 w 12192000"/>
                  <a:gd name="connsiteY54" fmla="*/ 2137527 h 3176298"/>
                  <a:gd name="connsiteX55" fmla="*/ 3234202 w 12192000"/>
                  <a:gd name="connsiteY55" fmla="*/ 2142289 h 3176298"/>
                  <a:gd name="connsiteX56" fmla="*/ 3288877 w 12192000"/>
                  <a:gd name="connsiteY56" fmla="*/ 2152578 h 3176298"/>
                  <a:gd name="connsiteX57" fmla="*/ 3424135 w 12192000"/>
                  <a:gd name="connsiteY57" fmla="*/ 2198680 h 3176298"/>
                  <a:gd name="connsiteX58" fmla="*/ 3534629 w 12192000"/>
                  <a:gd name="connsiteY58" fmla="*/ 2196013 h 3176298"/>
                  <a:gd name="connsiteX59" fmla="*/ 3605116 w 12192000"/>
                  <a:gd name="connsiteY59" fmla="*/ 2196583 h 3176298"/>
                  <a:gd name="connsiteX60" fmla="*/ 3689131 w 12192000"/>
                  <a:gd name="connsiteY60" fmla="*/ 2211824 h 3176298"/>
                  <a:gd name="connsiteX61" fmla="*/ 3757902 w 12192000"/>
                  <a:gd name="connsiteY61" fmla="*/ 2234114 h 3176298"/>
                  <a:gd name="connsiteX62" fmla="*/ 3852966 w 12192000"/>
                  <a:gd name="connsiteY62" fmla="*/ 2251831 h 3176298"/>
                  <a:gd name="connsiteX63" fmla="*/ 3947648 w 12192000"/>
                  <a:gd name="connsiteY63" fmla="*/ 2285932 h 3176298"/>
                  <a:gd name="connsiteX64" fmla="*/ 4013753 w 12192000"/>
                  <a:gd name="connsiteY64" fmla="*/ 2312031 h 3176298"/>
                  <a:gd name="connsiteX65" fmla="*/ 4105766 w 12192000"/>
                  <a:gd name="connsiteY65" fmla="*/ 2335082 h 3176298"/>
                  <a:gd name="connsiteX66" fmla="*/ 4246551 w 12192000"/>
                  <a:gd name="connsiteY66" fmla="*/ 2351274 h 3176298"/>
                  <a:gd name="connsiteX67" fmla="*/ 4311323 w 12192000"/>
                  <a:gd name="connsiteY67" fmla="*/ 2352991 h 3176298"/>
                  <a:gd name="connsiteX68" fmla="*/ 4413817 w 12192000"/>
                  <a:gd name="connsiteY68" fmla="*/ 2390899 h 3176298"/>
                  <a:gd name="connsiteX69" fmla="*/ 4457632 w 12192000"/>
                  <a:gd name="connsiteY69" fmla="*/ 2409188 h 3176298"/>
                  <a:gd name="connsiteX70" fmla="*/ 4497068 w 12192000"/>
                  <a:gd name="connsiteY70" fmla="*/ 2393947 h 3176298"/>
                  <a:gd name="connsiteX71" fmla="*/ 4522596 w 12192000"/>
                  <a:gd name="connsiteY71" fmla="*/ 2376421 h 3176298"/>
                  <a:gd name="connsiteX72" fmla="*/ 4603368 w 12192000"/>
                  <a:gd name="connsiteY72" fmla="*/ 2391282 h 3176298"/>
                  <a:gd name="connsiteX73" fmla="*/ 4689098 w 12192000"/>
                  <a:gd name="connsiteY73" fmla="*/ 2406903 h 3176298"/>
                  <a:gd name="connsiteX74" fmla="*/ 4719697 w 12192000"/>
                  <a:gd name="connsiteY74" fmla="*/ 2413428 h 3176298"/>
                  <a:gd name="connsiteX75" fmla="*/ 4726469 w 12192000"/>
                  <a:gd name="connsiteY75" fmla="*/ 2414298 h 3176298"/>
                  <a:gd name="connsiteX76" fmla="*/ 4785776 w 12192000"/>
                  <a:gd name="connsiteY76" fmla="*/ 2414298 h 3176298"/>
                  <a:gd name="connsiteX77" fmla="*/ 4788661 w 12192000"/>
                  <a:gd name="connsiteY77" fmla="*/ 2414047 h 3176298"/>
                  <a:gd name="connsiteX78" fmla="*/ 4827024 w 12192000"/>
                  <a:gd name="connsiteY78" fmla="*/ 2408999 h 3176298"/>
                  <a:gd name="connsiteX79" fmla="*/ 4887415 w 12192000"/>
                  <a:gd name="connsiteY79" fmla="*/ 2405570 h 3176298"/>
                  <a:gd name="connsiteX80" fmla="*/ 4936184 w 12192000"/>
                  <a:gd name="connsiteY80" fmla="*/ 2395853 h 3176298"/>
                  <a:gd name="connsiteX81" fmla="*/ 4953328 w 12192000"/>
                  <a:gd name="connsiteY81" fmla="*/ 2390138 h 3176298"/>
                  <a:gd name="connsiteX82" fmla="*/ 5089162 w 12192000"/>
                  <a:gd name="connsiteY82" fmla="*/ 2345560 h 3176298"/>
                  <a:gd name="connsiteX83" fmla="*/ 5234326 w 12192000"/>
                  <a:gd name="connsiteY83" fmla="*/ 2309935 h 3176298"/>
                  <a:gd name="connsiteX84" fmla="*/ 5328438 w 12192000"/>
                  <a:gd name="connsiteY84" fmla="*/ 2332416 h 3176298"/>
                  <a:gd name="connsiteX85" fmla="*/ 5363491 w 12192000"/>
                  <a:gd name="connsiteY85" fmla="*/ 2332034 h 3176298"/>
                  <a:gd name="connsiteX86" fmla="*/ 5524660 w 12192000"/>
                  <a:gd name="connsiteY86" fmla="*/ 2337178 h 3176298"/>
                  <a:gd name="connsiteX87" fmla="*/ 5553045 w 12192000"/>
                  <a:gd name="connsiteY87" fmla="*/ 2342701 h 3176298"/>
                  <a:gd name="connsiteX88" fmla="*/ 5706401 w 12192000"/>
                  <a:gd name="connsiteY88" fmla="*/ 2320032 h 3176298"/>
                  <a:gd name="connsiteX89" fmla="*/ 5762029 w 12192000"/>
                  <a:gd name="connsiteY89" fmla="*/ 2316221 h 3176298"/>
                  <a:gd name="connsiteX90" fmla="*/ 5813276 w 12192000"/>
                  <a:gd name="connsiteY90" fmla="*/ 2309935 h 3176298"/>
                  <a:gd name="connsiteX91" fmla="*/ 5884906 w 12192000"/>
                  <a:gd name="connsiteY91" fmla="*/ 2308411 h 3176298"/>
                  <a:gd name="connsiteX92" fmla="*/ 5959204 w 12192000"/>
                  <a:gd name="connsiteY92" fmla="*/ 2311269 h 3176298"/>
                  <a:gd name="connsiteX93" fmla="*/ 6042072 w 12192000"/>
                  <a:gd name="connsiteY93" fmla="*/ 2310697 h 3176298"/>
                  <a:gd name="connsiteX94" fmla="*/ 6074842 w 12192000"/>
                  <a:gd name="connsiteY94" fmla="*/ 2305745 h 3176298"/>
                  <a:gd name="connsiteX95" fmla="*/ 6163425 w 12192000"/>
                  <a:gd name="connsiteY95" fmla="*/ 2309172 h 3176298"/>
                  <a:gd name="connsiteX96" fmla="*/ 6209909 w 12192000"/>
                  <a:gd name="connsiteY96" fmla="*/ 2303459 h 3176298"/>
                  <a:gd name="connsiteX97" fmla="*/ 6286493 w 12192000"/>
                  <a:gd name="connsiteY97" fmla="*/ 2302315 h 3176298"/>
                  <a:gd name="connsiteX98" fmla="*/ 6311449 w 12192000"/>
                  <a:gd name="connsiteY98" fmla="*/ 2300980 h 3176298"/>
                  <a:gd name="connsiteX99" fmla="*/ 6333739 w 12192000"/>
                  <a:gd name="connsiteY99" fmla="*/ 2300218 h 3176298"/>
                  <a:gd name="connsiteX100" fmla="*/ 6410131 w 12192000"/>
                  <a:gd name="connsiteY100" fmla="*/ 2315841 h 3176298"/>
                  <a:gd name="connsiteX101" fmla="*/ 6477951 w 12192000"/>
                  <a:gd name="connsiteY101" fmla="*/ 2316793 h 3176298"/>
                  <a:gd name="connsiteX102" fmla="*/ 6596828 w 12192000"/>
                  <a:gd name="connsiteY102" fmla="*/ 2329368 h 3176298"/>
                  <a:gd name="connsiteX103" fmla="*/ 6623118 w 12192000"/>
                  <a:gd name="connsiteY103" fmla="*/ 2324985 h 3176298"/>
                  <a:gd name="connsiteX104" fmla="*/ 6705417 w 12192000"/>
                  <a:gd name="connsiteY104" fmla="*/ 2323272 h 3176298"/>
                  <a:gd name="connsiteX105" fmla="*/ 6752283 w 12192000"/>
                  <a:gd name="connsiteY105" fmla="*/ 2321937 h 3176298"/>
                  <a:gd name="connsiteX106" fmla="*/ 6810195 w 12192000"/>
                  <a:gd name="connsiteY106" fmla="*/ 2331082 h 3176298"/>
                  <a:gd name="connsiteX107" fmla="*/ 6910782 w 12192000"/>
                  <a:gd name="connsiteY107" fmla="*/ 2350512 h 3176298"/>
                  <a:gd name="connsiteX108" fmla="*/ 6937263 w 12192000"/>
                  <a:gd name="connsiteY108" fmla="*/ 2353561 h 3176298"/>
                  <a:gd name="connsiteX109" fmla="*/ 6985653 w 12192000"/>
                  <a:gd name="connsiteY109" fmla="*/ 2362897 h 3176298"/>
                  <a:gd name="connsiteX110" fmla="*/ 6994415 w 12192000"/>
                  <a:gd name="connsiteY110" fmla="*/ 2364611 h 3176298"/>
                  <a:gd name="connsiteX111" fmla="*/ 7068141 w 12192000"/>
                  <a:gd name="connsiteY111" fmla="*/ 2388234 h 3176298"/>
                  <a:gd name="connsiteX112" fmla="*/ 7106432 w 12192000"/>
                  <a:gd name="connsiteY112" fmla="*/ 2390138 h 3176298"/>
                  <a:gd name="connsiteX113" fmla="*/ 7216547 w 12192000"/>
                  <a:gd name="connsiteY113" fmla="*/ 2390330 h 3176298"/>
                  <a:gd name="connsiteX114" fmla="*/ 7263220 w 12192000"/>
                  <a:gd name="connsiteY114" fmla="*/ 2386709 h 3176298"/>
                  <a:gd name="connsiteX115" fmla="*/ 7375428 w 12192000"/>
                  <a:gd name="connsiteY115" fmla="*/ 2372803 h 3176298"/>
                  <a:gd name="connsiteX116" fmla="*/ 7445916 w 12192000"/>
                  <a:gd name="connsiteY116" fmla="*/ 2365945 h 3176298"/>
                  <a:gd name="connsiteX117" fmla="*/ 7526880 w 12192000"/>
                  <a:gd name="connsiteY117" fmla="*/ 2355084 h 3176298"/>
                  <a:gd name="connsiteX118" fmla="*/ 7619655 w 12192000"/>
                  <a:gd name="connsiteY118" fmla="*/ 2348226 h 3176298"/>
                  <a:gd name="connsiteX119" fmla="*/ 7788636 w 12192000"/>
                  <a:gd name="connsiteY119" fmla="*/ 2327461 h 3176298"/>
                  <a:gd name="connsiteX120" fmla="*/ 7952280 w 12192000"/>
                  <a:gd name="connsiteY120" fmla="*/ 2305935 h 3176298"/>
                  <a:gd name="connsiteX121" fmla="*/ 8019339 w 12192000"/>
                  <a:gd name="connsiteY121" fmla="*/ 2286884 h 3176298"/>
                  <a:gd name="connsiteX122" fmla="*/ 8137835 w 12192000"/>
                  <a:gd name="connsiteY122" fmla="*/ 2259832 h 3176298"/>
                  <a:gd name="connsiteX123" fmla="*/ 8189651 w 12192000"/>
                  <a:gd name="connsiteY123" fmla="*/ 2243639 h 3176298"/>
                  <a:gd name="connsiteX124" fmla="*/ 8313671 w 12192000"/>
                  <a:gd name="connsiteY124" fmla="*/ 2209920 h 3176298"/>
                  <a:gd name="connsiteX125" fmla="*/ 8459979 w 12192000"/>
                  <a:gd name="connsiteY125" fmla="*/ 2158864 h 3176298"/>
                  <a:gd name="connsiteX126" fmla="*/ 8516369 w 12192000"/>
                  <a:gd name="connsiteY126" fmla="*/ 2144003 h 3176298"/>
                  <a:gd name="connsiteX127" fmla="*/ 8657726 w 12192000"/>
                  <a:gd name="connsiteY127" fmla="*/ 2106284 h 3176298"/>
                  <a:gd name="connsiteX128" fmla="*/ 8711448 w 12192000"/>
                  <a:gd name="connsiteY128" fmla="*/ 2098664 h 3176298"/>
                  <a:gd name="connsiteX129" fmla="*/ 8772219 w 12192000"/>
                  <a:gd name="connsiteY129" fmla="*/ 2082280 h 3176298"/>
                  <a:gd name="connsiteX130" fmla="*/ 8845565 w 12192000"/>
                  <a:gd name="connsiteY130" fmla="*/ 2053705 h 3176298"/>
                  <a:gd name="connsiteX131" fmla="*/ 8967871 w 12192000"/>
                  <a:gd name="connsiteY131" fmla="*/ 2011221 h 3176298"/>
                  <a:gd name="connsiteX132" fmla="*/ 9015878 w 12192000"/>
                  <a:gd name="connsiteY132" fmla="*/ 2001124 h 3176298"/>
                  <a:gd name="connsiteX133" fmla="*/ 9234579 w 12192000"/>
                  <a:gd name="connsiteY133" fmla="*/ 1935209 h 3176298"/>
                  <a:gd name="connsiteX134" fmla="*/ 9346597 w 12192000"/>
                  <a:gd name="connsiteY134" fmla="*/ 1896917 h 3176298"/>
                  <a:gd name="connsiteX135" fmla="*/ 9416321 w 12192000"/>
                  <a:gd name="connsiteY135" fmla="*/ 1880724 h 3176298"/>
                  <a:gd name="connsiteX136" fmla="*/ 9477283 w 12192000"/>
                  <a:gd name="connsiteY136" fmla="*/ 1856149 h 3176298"/>
                  <a:gd name="connsiteX137" fmla="*/ 9666265 w 12192000"/>
                  <a:gd name="connsiteY137" fmla="*/ 1787186 h 3176298"/>
                  <a:gd name="connsiteX138" fmla="*/ 9754088 w 12192000"/>
                  <a:gd name="connsiteY138" fmla="*/ 1741464 h 3176298"/>
                  <a:gd name="connsiteX139" fmla="*/ 9899446 w 12192000"/>
                  <a:gd name="connsiteY139" fmla="*/ 1656880 h 3176298"/>
                  <a:gd name="connsiteX140" fmla="*/ 9993175 w 12192000"/>
                  <a:gd name="connsiteY140" fmla="*/ 1576487 h 3176298"/>
                  <a:gd name="connsiteX141" fmla="*/ 10044230 w 12192000"/>
                  <a:gd name="connsiteY141" fmla="*/ 1540480 h 3176298"/>
                  <a:gd name="connsiteX142" fmla="*/ 10131863 w 12192000"/>
                  <a:gd name="connsiteY142" fmla="*/ 1485613 h 3176298"/>
                  <a:gd name="connsiteX143" fmla="*/ 10242357 w 12192000"/>
                  <a:gd name="connsiteY143" fmla="*/ 1410555 h 3176298"/>
                  <a:gd name="connsiteX144" fmla="*/ 10363709 w 12192000"/>
                  <a:gd name="connsiteY144" fmla="*/ 1359499 h 3176298"/>
                  <a:gd name="connsiteX145" fmla="*/ 10428291 w 12192000"/>
                  <a:gd name="connsiteY145" fmla="*/ 1314920 h 3176298"/>
                  <a:gd name="connsiteX146" fmla="*/ 10490969 w 12192000"/>
                  <a:gd name="connsiteY146" fmla="*/ 1267104 h 3176298"/>
                  <a:gd name="connsiteX147" fmla="*/ 10523354 w 12192000"/>
                  <a:gd name="connsiteY147" fmla="*/ 1238337 h 3176298"/>
                  <a:gd name="connsiteX148" fmla="*/ 10590031 w 12192000"/>
                  <a:gd name="connsiteY148" fmla="*/ 1191664 h 3176298"/>
                  <a:gd name="connsiteX149" fmla="*/ 10656519 w 12192000"/>
                  <a:gd name="connsiteY149" fmla="*/ 1156038 h 3176298"/>
                  <a:gd name="connsiteX150" fmla="*/ 10703573 w 12192000"/>
                  <a:gd name="connsiteY150" fmla="*/ 1120603 h 3176298"/>
                  <a:gd name="connsiteX151" fmla="*/ 10764534 w 12192000"/>
                  <a:gd name="connsiteY151" fmla="*/ 1067643 h 3176298"/>
                  <a:gd name="connsiteX152" fmla="*/ 10850453 w 12192000"/>
                  <a:gd name="connsiteY152" fmla="*/ 1014301 h 3176298"/>
                  <a:gd name="connsiteX153" fmla="*/ 10929704 w 12192000"/>
                  <a:gd name="connsiteY153" fmla="*/ 980201 h 3176298"/>
                  <a:gd name="connsiteX154" fmla="*/ 10967423 w 12192000"/>
                  <a:gd name="connsiteY154" fmla="*/ 930289 h 3176298"/>
                  <a:gd name="connsiteX155" fmla="*/ 11058869 w 12192000"/>
                  <a:gd name="connsiteY155" fmla="*/ 838084 h 3176298"/>
                  <a:gd name="connsiteX156" fmla="*/ 11172600 w 12192000"/>
                  <a:gd name="connsiteY156" fmla="*/ 762834 h 3176298"/>
                  <a:gd name="connsiteX157" fmla="*/ 11275283 w 12192000"/>
                  <a:gd name="connsiteY157" fmla="*/ 673676 h 3176298"/>
                  <a:gd name="connsiteX158" fmla="*/ 11320623 w 12192000"/>
                  <a:gd name="connsiteY158" fmla="*/ 639195 h 3176298"/>
                  <a:gd name="connsiteX159" fmla="*/ 11374346 w 12192000"/>
                  <a:gd name="connsiteY159" fmla="*/ 601664 h 3176298"/>
                  <a:gd name="connsiteX160" fmla="*/ 11448453 w 12192000"/>
                  <a:gd name="connsiteY160" fmla="*/ 567755 h 3176298"/>
                  <a:gd name="connsiteX161" fmla="*/ 11532275 w 12192000"/>
                  <a:gd name="connsiteY161" fmla="*/ 522605 h 3176298"/>
                  <a:gd name="connsiteX162" fmla="*/ 11562947 w 12192000"/>
                  <a:gd name="connsiteY162" fmla="*/ 486598 h 3176298"/>
                  <a:gd name="connsiteX163" fmla="*/ 11672489 w 12192000"/>
                  <a:gd name="connsiteY163" fmla="*/ 335337 h 3176298"/>
                  <a:gd name="connsiteX164" fmla="*/ 11821656 w 12192000"/>
                  <a:gd name="connsiteY164" fmla="*/ 207889 h 3176298"/>
                  <a:gd name="connsiteX165" fmla="*/ 11986443 w 12192000"/>
                  <a:gd name="connsiteY165" fmla="*/ 104824 h 3176298"/>
                  <a:gd name="connsiteX166" fmla="*/ 12026448 w 12192000"/>
                  <a:gd name="connsiteY166" fmla="*/ 88821 h 3176298"/>
                  <a:gd name="connsiteX167" fmla="*/ 12160947 w 12192000"/>
                  <a:gd name="connsiteY167" fmla="*/ 28621 h 3176298"/>
                  <a:gd name="connsiteX168" fmla="*/ 12192000 w 12192000"/>
                  <a:gd name="connsiteY168" fmla="*/ 0 h 3176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Lst>
                <a:rect l="l" t="t" r="r" b="b"/>
                <a:pathLst>
                  <a:path w="12192000" h="3176298">
                    <a:moveTo>
                      <a:pt x="12192000" y="0"/>
                    </a:moveTo>
                    <a:lnTo>
                      <a:pt x="12192000" y="3176298"/>
                    </a:lnTo>
                    <a:lnTo>
                      <a:pt x="0" y="3176298"/>
                    </a:lnTo>
                    <a:lnTo>
                      <a:pt x="0" y="2264980"/>
                    </a:lnTo>
                    <a:lnTo>
                      <a:pt x="544" y="2264980"/>
                    </a:lnTo>
                    <a:lnTo>
                      <a:pt x="544" y="2392219"/>
                    </a:lnTo>
                    <a:lnTo>
                      <a:pt x="61197" y="2387448"/>
                    </a:lnTo>
                    <a:cubicBezTo>
                      <a:pt x="80794" y="2382137"/>
                      <a:pt x="99990" y="2374707"/>
                      <a:pt x="119613" y="2369945"/>
                    </a:cubicBezTo>
                    <a:cubicBezTo>
                      <a:pt x="137898" y="2365563"/>
                      <a:pt x="155046" y="2355466"/>
                      <a:pt x="172384" y="2347084"/>
                    </a:cubicBezTo>
                    <a:cubicBezTo>
                      <a:pt x="205529" y="2331082"/>
                      <a:pt x="240965" y="2341178"/>
                      <a:pt x="274873" y="2336988"/>
                    </a:cubicBezTo>
                    <a:cubicBezTo>
                      <a:pt x="285732" y="2335653"/>
                      <a:pt x="296590" y="2334130"/>
                      <a:pt x="307259" y="2331461"/>
                    </a:cubicBezTo>
                    <a:cubicBezTo>
                      <a:pt x="336408" y="2324413"/>
                      <a:pt x="366127" y="2318317"/>
                      <a:pt x="394511" y="2308601"/>
                    </a:cubicBezTo>
                    <a:cubicBezTo>
                      <a:pt x="426709" y="2297743"/>
                      <a:pt x="457572" y="2283264"/>
                      <a:pt x="494337" y="2268213"/>
                    </a:cubicBezTo>
                    <a:cubicBezTo>
                      <a:pt x="507102" y="2272024"/>
                      <a:pt x="526724" y="2282312"/>
                      <a:pt x="546917" y="2283264"/>
                    </a:cubicBezTo>
                    <a:cubicBezTo>
                      <a:pt x="611880" y="2286503"/>
                      <a:pt x="672650" y="2268786"/>
                      <a:pt x="730754" y="2240780"/>
                    </a:cubicBezTo>
                    <a:cubicBezTo>
                      <a:pt x="748471" y="2232399"/>
                      <a:pt x="767524" y="2226874"/>
                      <a:pt x="785432" y="2218682"/>
                    </a:cubicBezTo>
                    <a:cubicBezTo>
                      <a:pt x="791717" y="2215826"/>
                      <a:pt x="799909" y="2209730"/>
                      <a:pt x="801053" y="2204013"/>
                    </a:cubicBezTo>
                    <a:cubicBezTo>
                      <a:pt x="807719" y="2170866"/>
                      <a:pt x="832486" y="2171436"/>
                      <a:pt x="858205" y="2169532"/>
                    </a:cubicBezTo>
                    <a:cubicBezTo>
                      <a:pt x="888877" y="2167247"/>
                      <a:pt x="919165" y="2161912"/>
                      <a:pt x="949646" y="2157340"/>
                    </a:cubicBezTo>
                    <a:cubicBezTo>
                      <a:pt x="953648" y="2156768"/>
                      <a:pt x="957266" y="2152768"/>
                      <a:pt x="960887" y="2150099"/>
                    </a:cubicBezTo>
                    <a:cubicBezTo>
                      <a:pt x="966411" y="2146099"/>
                      <a:pt x="971554" y="2140003"/>
                      <a:pt x="977653" y="2138480"/>
                    </a:cubicBezTo>
                    <a:cubicBezTo>
                      <a:pt x="1008894" y="2131049"/>
                      <a:pt x="1040327" y="2124763"/>
                      <a:pt x="1071762" y="2117905"/>
                    </a:cubicBezTo>
                    <a:cubicBezTo>
                      <a:pt x="1078810" y="2116380"/>
                      <a:pt x="1086048" y="2114476"/>
                      <a:pt x="1092527" y="2111428"/>
                    </a:cubicBezTo>
                    <a:cubicBezTo>
                      <a:pt x="1098623" y="2108570"/>
                      <a:pt x="1103767" y="2103616"/>
                      <a:pt x="1109865" y="2100568"/>
                    </a:cubicBezTo>
                    <a:cubicBezTo>
                      <a:pt x="1126437" y="2092378"/>
                      <a:pt x="1143394" y="2084757"/>
                      <a:pt x="1162823" y="2075613"/>
                    </a:cubicBezTo>
                    <a:cubicBezTo>
                      <a:pt x="1173681" y="2092757"/>
                      <a:pt x="1188354" y="2083041"/>
                      <a:pt x="1206641" y="2074851"/>
                    </a:cubicBezTo>
                    <a:cubicBezTo>
                      <a:pt x="1225310" y="2066468"/>
                      <a:pt x="1246837" y="2063801"/>
                      <a:pt x="1267411" y="2060753"/>
                    </a:cubicBezTo>
                    <a:cubicBezTo>
                      <a:pt x="1305132" y="2055228"/>
                      <a:pt x="1343044" y="2051799"/>
                      <a:pt x="1380762" y="2046847"/>
                    </a:cubicBezTo>
                    <a:cubicBezTo>
                      <a:pt x="1388765" y="2045703"/>
                      <a:pt x="1397909" y="2043608"/>
                      <a:pt x="1404006" y="2038844"/>
                    </a:cubicBezTo>
                    <a:cubicBezTo>
                      <a:pt x="1445725" y="2006839"/>
                      <a:pt x="1496403" y="1997887"/>
                      <a:pt x="1544598" y="2000932"/>
                    </a:cubicBezTo>
                    <a:cubicBezTo>
                      <a:pt x="1582510" y="2003220"/>
                      <a:pt x="1619658" y="2004935"/>
                      <a:pt x="1657188" y="2001697"/>
                    </a:cubicBezTo>
                    <a:cubicBezTo>
                      <a:pt x="1660046" y="2001505"/>
                      <a:pt x="1663856" y="2001887"/>
                      <a:pt x="1665950" y="2003411"/>
                    </a:cubicBezTo>
                    <a:cubicBezTo>
                      <a:pt x="1678904" y="2013507"/>
                      <a:pt x="1692431" y="2014269"/>
                      <a:pt x="1709006" y="2015983"/>
                    </a:cubicBezTo>
                    <a:cubicBezTo>
                      <a:pt x="1732439" y="2018461"/>
                      <a:pt x="1753965" y="2016745"/>
                      <a:pt x="1775684" y="2012555"/>
                    </a:cubicBezTo>
                    <a:cubicBezTo>
                      <a:pt x="1791496" y="2009507"/>
                      <a:pt x="1807497" y="2003220"/>
                      <a:pt x="1821596" y="1995218"/>
                    </a:cubicBezTo>
                    <a:cubicBezTo>
                      <a:pt x="1841216" y="1983978"/>
                      <a:pt x="1860079" y="1979597"/>
                      <a:pt x="1878748" y="1994457"/>
                    </a:cubicBezTo>
                    <a:cubicBezTo>
                      <a:pt x="1898940" y="2010269"/>
                      <a:pt x="1921800" y="2004745"/>
                      <a:pt x="1944092" y="2005315"/>
                    </a:cubicBezTo>
                    <a:cubicBezTo>
                      <a:pt x="1953806" y="2005507"/>
                      <a:pt x="1964094" y="2005124"/>
                      <a:pt x="1973429" y="2007601"/>
                    </a:cubicBezTo>
                    <a:cubicBezTo>
                      <a:pt x="2000479" y="2014651"/>
                      <a:pt x="2026581" y="2025320"/>
                      <a:pt x="2054013" y="2030082"/>
                    </a:cubicBezTo>
                    <a:cubicBezTo>
                      <a:pt x="2069254" y="2032747"/>
                      <a:pt x="2086208" y="2027986"/>
                      <a:pt x="2102021" y="2024557"/>
                    </a:cubicBezTo>
                    <a:cubicBezTo>
                      <a:pt x="2118023" y="2020937"/>
                      <a:pt x="2133834" y="2015413"/>
                      <a:pt x="2149267" y="2009697"/>
                    </a:cubicBezTo>
                    <a:cubicBezTo>
                      <a:pt x="2159743" y="2005887"/>
                      <a:pt x="2171173" y="2002267"/>
                      <a:pt x="2179556" y="1995409"/>
                    </a:cubicBezTo>
                    <a:cubicBezTo>
                      <a:pt x="2198608" y="1979788"/>
                      <a:pt x="2218229" y="1977120"/>
                      <a:pt x="2240710" y="1985312"/>
                    </a:cubicBezTo>
                    <a:cubicBezTo>
                      <a:pt x="2244137" y="1986647"/>
                      <a:pt x="2248138" y="1986647"/>
                      <a:pt x="2251948" y="1986836"/>
                    </a:cubicBezTo>
                    <a:cubicBezTo>
                      <a:pt x="2312915" y="1990836"/>
                      <a:pt x="2373874" y="1993314"/>
                      <a:pt x="2434456" y="1999410"/>
                    </a:cubicBezTo>
                    <a:cubicBezTo>
                      <a:pt x="2459029" y="2001887"/>
                      <a:pt x="2482652" y="2012745"/>
                      <a:pt x="2506847" y="2019603"/>
                    </a:cubicBezTo>
                    <a:cubicBezTo>
                      <a:pt x="2511800" y="2020937"/>
                      <a:pt x="2517327" y="2023033"/>
                      <a:pt x="2522279" y="2022080"/>
                    </a:cubicBezTo>
                    <a:cubicBezTo>
                      <a:pt x="2576191" y="2012555"/>
                      <a:pt x="2626677" y="2026461"/>
                      <a:pt x="2676398" y="2044751"/>
                    </a:cubicBezTo>
                    <a:cubicBezTo>
                      <a:pt x="2681540" y="2046656"/>
                      <a:pt x="2687827" y="2046084"/>
                      <a:pt x="2693543" y="2045703"/>
                    </a:cubicBezTo>
                    <a:cubicBezTo>
                      <a:pt x="2709548" y="2044370"/>
                      <a:pt x="2726882" y="2037701"/>
                      <a:pt x="2741360" y="2041701"/>
                    </a:cubicBezTo>
                    <a:cubicBezTo>
                      <a:pt x="2779842" y="2052753"/>
                      <a:pt x="2817943" y="2066087"/>
                      <a:pt x="2854140" y="2082851"/>
                    </a:cubicBezTo>
                    <a:cubicBezTo>
                      <a:pt x="2890910" y="2099805"/>
                      <a:pt x="2925008" y="2114095"/>
                      <a:pt x="2967110" y="2096949"/>
                    </a:cubicBezTo>
                    <a:cubicBezTo>
                      <a:pt x="2985016" y="2089709"/>
                      <a:pt x="3008639" y="2094853"/>
                      <a:pt x="3029216" y="2096757"/>
                    </a:cubicBezTo>
                    <a:cubicBezTo>
                      <a:pt x="3044264" y="2098282"/>
                      <a:pt x="3058743" y="2106856"/>
                      <a:pt x="3073604" y="2106856"/>
                    </a:cubicBezTo>
                    <a:cubicBezTo>
                      <a:pt x="3113231" y="2106856"/>
                      <a:pt x="3148472" y="2116953"/>
                      <a:pt x="3182763" y="2137527"/>
                    </a:cubicBezTo>
                    <a:cubicBezTo>
                      <a:pt x="3196102" y="2145528"/>
                      <a:pt x="3216867" y="2140193"/>
                      <a:pt x="3234202" y="2142289"/>
                    </a:cubicBezTo>
                    <a:cubicBezTo>
                      <a:pt x="3252492" y="2144765"/>
                      <a:pt x="3271348" y="2147051"/>
                      <a:pt x="3288877" y="2152578"/>
                    </a:cubicBezTo>
                    <a:cubicBezTo>
                      <a:pt x="3334216" y="2167056"/>
                      <a:pt x="3378986" y="2183439"/>
                      <a:pt x="3424135" y="2198680"/>
                    </a:cubicBezTo>
                    <a:cubicBezTo>
                      <a:pt x="3461282" y="2211253"/>
                      <a:pt x="3497862" y="2201347"/>
                      <a:pt x="3534629" y="2196013"/>
                    </a:cubicBezTo>
                    <a:cubicBezTo>
                      <a:pt x="3557682" y="2192583"/>
                      <a:pt x="3579206" y="2184391"/>
                      <a:pt x="3605116" y="2196583"/>
                    </a:cubicBezTo>
                    <a:cubicBezTo>
                      <a:pt x="3629882" y="2208205"/>
                      <a:pt x="3661315" y="2205537"/>
                      <a:pt x="3689131" y="2211824"/>
                    </a:cubicBezTo>
                    <a:cubicBezTo>
                      <a:pt x="3712565" y="2217157"/>
                      <a:pt x="3735231" y="2225732"/>
                      <a:pt x="3757902" y="2234114"/>
                    </a:cubicBezTo>
                    <a:cubicBezTo>
                      <a:pt x="3788766" y="2245545"/>
                      <a:pt x="3819245" y="2257545"/>
                      <a:pt x="3852966" y="2251831"/>
                    </a:cubicBezTo>
                    <a:cubicBezTo>
                      <a:pt x="3891259" y="2245353"/>
                      <a:pt x="3917546" y="2269738"/>
                      <a:pt x="3947648" y="2285932"/>
                    </a:cubicBezTo>
                    <a:cubicBezTo>
                      <a:pt x="3968414" y="2296980"/>
                      <a:pt x="3991083" y="2305172"/>
                      <a:pt x="4013753" y="2312031"/>
                    </a:cubicBezTo>
                    <a:cubicBezTo>
                      <a:pt x="4044043" y="2320985"/>
                      <a:pt x="4075285" y="2326320"/>
                      <a:pt x="4105766" y="2335082"/>
                    </a:cubicBezTo>
                    <a:cubicBezTo>
                      <a:pt x="4151870" y="2348226"/>
                      <a:pt x="4198546" y="2358514"/>
                      <a:pt x="4246551" y="2351274"/>
                    </a:cubicBezTo>
                    <a:cubicBezTo>
                      <a:pt x="4268649" y="2348036"/>
                      <a:pt x="4289227" y="2348226"/>
                      <a:pt x="4311323" y="2352991"/>
                    </a:cubicBezTo>
                    <a:cubicBezTo>
                      <a:pt x="4347518" y="2360801"/>
                      <a:pt x="4384668" y="2361753"/>
                      <a:pt x="4413817" y="2390899"/>
                    </a:cubicBezTo>
                    <a:cubicBezTo>
                      <a:pt x="4424104" y="2401188"/>
                      <a:pt x="4442581" y="2403853"/>
                      <a:pt x="4457632" y="2409188"/>
                    </a:cubicBezTo>
                    <a:cubicBezTo>
                      <a:pt x="4474969" y="2415476"/>
                      <a:pt x="4487731" y="2412236"/>
                      <a:pt x="4497068" y="2393947"/>
                    </a:cubicBezTo>
                    <a:cubicBezTo>
                      <a:pt x="4501257" y="2385757"/>
                      <a:pt x="4513260" y="2377755"/>
                      <a:pt x="4522596" y="2376421"/>
                    </a:cubicBezTo>
                    <a:cubicBezTo>
                      <a:pt x="4550599" y="2372421"/>
                      <a:pt x="4576318" y="2378327"/>
                      <a:pt x="4603368" y="2391282"/>
                    </a:cubicBezTo>
                    <a:cubicBezTo>
                      <a:pt x="4628705" y="2403474"/>
                      <a:pt x="4660331" y="2402140"/>
                      <a:pt x="4689098" y="2406903"/>
                    </a:cubicBezTo>
                    <a:cubicBezTo>
                      <a:pt x="4699289" y="2408618"/>
                      <a:pt x="4709482" y="2411237"/>
                      <a:pt x="4719697" y="2413428"/>
                    </a:cubicBezTo>
                    <a:lnTo>
                      <a:pt x="4726469" y="2414298"/>
                    </a:lnTo>
                    <a:lnTo>
                      <a:pt x="4785776" y="2414298"/>
                    </a:lnTo>
                    <a:lnTo>
                      <a:pt x="4788661" y="2414047"/>
                    </a:lnTo>
                    <a:cubicBezTo>
                      <a:pt x="4801401" y="2412237"/>
                      <a:pt x="4814166" y="2410142"/>
                      <a:pt x="4827024" y="2408999"/>
                    </a:cubicBezTo>
                    <a:cubicBezTo>
                      <a:pt x="4847027" y="2407095"/>
                      <a:pt x="4867412" y="2407856"/>
                      <a:pt x="4887415" y="2405570"/>
                    </a:cubicBezTo>
                    <a:cubicBezTo>
                      <a:pt x="4903799" y="2403853"/>
                      <a:pt x="4919991" y="2399474"/>
                      <a:pt x="4936184" y="2395853"/>
                    </a:cubicBezTo>
                    <a:cubicBezTo>
                      <a:pt x="4942089" y="2394520"/>
                      <a:pt x="4947996" y="2389376"/>
                      <a:pt x="4953328" y="2390138"/>
                    </a:cubicBezTo>
                    <a:cubicBezTo>
                      <a:pt x="5006292" y="2398330"/>
                      <a:pt x="5044391" y="2361753"/>
                      <a:pt x="5089162" y="2345560"/>
                    </a:cubicBezTo>
                    <a:cubicBezTo>
                      <a:pt x="5136216" y="2328413"/>
                      <a:pt x="5181748" y="2302124"/>
                      <a:pt x="5234326" y="2309935"/>
                    </a:cubicBezTo>
                    <a:cubicBezTo>
                      <a:pt x="5266141" y="2314697"/>
                      <a:pt x="5296812" y="2325747"/>
                      <a:pt x="5328438" y="2332416"/>
                    </a:cubicBezTo>
                    <a:cubicBezTo>
                      <a:pt x="5339677" y="2334701"/>
                      <a:pt x="5352250" y="2334320"/>
                      <a:pt x="5363491" y="2332034"/>
                    </a:cubicBezTo>
                    <a:cubicBezTo>
                      <a:pt x="5417784" y="2321555"/>
                      <a:pt x="5471316" y="2320032"/>
                      <a:pt x="5524660" y="2337178"/>
                    </a:cubicBezTo>
                    <a:cubicBezTo>
                      <a:pt x="5533802" y="2340036"/>
                      <a:pt x="5543518" y="2342701"/>
                      <a:pt x="5553045" y="2342701"/>
                    </a:cubicBezTo>
                    <a:cubicBezTo>
                      <a:pt x="5605244" y="2342701"/>
                      <a:pt x="5656488" y="2338701"/>
                      <a:pt x="5706401" y="2320032"/>
                    </a:cubicBezTo>
                    <a:cubicBezTo>
                      <a:pt x="5723166" y="2313745"/>
                      <a:pt x="5743551" y="2317745"/>
                      <a:pt x="5762029" y="2316221"/>
                    </a:cubicBezTo>
                    <a:cubicBezTo>
                      <a:pt x="5779174" y="2314889"/>
                      <a:pt x="5796702" y="2314317"/>
                      <a:pt x="5813276" y="2309935"/>
                    </a:cubicBezTo>
                    <a:cubicBezTo>
                      <a:pt x="5837472" y="2303459"/>
                      <a:pt x="5859949" y="2302697"/>
                      <a:pt x="5884906" y="2308411"/>
                    </a:cubicBezTo>
                    <a:cubicBezTo>
                      <a:pt x="5908719" y="2313745"/>
                      <a:pt x="5934438" y="2311079"/>
                      <a:pt x="5959204" y="2311269"/>
                    </a:cubicBezTo>
                    <a:cubicBezTo>
                      <a:pt x="5986828" y="2311459"/>
                      <a:pt x="6014449" y="2311649"/>
                      <a:pt x="6042072" y="2310697"/>
                    </a:cubicBezTo>
                    <a:cubicBezTo>
                      <a:pt x="6053124" y="2310317"/>
                      <a:pt x="6065695" y="2302697"/>
                      <a:pt x="6074842" y="2305745"/>
                    </a:cubicBezTo>
                    <a:cubicBezTo>
                      <a:pt x="6104368" y="2316031"/>
                      <a:pt x="6133897" y="2303649"/>
                      <a:pt x="6163425" y="2309172"/>
                    </a:cubicBezTo>
                    <a:cubicBezTo>
                      <a:pt x="6177905" y="2312031"/>
                      <a:pt x="6194288" y="2304220"/>
                      <a:pt x="6209909" y="2303459"/>
                    </a:cubicBezTo>
                    <a:cubicBezTo>
                      <a:pt x="6235437" y="2302124"/>
                      <a:pt x="6260964" y="2302697"/>
                      <a:pt x="6286493" y="2302315"/>
                    </a:cubicBezTo>
                    <a:cubicBezTo>
                      <a:pt x="6294876" y="2302124"/>
                      <a:pt x="6303068" y="2301362"/>
                      <a:pt x="6311449" y="2300980"/>
                    </a:cubicBezTo>
                    <a:cubicBezTo>
                      <a:pt x="6318880" y="2300601"/>
                      <a:pt x="6326691" y="2298887"/>
                      <a:pt x="6333739" y="2300218"/>
                    </a:cubicBezTo>
                    <a:cubicBezTo>
                      <a:pt x="6359268" y="2304983"/>
                      <a:pt x="6384414" y="2312793"/>
                      <a:pt x="6410131" y="2315841"/>
                    </a:cubicBezTo>
                    <a:cubicBezTo>
                      <a:pt x="6432420" y="2318507"/>
                      <a:pt x="6455472" y="2314889"/>
                      <a:pt x="6477951" y="2316793"/>
                    </a:cubicBezTo>
                    <a:cubicBezTo>
                      <a:pt x="6517576" y="2320032"/>
                      <a:pt x="6557201" y="2325747"/>
                      <a:pt x="6596828" y="2329368"/>
                    </a:cubicBezTo>
                    <a:cubicBezTo>
                      <a:pt x="6605401" y="2330130"/>
                      <a:pt x="6614353" y="2325365"/>
                      <a:pt x="6623118" y="2324985"/>
                    </a:cubicBezTo>
                    <a:cubicBezTo>
                      <a:pt x="6650551" y="2324033"/>
                      <a:pt x="6677984" y="2323841"/>
                      <a:pt x="6705417" y="2323272"/>
                    </a:cubicBezTo>
                    <a:cubicBezTo>
                      <a:pt x="6721038" y="2323080"/>
                      <a:pt x="6736851" y="2323651"/>
                      <a:pt x="6752283" y="2321937"/>
                    </a:cubicBezTo>
                    <a:cubicBezTo>
                      <a:pt x="6772665" y="2319651"/>
                      <a:pt x="6791144" y="2316221"/>
                      <a:pt x="6810195" y="2331082"/>
                    </a:cubicBezTo>
                    <a:cubicBezTo>
                      <a:pt x="6839534" y="2354132"/>
                      <a:pt x="6876872" y="2345178"/>
                      <a:pt x="6910782" y="2350512"/>
                    </a:cubicBezTo>
                    <a:cubicBezTo>
                      <a:pt x="6919547" y="2351847"/>
                      <a:pt x="6928501" y="2352036"/>
                      <a:pt x="6937263" y="2353561"/>
                    </a:cubicBezTo>
                    <a:cubicBezTo>
                      <a:pt x="6953457" y="2356418"/>
                      <a:pt x="6969457" y="2359657"/>
                      <a:pt x="6985653" y="2362897"/>
                    </a:cubicBezTo>
                    <a:cubicBezTo>
                      <a:pt x="6988509" y="2363467"/>
                      <a:pt x="6991747" y="2363659"/>
                      <a:pt x="6994415" y="2364611"/>
                    </a:cubicBezTo>
                    <a:cubicBezTo>
                      <a:pt x="7018991" y="2372611"/>
                      <a:pt x="7043184" y="2381755"/>
                      <a:pt x="7068141" y="2388234"/>
                    </a:cubicBezTo>
                    <a:cubicBezTo>
                      <a:pt x="7080334" y="2391472"/>
                      <a:pt x="7093860" y="2391853"/>
                      <a:pt x="7106432" y="2390138"/>
                    </a:cubicBezTo>
                    <a:cubicBezTo>
                      <a:pt x="7143199" y="2385185"/>
                      <a:pt x="7179587" y="2383089"/>
                      <a:pt x="7216547" y="2390330"/>
                    </a:cubicBezTo>
                    <a:cubicBezTo>
                      <a:pt x="7231214" y="2393186"/>
                      <a:pt x="7247599" y="2388424"/>
                      <a:pt x="7263220" y="2386709"/>
                    </a:cubicBezTo>
                    <a:cubicBezTo>
                      <a:pt x="7300559" y="2382137"/>
                      <a:pt x="7337899" y="2377183"/>
                      <a:pt x="7375428" y="2372803"/>
                    </a:cubicBezTo>
                    <a:cubicBezTo>
                      <a:pt x="7398860" y="2370135"/>
                      <a:pt x="7422483" y="2368611"/>
                      <a:pt x="7445916" y="2365945"/>
                    </a:cubicBezTo>
                    <a:cubicBezTo>
                      <a:pt x="7472967" y="2362705"/>
                      <a:pt x="7499828" y="2357753"/>
                      <a:pt x="7526880" y="2355084"/>
                    </a:cubicBezTo>
                    <a:cubicBezTo>
                      <a:pt x="7557742" y="2352036"/>
                      <a:pt x="7588795" y="2351466"/>
                      <a:pt x="7619655" y="2348226"/>
                    </a:cubicBezTo>
                    <a:cubicBezTo>
                      <a:pt x="7676047" y="2341940"/>
                      <a:pt x="7732247" y="2334509"/>
                      <a:pt x="7788636" y="2327461"/>
                    </a:cubicBezTo>
                    <a:cubicBezTo>
                      <a:pt x="7843311" y="2320603"/>
                      <a:pt x="7897987" y="2314507"/>
                      <a:pt x="7952280" y="2305935"/>
                    </a:cubicBezTo>
                    <a:cubicBezTo>
                      <a:pt x="7975142" y="2302315"/>
                      <a:pt x="7996859" y="2292408"/>
                      <a:pt x="8019339" y="2286884"/>
                    </a:cubicBezTo>
                    <a:cubicBezTo>
                      <a:pt x="8058774" y="2277357"/>
                      <a:pt x="8098590" y="2269357"/>
                      <a:pt x="8137835" y="2259832"/>
                    </a:cubicBezTo>
                    <a:cubicBezTo>
                      <a:pt x="8155359" y="2255641"/>
                      <a:pt x="8172124" y="2248593"/>
                      <a:pt x="8189651" y="2243639"/>
                    </a:cubicBezTo>
                    <a:cubicBezTo>
                      <a:pt x="8230992" y="2232208"/>
                      <a:pt x="8272903" y="2222874"/>
                      <a:pt x="8313671" y="2209920"/>
                    </a:cubicBezTo>
                    <a:cubicBezTo>
                      <a:pt x="8362822" y="2194297"/>
                      <a:pt x="8411019" y="2175439"/>
                      <a:pt x="8459979" y="2158864"/>
                    </a:cubicBezTo>
                    <a:cubicBezTo>
                      <a:pt x="8478269" y="2152578"/>
                      <a:pt x="8497511" y="2148957"/>
                      <a:pt x="8516369" y="2144003"/>
                    </a:cubicBezTo>
                    <a:cubicBezTo>
                      <a:pt x="8563425" y="2131431"/>
                      <a:pt x="8610288" y="2118095"/>
                      <a:pt x="8657726" y="2106284"/>
                    </a:cubicBezTo>
                    <a:cubicBezTo>
                      <a:pt x="8675253" y="2101901"/>
                      <a:pt x="8693731" y="2102284"/>
                      <a:pt x="8711448" y="2098664"/>
                    </a:cubicBezTo>
                    <a:cubicBezTo>
                      <a:pt x="8732023" y="2094472"/>
                      <a:pt x="8752407" y="2089138"/>
                      <a:pt x="8772219" y="2082280"/>
                    </a:cubicBezTo>
                    <a:cubicBezTo>
                      <a:pt x="8796985" y="2073707"/>
                      <a:pt x="8820990" y="2062659"/>
                      <a:pt x="8845565" y="2053705"/>
                    </a:cubicBezTo>
                    <a:cubicBezTo>
                      <a:pt x="8886142" y="2039034"/>
                      <a:pt x="8926911" y="2024557"/>
                      <a:pt x="8967871" y="2011221"/>
                    </a:cubicBezTo>
                    <a:cubicBezTo>
                      <a:pt x="8983301" y="2006268"/>
                      <a:pt x="9000257" y="2005697"/>
                      <a:pt x="9015878" y="2001124"/>
                    </a:cubicBezTo>
                    <a:cubicBezTo>
                      <a:pt x="9088840" y="1979597"/>
                      <a:pt x="9161805" y="1957880"/>
                      <a:pt x="9234579" y="1935209"/>
                    </a:cubicBezTo>
                    <a:cubicBezTo>
                      <a:pt x="9272298" y="1923399"/>
                      <a:pt x="9308875" y="1908538"/>
                      <a:pt x="9346597" y="1896917"/>
                    </a:cubicBezTo>
                    <a:cubicBezTo>
                      <a:pt x="9369267" y="1889869"/>
                      <a:pt x="9393650" y="1887773"/>
                      <a:pt x="9416321" y="1880724"/>
                    </a:cubicBezTo>
                    <a:cubicBezTo>
                      <a:pt x="9437278" y="1874247"/>
                      <a:pt x="9456709" y="1863578"/>
                      <a:pt x="9477283" y="1856149"/>
                    </a:cubicBezTo>
                    <a:cubicBezTo>
                      <a:pt x="9540152" y="1833097"/>
                      <a:pt x="9603971" y="1811953"/>
                      <a:pt x="9666265" y="1787186"/>
                    </a:cubicBezTo>
                    <a:cubicBezTo>
                      <a:pt x="9696749" y="1775183"/>
                      <a:pt x="9725323" y="1757849"/>
                      <a:pt x="9754088" y="1741464"/>
                    </a:cubicBezTo>
                    <a:cubicBezTo>
                      <a:pt x="9802858" y="1713841"/>
                      <a:pt x="9850865" y="1685074"/>
                      <a:pt x="9899446" y="1656880"/>
                    </a:cubicBezTo>
                    <a:cubicBezTo>
                      <a:pt x="9935832" y="1635924"/>
                      <a:pt x="9968027" y="1611347"/>
                      <a:pt x="9993175" y="1576487"/>
                    </a:cubicBezTo>
                    <a:cubicBezTo>
                      <a:pt x="10004797" y="1560484"/>
                      <a:pt x="10024990" y="1546768"/>
                      <a:pt x="10044230" y="1540480"/>
                    </a:cubicBezTo>
                    <a:cubicBezTo>
                      <a:pt x="10078713" y="1529241"/>
                      <a:pt x="10104430" y="1507522"/>
                      <a:pt x="10131863" y="1485613"/>
                    </a:cubicBezTo>
                    <a:cubicBezTo>
                      <a:pt x="10166536" y="1457801"/>
                      <a:pt x="10203304" y="1431509"/>
                      <a:pt x="10242357" y="1410555"/>
                    </a:cubicBezTo>
                    <a:cubicBezTo>
                      <a:pt x="10280840" y="1389980"/>
                      <a:pt x="10324086" y="1378549"/>
                      <a:pt x="10363709" y="1359499"/>
                    </a:cubicBezTo>
                    <a:cubicBezTo>
                      <a:pt x="10386952" y="1348259"/>
                      <a:pt x="10407146" y="1330353"/>
                      <a:pt x="10428291" y="1314920"/>
                    </a:cubicBezTo>
                    <a:cubicBezTo>
                      <a:pt x="10449438" y="1299489"/>
                      <a:pt x="10470394" y="1283486"/>
                      <a:pt x="10490969" y="1267104"/>
                    </a:cubicBezTo>
                    <a:cubicBezTo>
                      <a:pt x="10502208" y="1258149"/>
                      <a:pt x="10511734" y="1246909"/>
                      <a:pt x="10523354" y="1238337"/>
                    </a:cubicBezTo>
                    <a:cubicBezTo>
                      <a:pt x="10545263" y="1222334"/>
                      <a:pt x="10569075" y="1208808"/>
                      <a:pt x="10590031" y="1191664"/>
                    </a:cubicBezTo>
                    <a:cubicBezTo>
                      <a:pt x="10610225" y="1175089"/>
                      <a:pt x="10633467" y="1166707"/>
                      <a:pt x="10656519" y="1156038"/>
                    </a:cubicBezTo>
                    <a:cubicBezTo>
                      <a:pt x="10674046" y="1148036"/>
                      <a:pt x="10686617" y="1130320"/>
                      <a:pt x="10703573" y="1120603"/>
                    </a:cubicBezTo>
                    <a:cubicBezTo>
                      <a:pt x="10727767" y="1106697"/>
                      <a:pt x="10746246" y="1089553"/>
                      <a:pt x="10764534" y="1067643"/>
                    </a:cubicBezTo>
                    <a:cubicBezTo>
                      <a:pt x="10785111" y="1043068"/>
                      <a:pt x="10820162" y="1029732"/>
                      <a:pt x="10850453" y="1014301"/>
                    </a:cubicBezTo>
                    <a:cubicBezTo>
                      <a:pt x="10876171" y="1001157"/>
                      <a:pt x="10906081" y="995632"/>
                      <a:pt x="10929704" y="980201"/>
                    </a:cubicBezTo>
                    <a:cubicBezTo>
                      <a:pt x="10946279" y="969342"/>
                      <a:pt x="10958661" y="948957"/>
                      <a:pt x="10967423" y="930289"/>
                    </a:cubicBezTo>
                    <a:cubicBezTo>
                      <a:pt x="10987046" y="887995"/>
                      <a:pt x="11021146" y="861897"/>
                      <a:pt x="11058869" y="838084"/>
                    </a:cubicBezTo>
                    <a:cubicBezTo>
                      <a:pt x="11097350" y="813699"/>
                      <a:pt x="11133927" y="786836"/>
                      <a:pt x="11172600" y="762834"/>
                    </a:cubicBezTo>
                    <a:cubicBezTo>
                      <a:pt x="11211843" y="738638"/>
                      <a:pt x="11243658" y="706443"/>
                      <a:pt x="11275283" y="673676"/>
                    </a:cubicBezTo>
                    <a:cubicBezTo>
                      <a:pt x="11288238" y="660150"/>
                      <a:pt x="11305192" y="650434"/>
                      <a:pt x="11320623" y="639195"/>
                    </a:cubicBezTo>
                    <a:cubicBezTo>
                      <a:pt x="11338339" y="626241"/>
                      <a:pt x="11355296" y="611953"/>
                      <a:pt x="11374346" y="601664"/>
                    </a:cubicBezTo>
                    <a:cubicBezTo>
                      <a:pt x="11398160" y="588709"/>
                      <a:pt x="11424069" y="579757"/>
                      <a:pt x="11448453" y="567755"/>
                    </a:cubicBezTo>
                    <a:cubicBezTo>
                      <a:pt x="11476838" y="553657"/>
                      <a:pt x="11505795" y="539750"/>
                      <a:pt x="11532275" y="522605"/>
                    </a:cubicBezTo>
                    <a:cubicBezTo>
                      <a:pt x="11545039" y="514413"/>
                      <a:pt x="11553613" y="499363"/>
                      <a:pt x="11562947" y="486598"/>
                    </a:cubicBezTo>
                    <a:cubicBezTo>
                      <a:pt x="11599714" y="436305"/>
                      <a:pt x="11635529" y="385441"/>
                      <a:pt x="11672489" y="335337"/>
                    </a:cubicBezTo>
                    <a:cubicBezTo>
                      <a:pt x="11712304" y="281424"/>
                      <a:pt x="11763931" y="241608"/>
                      <a:pt x="11821656" y="207889"/>
                    </a:cubicBezTo>
                    <a:cubicBezTo>
                      <a:pt x="11877664" y="175312"/>
                      <a:pt x="11931195" y="138734"/>
                      <a:pt x="11986443" y="104824"/>
                    </a:cubicBezTo>
                    <a:cubicBezTo>
                      <a:pt x="11998443" y="97395"/>
                      <a:pt x="12013114" y="94347"/>
                      <a:pt x="12026448" y="88821"/>
                    </a:cubicBezTo>
                    <a:cubicBezTo>
                      <a:pt x="12072360" y="69580"/>
                      <a:pt x="12118083" y="50147"/>
                      <a:pt x="12160947" y="28621"/>
                    </a:cubicBezTo>
                    <a:lnTo>
                      <a:pt x="12192000" y="0"/>
                    </a:lnTo>
                    <a:close/>
                  </a:path>
                </a:pathLst>
              </a:cu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5" name="Freeform: Shape 44">
                <a:extLst>
                  <a:ext uri="{FF2B5EF4-FFF2-40B4-BE49-F238E27FC236}">
                    <a16:creationId xmlns:a16="http://schemas.microsoft.com/office/drawing/2014/main" id="{F3C51644-0F34-453B-92B8-9FF33932E2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681702"/>
                <a:ext cx="12192000" cy="3176298"/>
              </a:xfrm>
              <a:custGeom>
                <a:avLst/>
                <a:gdLst>
                  <a:gd name="connsiteX0" fmla="*/ 12192000 w 12192000"/>
                  <a:gd name="connsiteY0" fmla="*/ 0 h 3176298"/>
                  <a:gd name="connsiteX1" fmla="*/ 12192000 w 12192000"/>
                  <a:gd name="connsiteY1" fmla="*/ 3176298 h 3176298"/>
                  <a:gd name="connsiteX2" fmla="*/ 0 w 12192000"/>
                  <a:gd name="connsiteY2" fmla="*/ 3176298 h 3176298"/>
                  <a:gd name="connsiteX3" fmla="*/ 0 w 12192000"/>
                  <a:gd name="connsiteY3" fmla="*/ 2264980 h 3176298"/>
                  <a:gd name="connsiteX4" fmla="*/ 544 w 12192000"/>
                  <a:gd name="connsiteY4" fmla="*/ 2264980 h 3176298"/>
                  <a:gd name="connsiteX5" fmla="*/ 544 w 12192000"/>
                  <a:gd name="connsiteY5" fmla="*/ 2392219 h 3176298"/>
                  <a:gd name="connsiteX6" fmla="*/ 61197 w 12192000"/>
                  <a:gd name="connsiteY6" fmla="*/ 2387448 h 3176298"/>
                  <a:gd name="connsiteX7" fmla="*/ 119613 w 12192000"/>
                  <a:gd name="connsiteY7" fmla="*/ 2369945 h 3176298"/>
                  <a:gd name="connsiteX8" fmla="*/ 172384 w 12192000"/>
                  <a:gd name="connsiteY8" fmla="*/ 2347084 h 3176298"/>
                  <a:gd name="connsiteX9" fmla="*/ 274873 w 12192000"/>
                  <a:gd name="connsiteY9" fmla="*/ 2336988 h 3176298"/>
                  <a:gd name="connsiteX10" fmla="*/ 307259 w 12192000"/>
                  <a:gd name="connsiteY10" fmla="*/ 2331461 h 3176298"/>
                  <a:gd name="connsiteX11" fmla="*/ 394511 w 12192000"/>
                  <a:gd name="connsiteY11" fmla="*/ 2308601 h 3176298"/>
                  <a:gd name="connsiteX12" fmla="*/ 494337 w 12192000"/>
                  <a:gd name="connsiteY12" fmla="*/ 2268213 h 3176298"/>
                  <a:gd name="connsiteX13" fmla="*/ 546917 w 12192000"/>
                  <a:gd name="connsiteY13" fmla="*/ 2283264 h 3176298"/>
                  <a:gd name="connsiteX14" fmla="*/ 730754 w 12192000"/>
                  <a:gd name="connsiteY14" fmla="*/ 2240780 h 3176298"/>
                  <a:gd name="connsiteX15" fmla="*/ 785432 w 12192000"/>
                  <a:gd name="connsiteY15" fmla="*/ 2218682 h 3176298"/>
                  <a:gd name="connsiteX16" fmla="*/ 801053 w 12192000"/>
                  <a:gd name="connsiteY16" fmla="*/ 2204013 h 3176298"/>
                  <a:gd name="connsiteX17" fmla="*/ 858205 w 12192000"/>
                  <a:gd name="connsiteY17" fmla="*/ 2169532 h 3176298"/>
                  <a:gd name="connsiteX18" fmla="*/ 949646 w 12192000"/>
                  <a:gd name="connsiteY18" fmla="*/ 2157340 h 3176298"/>
                  <a:gd name="connsiteX19" fmla="*/ 960887 w 12192000"/>
                  <a:gd name="connsiteY19" fmla="*/ 2150099 h 3176298"/>
                  <a:gd name="connsiteX20" fmla="*/ 977653 w 12192000"/>
                  <a:gd name="connsiteY20" fmla="*/ 2138480 h 3176298"/>
                  <a:gd name="connsiteX21" fmla="*/ 1071762 w 12192000"/>
                  <a:gd name="connsiteY21" fmla="*/ 2117905 h 3176298"/>
                  <a:gd name="connsiteX22" fmla="*/ 1092527 w 12192000"/>
                  <a:gd name="connsiteY22" fmla="*/ 2111428 h 3176298"/>
                  <a:gd name="connsiteX23" fmla="*/ 1109865 w 12192000"/>
                  <a:gd name="connsiteY23" fmla="*/ 2100568 h 3176298"/>
                  <a:gd name="connsiteX24" fmla="*/ 1162823 w 12192000"/>
                  <a:gd name="connsiteY24" fmla="*/ 2075613 h 3176298"/>
                  <a:gd name="connsiteX25" fmla="*/ 1206641 w 12192000"/>
                  <a:gd name="connsiteY25" fmla="*/ 2074851 h 3176298"/>
                  <a:gd name="connsiteX26" fmla="*/ 1267411 w 12192000"/>
                  <a:gd name="connsiteY26" fmla="*/ 2060753 h 3176298"/>
                  <a:gd name="connsiteX27" fmla="*/ 1380762 w 12192000"/>
                  <a:gd name="connsiteY27" fmla="*/ 2046847 h 3176298"/>
                  <a:gd name="connsiteX28" fmla="*/ 1404006 w 12192000"/>
                  <a:gd name="connsiteY28" fmla="*/ 2038844 h 3176298"/>
                  <a:gd name="connsiteX29" fmla="*/ 1544598 w 12192000"/>
                  <a:gd name="connsiteY29" fmla="*/ 2000932 h 3176298"/>
                  <a:gd name="connsiteX30" fmla="*/ 1657188 w 12192000"/>
                  <a:gd name="connsiteY30" fmla="*/ 2001697 h 3176298"/>
                  <a:gd name="connsiteX31" fmla="*/ 1665950 w 12192000"/>
                  <a:gd name="connsiteY31" fmla="*/ 2003411 h 3176298"/>
                  <a:gd name="connsiteX32" fmla="*/ 1709006 w 12192000"/>
                  <a:gd name="connsiteY32" fmla="*/ 2015983 h 3176298"/>
                  <a:gd name="connsiteX33" fmla="*/ 1775684 w 12192000"/>
                  <a:gd name="connsiteY33" fmla="*/ 2012555 h 3176298"/>
                  <a:gd name="connsiteX34" fmla="*/ 1821596 w 12192000"/>
                  <a:gd name="connsiteY34" fmla="*/ 1995218 h 3176298"/>
                  <a:gd name="connsiteX35" fmla="*/ 1878748 w 12192000"/>
                  <a:gd name="connsiteY35" fmla="*/ 1994457 h 3176298"/>
                  <a:gd name="connsiteX36" fmla="*/ 1944092 w 12192000"/>
                  <a:gd name="connsiteY36" fmla="*/ 2005315 h 3176298"/>
                  <a:gd name="connsiteX37" fmla="*/ 1973429 w 12192000"/>
                  <a:gd name="connsiteY37" fmla="*/ 2007601 h 3176298"/>
                  <a:gd name="connsiteX38" fmla="*/ 2054013 w 12192000"/>
                  <a:gd name="connsiteY38" fmla="*/ 2030082 h 3176298"/>
                  <a:gd name="connsiteX39" fmla="*/ 2102021 w 12192000"/>
                  <a:gd name="connsiteY39" fmla="*/ 2024557 h 3176298"/>
                  <a:gd name="connsiteX40" fmla="*/ 2149267 w 12192000"/>
                  <a:gd name="connsiteY40" fmla="*/ 2009697 h 3176298"/>
                  <a:gd name="connsiteX41" fmla="*/ 2179556 w 12192000"/>
                  <a:gd name="connsiteY41" fmla="*/ 1995409 h 3176298"/>
                  <a:gd name="connsiteX42" fmla="*/ 2240710 w 12192000"/>
                  <a:gd name="connsiteY42" fmla="*/ 1985312 h 3176298"/>
                  <a:gd name="connsiteX43" fmla="*/ 2251948 w 12192000"/>
                  <a:gd name="connsiteY43" fmla="*/ 1986836 h 3176298"/>
                  <a:gd name="connsiteX44" fmla="*/ 2434456 w 12192000"/>
                  <a:gd name="connsiteY44" fmla="*/ 1999410 h 3176298"/>
                  <a:gd name="connsiteX45" fmla="*/ 2506847 w 12192000"/>
                  <a:gd name="connsiteY45" fmla="*/ 2019603 h 3176298"/>
                  <a:gd name="connsiteX46" fmla="*/ 2522279 w 12192000"/>
                  <a:gd name="connsiteY46" fmla="*/ 2022080 h 3176298"/>
                  <a:gd name="connsiteX47" fmla="*/ 2676398 w 12192000"/>
                  <a:gd name="connsiteY47" fmla="*/ 2044751 h 3176298"/>
                  <a:gd name="connsiteX48" fmla="*/ 2693543 w 12192000"/>
                  <a:gd name="connsiteY48" fmla="*/ 2045703 h 3176298"/>
                  <a:gd name="connsiteX49" fmla="*/ 2741360 w 12192000"/>
                  <a:gd name="connsiteY49" fmla="*/ 2041701 h 3176298"/>
                  <a:gd name="connsiteX50" fmla="*/ 2854140 w 12192000"/>
                  <a:gd name="connsiteY50" fmla="*/ 2082851 h 3176298"/>
                  <a:gd name="connsiteX51" fmla="*/ 2967110 w 12192000"/>
                  <a:gd name="connsiteY51" fmla="*/ 2096949 h 3176298"/>
                  <a:gd name="connsiteX52" fmla="*/ 3029216 w 12192000"/>
                  <a:gd name="connsiteY52" fmla="*/ 2096757 h 3176298"/>
                  <a:gd name="connsiteX53" fmla="*/ 3073604 w 12192000"/>
                  <a:gd name="connsiteY53" fmla="*/ 2106856 h 3176298"/>
                  <a:gd name="connsiteX54" fmla="*/ 3182763 w 12192000"/>
                  <a:gd name="connsiteY54" fmla="*/ 2137527 h 3176298"/>
                  <a:gd name="connsiteX55" fmla="*/ 3234202 w 12192000"/>
                  <a:gd name="connsiteY55" fmla="*/ 2142289 h 3176298"/>
                  <a:gd name="connsiteX56" fmla="*/ 3288877 w 12192000"/>
                  <a:gd name="connsiteY56" fmla="*/ 2152578 h 3176298"/>
                  <a:gd name="connsiteX57" fmla="*/ 3424135 w 12192000"/>
                  <a:gd name="connsiteY57" fmla="*/ 2198680 h 3176298"/>
                  <a:gd name="connsiteX58" fmla="*/ 3534629 w 12192000"/>
                  <a:gd name="connsiteY58" fmla="*/ 2196013 h 3176298"/>
                  <a:gd name="connsiteX59" fmla="*/ 3605116 w 12192000"/>
                  <a:gd name="connsiteY59" fmla="*/ 2196583 h 3176298"/>
                  <a:gd name="connsiteX60" fmla="*/ 3689131 w 12192000"/>
                  <a:gd name="connsiteY60" fmla="*/ 2211824 h 3176298"/>
                  <a:gd name="connsiteX61" fmla="*/ 3757902 w 12192000"/>
                  <a:gd name="connsiteY61" fmla="*/ 2234114 h 3176298"/>
                  <a:gd name="connsiteX62" fmla="*/ 3852966 w 12192000"/>
                  <a:gd name="connsiteY62" fmla="*/ 2251831 h 3176298"/>
                  <a:gd name="connsiteX63" fmla="*/ 3947648 w 12192000"/>
                  <a:gd name="connsiteY63" fmla="*/ 2285932 h 3176298"/>
                  <a:gd name="connsiteX64" fmla="*/ 4013753 w 12192000"/>
                  <a:gd name="connsiteY64" fmla="*/ 2312031 h 3176298"/>
                  <a:gd name="connsiteX65" fmla="*/ 4105766 w 12192000"/>
                  <a:gd name="connsiteY65" fmla="*/ 2335082 h 3176298"/>
                  <a:gd name="connsiteX66" fmla="*/ 4246551 w 12192000"/>
                  <a:gd name="connsiteY66" fmla="*/ 2351274 h 3176298"/>
                  <a:gd name="connsiteX67" fmla="*/ 4311323 w 12192000"/>
                  <a:gd name="connsiteY67" fmla="*/ 2352991 h 3176298"/>
                  <a:gd name="connsiteX68" fmla="*/ 4413817 w 12192000"/>
                  <a:gd name="connsiteY68" fmla="*/ 2390899 h 3176298"/>
                  <a:gd name="connsiteX69" fmla="*/ 4457632 w 12192000"/>
                  <a:gd name="connsiteY69" fmla="*/ 2409188 h 3176298"/>
                  <a:gd name="connsiteX70" fmla="*/ 4497068 w 12192000"/>
                  <a:gd name="connsiteY70" fmla="*/ 2393947 h 3176298"/>
                  <a:gd name="connsiteX71" fmla="*/ 4522596 w 12192000"/>
                  <a:gd name="connsiteY71" fmla="*/ 2376421 h 3176298"/>
                  <a:gd name="connsiteX72" fmla="*/ 4603368 w 12192000"/>
                  <a:gd name="connsiteY72" fmla="*/ 2391282 h 3176298"/>
                  <a:gd name="connsiteX73" fmla="*/ 4689098 w 12192000"/>
                  <a:gd name="connsiteY73" fmla="*/ 2406903 h 3176298"/>
                  <a:gd name="connsiteX74" fmla="*/ 4719697 w 12192000"/>
                  <a:gd name="connsiteY74" fmla="*/ 2413428 h 3176298"/>
                  <a:gd name="connsiteX75" fmla="*/ 4726469 w 12192000"/>
                  <a:gd name="connsiteY75" fmla="*/ 2414298 h 3176298"/>
                  <a:gd name="connsiteX76" fmla="*/ 4785776 w 12192000"/>
                  <a:gd name="connsiteY76" fmla="*/ 2414298 h 3176298"/>
                  <a:gd name="connsiteX77" fmla="*/ 4788661 w 12192000"/>
                  <a:gd name="connsiteY77" fmla="*/ 2414047 h 3176298"/>
                  <a:gd name="connsiteX78" fmla="*/ 4827024 w 12192000"/>
                  <a:gd name="connsiteY78" fmla="*/ 2408999 h 3176298"/>
                  <a:gd name="connsiteX79" fmla="*/ 4887415 w 12192000"/>
                  <a:gd name="connsiteY79" fmla="*/ 2405570 h 3176298"/>
                  <a:gd name="connsiteX80" fmla="*/ 4936184 w 12192000"/>
                  <a:gd name="connsiteY80" fmla="*/ 2395853 h 3176298"/>
                  <a:gd name="connsiteX81" fmla="*/ 4953328 w 12192000"/>
                  <a:gd name="connsiteY81" fmla="*/ 2390138 h 3176298"/>
                  <a:gd name="connsiteX82" fmla="*/ 5089162 w 12192000"/>
                  <a:gd name="connsiteY82" fmla="*/ 2345560 h 3176298"/>
                  <a:gd name="connsiteX83" fmla="*/ 5234326 w 12192000"/>
                  <a:gd name="connsiteY83" fmla="*/ 2309935 h 3176298"/>
                  <a:gd name="connsiteX84" fmla="*/ 5328438 w 12192000"/>
                  <a:gd name="connsiteY84" fmla="*/ 2332416 h 3176298"/>
                  <a:gd name="connsiteX85" fmla="*/ 5363491 w 12192000"/>
                  <a:gd name="connsiteY85" fmla="*/ 2332034 h 3176298"/>
                  <a:gd name="connsiteX86" fmla="*/ 5524660 w 12192000"/>
                  <a:gd name="connsiteY86" fmla="*/ 2337178 h 3176298"/>
                  <a:gd name="connsiteX87" fmla="*/ 5553045 w 12192000"/>
                  <a:gd name="connsiteY87" fmla="*/ 2342701 h 3176298"/>
                  <a:gd name="connsiteX88" fmla="*/ 5706401 w 12192000"/>
                  <a:gd name="connsiteY88" fmla="*/ 2320032 h 3176298"/>
                  <a:gd name="connsiteX89" fmla="*/ 5762029 w 12192000"/>
                  <a:gd name="connsiteY89" fmla="*/ 2316221 h 3176298"/>
                  <a:gd name="connsiteX90" fmla="*/ 5813276 w 12192000"/>
                  <a:gd name="connsiteY90" fmla="*/ 2309935 h 3176298"/>
                  <a:gd name="connsiteX91" fmla="*/ 5884906 w 12192000"/>
                  <a:gd name="connsiteY91" fmla="*/ 2308411 h 3176298"/>
                  <a:gd name="connsiteX92" fmla="*/ 5959204 w 12192000"/>
                  <a:gd name="connsiteY92" fmla="*/ 2311269 h 3176298"/>
                  <a:gd name="connsiteX93" fmla="*/ 6042072 w 12192000"/>
                  <a:gd name="connsiteY93" fmla="*/ 2310697 h 3176298"/>
                  <a:gd name="connsiteX94" fmla="*/ 6074842 w 12192000"/>
                  <a:gd name="connsiteY94" fmla="*/ 2305745 h 3176298"/>
                  <a:gd name="connsiteX95" fmla="*/ 6163425 w 12192000"/>
                  <a:gd name="connsiteY95" fmla="*/ 2309172 h 3176298"/>
                  <a:gd name="connsiteX96" fmla="*/ 6209909 w 12192000"/>
                  <a:gd name="connsiteY96" fmla="*/ 2303459 h 3176298"/>
                  <a:gd name="connsiteX97" fmla="*/ 6286493 w 12192000"/>
                  <a:gd name="connsiteY97" fmla="*/ 2302315 h 3176298"/>
                  <a:gd name="connsiteX98" fmla="*/ 6311449 w 12192000"/>
                  <a:gd name="connsiteY98" fmla="*/ 2300980 h 3176298"/>
                  <a:gd name="connsiteX99" fmla="*/ 6333739 w 12192000"/>
                  <a:gd name="connsiteY99" fmla="*/ 2300218 h 3176298"/>
                  <a:gd name="connsiteX100" fmla="*/ 6410131 w 12192000"/>
                  <a:gd name="connsiteY100" fmla="*/ 2315841 h 3176298"/>
                  <a:gd name="connsiteX101" fmla="*/ 6477951 w 12192000"/>
                  <a:gd name="connsiteY101" fmla="*/ 2316793 h 3176298"/>
                  <a:gd name="connsiteX102" fmla="*/ 6596828 w 12192000"/>
                  <a:gd name="connsiteY102" fmla="*/ 2329368 h 3176298"/>
                  <a:gd name="connsiteX103" fmla="*/ 6623118 w 12192000"/>
                  <a:gd name="connsiteY103" fmla="*/ 2324985 h 3176298"/>
                  <a:gd name="connsiteX104" fmla="*/ 6705417 w 12192000"/>
                  <a:gd name="connsiteY104" fmla="*/ 2323272 h 3176298"/>
                  <a:gd name="connsiteX105" fmla="*/ 6752283 w 12192000"/>
                  <a:gd name="connsiteY105" fmla="*/ 2321937 h 3176298"/>
                  <a:gd name="connsiteX106" fmla="*/ 6810195 w 12192000"/>
                  <a:gd name="connsiteY106" fmla="*/ 2331082 h 3176298"/>
                  <a:gd name="connsiteX107" fmla="*/ 6910782 w 12192000"/>
                  <a:gd name="connsiteY107" fmla="*/ 2350512 h 3176298"/>
                  <a:gd name="connsiteX108" fmla="*/ 6937263 w 12192000"/>
                  <a:gd name="connsiteY108" fmla="*/ 2353561 h 3176298"/>
                  <a:gd name="connsiteX109" fmla="*/ 6985653 w 12192000"/>
                  <a:gd name="connsiteY109" fmla="*/ 2362897 h 3176298"/>
                  <a:gd name="connsiteX110" fmla="*/ 6994415 w 12192000"/>
                  <a:gd name="connsiteY110" fmla="*/ 2364611 h 3176298"/>
                  <a:gd name="connsiteX111" fmla="*/ 7068141 w 12192000"/>
                  <a:gd name="connsiteY111" fmla="*/ 2388234 h 3176298"/>
                  <a:gd name="connsiteX112" fmla="*/ 7106432 w 12192000"/>
                  <a:gd name="connsiteY112" fmla="*/ 2390138 h 3176298"/>
                  <a:gd name="connsiteX113" fmla="*/ 7216547 w 12192000"/>
                  <a:gd name="connsiteY113" fmla="*/ 2390330 h 3176298"/>
                  <a:gd name="connsiteX114" fmla="*/ 7263220 w 12192000"/>
                  <a:gd name="connsiteY114" fmla="*/ 2386709 h 3176298"/>
                  <a:gd name="connsiteX115" fmla="*/ 7375428 w 12192000"/>
                  <a:gd name="connsiteY115" fmla="*/ 2372803 h 3176298"/>
                  <a:gd name="connsiteX116" fmla="*/ 7445916 w 12192000"/>
                  <a:gd name="connsiteY116" fmla="*/ 2365945 h 3176298"/>
                  <a:gd name="connsiteX117" fmla="*/ 7526880 w 12192000"/>
                  <a:gd name="connsiteY117" fmla="*/ 2355084 h 3176298"/>
                  <a:gd name="connsiteX118" fmla="*/ 7619655 w 12192000"/>
                  <a:gd name="connsiteY118" fmla="*/ 2348226 h 3176298"/>
                  <a:gd name="connsiteX119" fmla="*/ 7788636 w 12192000"/>
                  <a:gd name="connsiteY119" fmla="*/ 2327461 h 3176298"/>
                  <a:gd name="connsiteX120" fmla="*/ 7952280 w 12192000"/>
                  <a:gd name="connsiteY120" fmla="*/ 2305935 h 3176298"/>
                  <a:gd name="connsiteX121" fmla="*/ 8019339 w 12192000"/>
                  <a:gd name="connsiteY121" fmla="*/ 2286884 h 3176298"/>
                  <a:gd name="connsiteX122" fmla="*/ 8137835 w 12192000"/>
                  <a:gd name="connsiteY122" fmla="*/ 2259832 h 3176298"/>
                  <a:gd name="connsiteX123" fmla="*/ 8189651 w 12192000"/>
                  <a:gd name="connsiteY123" fmla="*/ 2243639 h 3176298"/>
                  <a:gd name="connsiteX124" fmla="*/ 8313671 w 12192000"/>
                  <a:gd name="connsiteY124" fmla="*/ 2209920 h 3176298"/>
                  <a:gd name="connsiteX125" fmla="*/ 8459979 w 12192000"/>
                  <a:gd name="connsiteY125" fmla="*/ 2158864 h 3176298"/>
                  <a:gd name="connsiteX126" fmla="*/ 8516369 w 12192000"/>
                  <a:gd name="connsiteY126" fmla="*/ 2144003 h 3176298"/>
                  <a:gd name="connsiteX127" fmla="*/ 8657726 w 12192000"/>
                  <a:gd name="connsiteY127" fmla="*/ 2106284 h 3176298"/>
                  <a:gd name="connsiteX128" fmla="*/ 8711448 w 12192000"/>
                  <a:gd name="connsiteY128" fmla="*/ 2098664 h 3176298"/>
                  <a:gd name="connsiteX129" fmla="*/ 8772219 w 12192000"/>
                  <a:gd name="connsiteY129" fmla="*/ 2082280 h 3176298"/>
                  <a:gd name="connsiteX130" fmla="*/ 8845565 w 12192000"/>
                  <a:gd name="connsiteY130" fmla="*/ 2053705 h 3176298"/>
                  <a:gd name="connsiteX131" fmla="*/ 8967871 w 12192000"/>
                  <a:gd name="connsiteY131" fmla="*/ 2011221 h 3176298"/>
                  <a:gd name="connsiteX132" fmla="*/ 9015878 w 12192000"/>
                  <a:gd name="connsiteY132" fmla="*/ 2001124 h 3176298"/>
                  <a:gd name="connsiteX133" fmla="*/ 9234579 w 12192000"/>
                  <a:gd name="connsiteY133" fmla="*/ 1935209 h 3176298"/>
                  <a:gd name="connsiteX134" fmla="*/ 9346597 w 12192000"/>
                  <a:gd name="connsiteY134" fmla="*/ 1896917 h 3176298"/>
                  <a:gd name="connsiteX135" fmla="*/ 9416321 w 12192000"/>
                  <a:gd name="connsiteY135" fmla="*/ 1880724 h 3176298"/>
                  <a:gd name="connsiteX136" fmla="*/ 9477283 w 12192000"/>
                  <a:gd name="connsiteY136" fmla="*/ 1856149 h 3176298"/>
                  <a:gd name="connsiteX137" fmla="*/ 9666265 w 12192000"/>
                  <a:gd name="connsiteY137" fmla="*/ 1787186 h 3176298"/>
                  <a:gd name="connsiteX138" fmla="*/ 9754088 w 12192000"/>
                  <a:gd name="connsiteY138" fmla="*/ 1741464 h 3176298"/>
                  <a:gd name="connsiteX139" fmla="*/ 9899446 w 12192000"/>
                  <a:gd name="connsiteY139" fmla="*/ 1656880 h 3176298"/>
                  <a:gd name="connsiteX140" fmla="*/ 9993175 w 12192000"/>
                  <a:gd name="connsiteY140" fmla="*/ 1576487 h 3176298"/>
                  <a:gd name="connsiteX141" fmla="*/ 10044230 w 12192000"/>
                  <a:gd name="connsiteY141" fmla="*/ 1540480 h 3176298"/>
                  <a:gd name="connsiteX142" fmla="*/ 10131863 w 12192000"/>
                  <a:gd name="connsiteY142" fmla="*/ 1485613 h 3176298"/>
                  <a:gd name="connsiteX143" fmla="*/ 10242357 w 12192000"/>
                  <a:gd name="connsiteY143" fmla="*/ 1410555 h 3176298"/>
                  <a:gd name="connsiteX144" fmla="*/ 10363709 w 12192000"/>
                  <a:gd name="connsiteY144" fmla="*/ 1359499 h 3176298"/>
                  <a:gd name="connsiteX145" fmla="*/ 10428291 w 12192000"/>
                  <a:gd name="connsiteY145" fmla="*/ 1314920 h 3176298"/>
                  <a:gd name="connsiteX146" fmla="*/ 10490969 w 12192000"/>
                  <a:gd name="connsiteY146" fmla="*/ 1267104 h 3176298"/>
                  <a:gd name="connsiteX147" fmla="*/ 10523354 w 12192000"/>
                  <a:gd name="connsiteY147" fmla="*/ 1238337 h 3176298"/>
                  <a:gd name="connsiteX148" fmla="*/ 10590031 w 12192000"/>
                  <a:gd name="connsiteY148" fmla="*/ 1191664 h 3176298"/>
                  <a:gd name="connsiteX149" fmla="*/ 10656519 w 12192000"/>
                  <a:gd name="connsiteY149" fmla="*/ 1156038 h 3176298"/>
                  <a:gd name="connsiteX150" fmla="*/ 10703573 w 12192000"/>
                  <a:gd name="connsiteY150" fmla="*/ 1120603 h 3176298"/>
                  <a:gd name="connsiteX151" fmla="*/ 10764534 w 12192000"/>
                  <a:gd name="connsiteY151" fmla="*/ 1067643 h 3176298"/>
                  <a:gd name="connsiteX152" fmla="*/ 10850453 w 12192000"/>
                  <a:gd name="connsiteY152" fmla="*/ 1014301 h 3176298"/>
                  <a:gd name="connsiteX153" fmla="*/ 10929704 w 12192000"/>
                  <a:gd name="connsiteY153" fmla="*/ 980201 h 3176298"/>
                  <a:gd name="connsiteX154" fmla="*/ 10967423 w 12192000"/>
                  <a:gd name="connsiteY154" fmla="*/ 930289 h 3176298"/>
                  <a:gd name="connsiteX155" fmla="*/ 11058869 w 12192000"/>
                  <a:gd name="connsiteY155" fmla="*/ 838084 h 3176298"/>
                  <a:gd name="connsiteX156" fmla="*/ 11172600 w 12192000"/>
                  <a:gd name="connsiteY156" fmla="*/ 762834 h 3176298"/>
                  <a:gd name="connsiteX157" fmla="*/ 11275283 w 12192000"/>
                  <a:gd name="connsiteY157" fmla="*/ 673676 h 3176298"/>
                  <a:gd name="connsiteX158" fmla="*/ 11320623 w 12192000"/>
                  <a:gd name="connsiteY158" fmla="*/ 639195 h 3176298"/>
                  <a:gd name="connsiteX159" fmla="*/ 11374346 w 12192000"/>
                  <a:gd name="connsiteY159" fmla="*/ 601664 h 3176298"/>
                  <a:gd name="connsiteX160" fmla="*/ 11448453 w 12192000"/>
                  <a:gd name="connsiteY160" fmla="*/ 567755 h 3176298"/>
                  <a:gd name="connsiteX161" fmla="*/ 11532275 w 12192000"/>
                  <a:gd name="connsiteY161" fmla="*/ 522605 h 3176298"/>
                  <a:gd name="connsiteX162" fmla="*/ 11562947 w 12192000"/>
                  <a:gd name="connsiteY162" fmla="*/ 486598 h 3176298"/>
                  <a:gd name="connsiteX163" fmla="*/ 11672489 w 12192000"/>
                  <a:gd name="connsiteY163" fmla="*/ 335337 h 3176298"/>
                  <a:gd name="connsiteX164" fmla="*/ 11821656 w 12192000"/>
                  <a:gd name="connsiteY164" fmla="*/ 207889 h 3176298"/>
                  <a:gd name="connsiteX165" fmla="*/ 11986443 w 12192000"/>
                  <a:gd name="connsiteY165" fmla="*/ 104824 h 3176298"/>
                  <a:gd name="connsiteX166" fmla="*/ 12026448 w 12192000"/>
                  <a:gd name="connsiteY166" fmla="*/ 88821 h 3176298"/>
                  <a:gd name="connsiteX167" fmla="*/ 12160947 w 12192000"/>
                  <a:gd name="connsiteY167" fmla="*/ 28621 h 3176298"/>
                  <a:gd name="connsiteX168" fmla="*/ 12192000 w 12192000"/>
                  <a:gd name="connsiteY168" fmla="*/ 0 h 3176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Lst>
                <a:rect l="l" t="t" r="r" b="b"/>
                <a:pathLst>
                  <a:path w="12192000" h="3176298">
                    <a:moveTo>
                      <a:pt x="12192000" y="0"/>
                    </a:moveTo>
                    <a:lnTo>
                      <a:pt x="12192000" y="3176298"/>
                    </a:lnTo>
                    <a:lnTo>
                      <a:pt x="0" y="3176298"/>
                    </a:lnTo>
                    <a:lnTo>
                      <a:pt x="0" y="2264980"/>
                    </a:lnTo>
                    <a:lnTo>
                      <a:pt x="544" y="2264980"/>
                    </a:lnTo>
                    <a:lnTo>
                      <a:pt x="544" y="2392219"/>
                    </a:lnTo>
                    <a:lnTo>
                      <a:pt x="61197" y="2387448"/>
                    </a:lnTo>
                    <a:cubicBezTo>
                      <a:pt x="80794" y="2382137"/>
                      <a:pt x="99990" y="2374707"/>
                      <a:pt x="119613" y="2369945"/>
                    </a:cubicBezTo>
                    <a:cubicBezTo>
                      <a:pt x="137898" y="2365563"/>
                      <a:pt x="155046" y="2355466"/>
                      <a:pt x="172384" y="2347084"/>
                    </a:cubicBezTo>
                    <a:cubicBezTo>
                      <a:pt x="205529" y="2331082"/>
                      <a:pt x="240965" y="2341178"/>
                      <a:pt x="274873" y="2336988"/>
                    </a:cubicBezTo>
                    <a:cubicBezTo>
                      <a:pt x="285732" y="2335653"/>
                      <a:pt x="296590" y="2334130"/>
                      <a:pt x="307259" y="2331461"/>
                    </a:cubicBezTo>
                    <a:cubicBezTo>
                      <a:pt x="336408" y="2324413"/>
                      <a:pt x="366127" y="2318317"/>
                      <a:pt x="394511" y="2308601"/>
                    </a:cubicBezTo>
                    <a:cubicBezTo>
                      <a:pt x="426709" y="2297743"/>
                      <a:pt x="457572" y="2283264"/>
                      <a:pt x="494337" y="2268213"/>
                    </a:cubicBezTo>
                    <a:cubicBezTo>
                      <a:pt x="507102" y="2272024"/>
                      <a:pt x="526724" y="2282312"/>
                      <a:pt x="546917" y="2283264"/>
                    </a:cubicBezTo>
                    <a:cubicBezTo>
                      <a:pt x="611880" y="2286503"/>
                      <a:pt x="672650" y="2268786"/>
                      <a:pt x="730754" y="2240780"/>
                    </a:cubicBezTo>
                    <a:cubicBezTo>
                      <a:pt x="748471" y="2232399"/>
                      <a:pt x="767524" y="2226874"/>
                      <a:pt x="785432" y="2218682"/>
                    </a:cubicBezTo>
                    <a:cubicBezTo>
                      <a:pt x="791717" y="2215826"/>
                      <a:pt x="799909" y="2209730"/>
                      <a:pt x="801053" y="2204013"/>
                    </a:cubicBezTo>
                    <a:cubicBezTo>
                      <a:pt x="807719" y="2170866"/>
                      <a:pt x="832486" y="2171436"/>
                      <a:pt x="858205" y="2169532"/>
                    </a:cubicBezTo>
                    <a:cubicBezTo>
                      <a:pt x="888877" y="2167247"/>
                      <a:pt x="919165" y="2161912"/>
                      <a:pt x="949646" y="2157340"/>
                    </a:cubicBezTo>
                    <a:cubicBezTo>
                      <a:pt x="953648" y="2156768"/>
                      <a:pt x="957266" y="2152768"/>
                      <a:pt x="960887" y="2150099"/>
                    </a:cubicBezTo>
                    <a:cubicBezTo>
                      <a:pt x="966411" y="2146099"/>
                      <a:pt x="971554" y="2140003"/>
                      <a:pt x="977653" y="2138480"/>
                    </a:cubicBezTo>
                    <a:cubicBezTo>
                      <a:pt x="1008894" y="2131049"/>
                      <a:pt x="1040327" y="2124763"/>
                      <a:pt x="1071762" y="2117905"/>
                    </a:cubicBezTo>
                    <a:cubicBezTo>
                      <a:pt x="1078810" y="2116380"/>
                      <a:pt x="1086048" y="2114476"/>
                      <a:pt x="1092527" y="2111428"/>
                    </a:cubicBezTo>
                    <a:cubicBezTo>
                      <a:pt x="1098623" y="2108570"/>
                      <a:pt x="1103767" y="2103616"/>
                      <a:pt x="1109865" y="2100568"/>
                    </a:cubicBezTo>
                    <a:cubicBezTo>
                      <a:pt x="1126437" y="2092378"/>
                      <a:pt x="1143394" y="2084757"/>
                      <a:pt x="1162823" y="2075613"/>
                    </a:cubicBezTo>
                    <a:cubicBezTo>
                      <a:pt x="1173681" y="2092757"/>
                      <a:pt x="1188354" y="2083041"/>
                      <a:pt x="1206641" y="2074851"/>
                    </a:cubicBezTo>
                    <a:cubicBezTo>
                      <a:pt x="1225310" y="2066468"/>
                      <a:pt x="1246837" y="2063801"/>
                      <a:pt x="1267411" y="2060753"/>
                    </a:cubicBezTo>
                    <a:cubicBezTo>
                      <a:pt x="1305132" y="2055228"/>
                      <a:pt x="1343044" y="2051799"/>
                      <a:pt x="1380762" y="2046847"/>
                    </a:cubicBezTo>
                    <a:cubicBezTo>
                      <a:pt x="1388765" y="2045703"/>
                      <a:pt x="1397909" y="2043608"/>
                      <a:pt x="1404006" y="2038844"/>
                    </a:cubicBezTo>
                    <a:cubicBezTo>
                      <a:pt x="1445725" y="2006839"/>
                      <a:pt x="1496403" y="1997887"/>
                      <a:pt x="1544598" y="2000932"/>
                    </a:cubicBezTo>
                    <a:cubicBezTo>
                      <a:pt x="1582510" y="2003220"/>
                      <a:pt x="1619658" y="2004935"/>
                      <a:pt x="1657188" y="2001697"/>
                    </a:cubicBezTo>
                    <a:cubicBezTo>
                      <a:pt x="1660046" y="2001505"/>
                      <a:pt x="1663856" y="2001887"/>
                      <a:pt x="1665950" y="2003411"/>
                    </a:cubicBezTo>
                    <a:cubicBezTo>
                      <a:pt x="1678904" y="2013507"/>
                      <a:pt x="1692431" y="2014269"/>
                      <a:pt x="1709006" y="2015983"/>
                    </a:cubicBezTo>
                    <a:cubicBezTo>
                      <a:pt x="1732439" y="2018461"/>
                      <a:pt x="1753965" y="2016745"/>
                      <a:pt x="1775684" y="2012555"/>
                    </a:cubicBezTo>
                    <a:cubicBezTo>
                      <a:pt x="1791496" y="2009507"/>
                      <a:pt x="1807497" y="2003220"/>
                      <a:pt x="1821596" y="1995218"/>
                    </a:cubicBezTo>
                    <a:cubicBezTo>
                      <a:pt x="1841216" y="1983978"/>
                      <a:pt x="1860079" y="1979597"/>
                      <a:pt x="1878748" y="1994457"/>
                    </a:cubicBezTo>
                    <a:cubicBezTo>
                      <a:pt x="1898940" y="2010269"/>
                      <a:pt x="1921800" y="2004745"/>
                      <a:pt x="1944092" y="2005315"/>
                    </a:cubicBezTo>
                    <a:cubicBezTo>
                      <a:pt x="1953806" y="2005507"/>
                      <a:pt x="1964094" y="2005124"/>
                      <a:pt x="1973429" y="2007601"/>
                    </a:cubicBezTo>
                    <a:cubicBezTo>
                      <a:pt x="2000479" y="2014651"/>
                      <a:pt x="2026581" y="2025320"/>
                      <a:pt x="2054013" y="2030082"/>
                    </a:cubicBezTo>
                    <a:cubicBezTo>
                      <a:pt x="2069254" y="2032747"/>
                      <a:pt x="2086208" y="2027986"/>
                      <a:pt x="2102021" y="2024557"/>
                    </a:cubicBezTo>
                    <a:cubicBezTo>
                      <a:pt x="2118023" y="2020937"/>
                      <a:pt x="2133834" y="2015413"/>
                      <a:pt x="2149267" y="2009697"/>
                    </a:cubicBezTo>
                    <a:cubicBezTo>
                      <a:pt x="2159743" y="2005887"/>
                      <a:pt x="2171173" y="2002267"/>
                      <a:pt x="2179556" y="1995409"/>
                    </a:cubicBezTo>
                    <a:cubicBezTo>
                      <a:pt x="2198608" y="1979788"/>
                      <a:pt x="2218229" y="1977120"/>
                      <a:pt x="2240710" y="1985312"/>
                    </a:cubicBezTo>
                    <a:cubicBezTo>
                      <a:pt x="2244137" y="1986647"/>
                      <a:pt x="2248138" y="1986647"/>
                      <a:pt x="2251948" y="1986836"/>
                    </a:cubicBezTo>
                    <a:cubicBezTo>
                      <a:pt x="2312915" y="1990836"/>
                      <a:pt x="2373874" y="1993314"/>
                      <a:pt x="2434456" y="1999410"/>
                    </a:cubicBezTo>
                    <a:cubicBezTo>
                      <a:pt x="2459029" y="2001887"/>
                      <a:pt x="2482652" y="2012745"/>
                      <a:pt x="2506847" y="2019603"/>
                    </a:cubicBezTo>
                    <a:cubicBezTo>
                      <a:pt x="2511800" y="2020937"/>
                      <a:pt x="2517327" y="2023033"/>
                      <a:pt x="2522279" y="2022080"/>
                    </a:cubicBezTo>
                    <a:cubicBezTo>
                      <a:pt x="2576191" y="2012555"/>
                      <a:pt x="2626677" y="2026461"/>
                      <a:pt x="2676398" y="2044751"/>
                    </a:cubicBezTo>
                    <a:cubicBezTo>
                      <a:pt x="2681540" y="2046656"/>
                      <a:pt x="2687827" y="2046084"/>
                      <a:pt x="2693543" y="2045703"/>
                    </a:cubicBezTo>
                    <a:cubicBezTo>
                      <a:pt x="2709548" y="2044370"/>
                      <a:pt x="2726882" y="2037701"/>
                      <a:pt x="2741360" y="2041701"/>
                    </a:cubicBezTo>
                    <a:cubicBezTo>
                      <a:pt x="2779842" y="2052753"/>
                      <a:pt x="2817943" y="2066087"/>
                      <a:pt x="2854140" y="2082851"/>
                    </a:cubicBezTo>
                    <a:cubicBezTo>
                      <a:pt x="2890910" y="2099805"/>
                      <a:pt x="2925008" y="2114095"/>
                      <a:pt x="2967110" y="2096949"/>
                    </a:cubicBezTo>
                    <a:cubicBezTo>
                      <a:pt x="2985016" y="2089709"/>
                      <a:pt x="3008639" y="2094853"/>
                      <a:pt x="3029216" y="2096757"/>
                    </a:cubicBezTo>
                    <a:cubicBezTo>
                      <a:pt x="3044264" y="2098282"/>
                      <a:pt x="3058743" y="2106856"/>
                      <a:pt x="3073604" y="2106856"/>
                    </a:cubicBezTo>
                    <a:cubicBezTo>
                      <a:pt x="3113231" y="2106856"/>
                      <a:pt x="3148472" y="2116953"/>
                      <a:pt x="3182763" y="2137527"/>
                    </a:cubicBezTo>
                    <a:cubicBezTo>
                      <a:pt x="3196102" y="2145528"/>
                      <a:pt x="3216867" y="2140193"/>
                      <a:pt x="3234202" y="2142289"/>
                    </a:cubicBezTo>
                    <a:cubicBezTo>
                      <a:pt x="3252492" y="2144765"/>
                      <a:pt x="3271348" y="2147051"/>
                      <a:pt x="3288877" y="2152578"/>
                    </a:cubicBezTo>
                    <a:cubicBezTo>
                      <a:pt x="3334216" y="2167056"/>
                      <a:pt x="3378986" y="2183439"/>
                      <a:pt x="3424135" y="2198680"/>
                    </a:cubicBezTo>
                    <a:cubicBezTo>
                      <a:pt x="3461282" y="2211253"/>
                      <a:pt x="3497862" y="2201347"/>
                      <a:pt x="3534629" y="2196013"/>
                    </a:cubicBezTo>
                    <a:cubicBezTo>
                      <a:pt x="3557682" y="2192583"/>
                      <a:pt x="3579206" y="2184391"/>
                      <a:pt x="3605116" y="2196583"/>
                    </a:cubicBezTo>
                    <a:cubicBezTo>
                      <a:pt x="3629882" y="2208205"/>
                      <a:pt x="3661315" y="2205537"/>
                      <a:pt x="3689131" y="2211824"/>
                    </a:cubicBezTo>
                    <a:cubicBezTo>
                      <a:pt x="3712565" y="2217157"/>
                      <a:pt x="3735231" y="2225732"/>
                      <a:pt x="3757902" y="2234114"/>
                    </a:cubicBezTo>
                    <a:cubicBezTo>
                      <a:pt x="3788766" y="2245545"/>
                      <a:pt x="3819245" y="2257545"/>
                      <a:pt x="3852966" y="2251831"/>
                    </a:cubicBezTo>
                    <a:cubicBezTo>
                      <a:pt x="3891259" y="2245353"/>
                      <a:pt x="3917546" y="2269738"/>
                      <a:pt x="3947648" y="2285932"/>
                    </a:cubicBezTo>
                    <a:cubicBezTo>
                      <a:pt x="3968414" y="2296980"/>
                      <a:pt x="3991083" y="2305172"/>
                      <a:pt x="4013753" y="2312031"/>
                    </a:cubicBezTo>
                    <a:cubicBezTo>
                      <a:pt x="4044043" y="2320985"/>
                      <a:pt x="4075285" y="2326320"/>
                      <a:pt x="4105766" y="2335082"/>
                    </a:cubicBezTo>
                    <a:cubicBezTo>
                      <a:pt x="4151870" y="2348226"/>
                      <a:pt x="4198546" y="2358514"/>
                      <a:pt x="4246551" y="2351274"/>
                    </a:cubicBezTo>
                    <a:cubicBezTo>
                      <a:pt x="4268649" y="2348036"/>
                      <a:pt x="4289227" y="2348226"/>
                      <a:pt x="4311323" y="2352991"/>
                    </a:cubicBezTo>
                    <a:cubicBezTo>
                      <a:pt x="4347518" y="2360801"/>
                      <a:pt x="4384668" y="2361753"/>
                      <a:pt x="4413817" y="2390899"/>
                    </a:cubicBezTo>
                    <a:cubicBezTo>
                      <a:pt x="4424104" y="2401188"/>
                      <a:pt x="4442581" y="2403853"/>
                      <a:pt x="4457632" y="2409188"/>
                    </a:cubicBezTo>
                    <a:cubicBezTo>
                      <a:pt x="4474969" y="2415476"/>
                      <a:pt x="4487731" y="2412236"/>
                      <a:pt x="4497068" y="2393947"/>
                    </a:cubicBezTo>
                    <a:cubicBezTo>
                      <a:pt x="4501257" y="2385757"/>
                      <a:pt x="4513260" y="2377755"/>
                      <a:pt x="4522596" y="2376421"/>
                    </a:cubicBezTo>
                    <a:cubicBezTo>
                      <a:pt x="4550599" y="2372421"/>
                      <a:pt x="4576318" y="2378327"/>
                      <a:pt x="4603368" y="2391282"/>
                    </a:cubicBezTo>
                    <a:cubicBezTo>
                      <a:pt x="4628705" y="2403474"/>
                      <a:pt x="4660331" y="2402140"/>
                      <a:pt x="4689098" y="2406903"/>
                    </a:cubicBezTo>
                    <a:cubicBezTo>
                      <a:pt x="4699289" y="2408618"/>
                      <a:pt x="4709482" y="2411237"/>
                      <a:pt x="4719697" y="2413428"/>
                    </a:cubicBezTo>
                    <a:lnTo>
                      <a:pt x="4726469" y="2414298"/>
                    </a:lnTo>
                    <a:lnTo>
                      <a:pt x="4785776" y="2414298"/>
                    </a:lnTo>
                    <a:lnTo>
                      <a:pt x="4788661" y="2414047"/>
                    </a:lnTo>
                    <a:cubicBezTo>
                      <a:pt x="4801401" y="2412237"/>
                      <a:pt x="4814166" y="2410142"/>
                      <a:pt x="4827024" y="2408999"/>
                    </a:cubicBezTo>
                    <a:cubicBezTo>
                      <a:pt x="4847027" y="2407095"/>
                      <a:pt x="4867412" y="2407856"/>
                      <a:pt x="4887415" y="2405570"/>
                    </a:cubicBezTo>
                    <a:cubicBezTo>
                      <a:pt x="4903799" y="2403853"/>
                      <a:pt x="4919991" y="2399474"/>
                      <a:pt x="4936184" y="2395853"/>
                    </a:cubicBezTo>
                    <a:cubicBezTo>
                      <a:pt x="4942089" y="2394520"/>
                      <a:pt x="4947996" y="2389376"/>
                      <a:pt x="4953328" y="2390138"/>
                    </a:cubicBezTo>
                    <a:cubicBezTo>
                      <a:pt x="5006292" y="2398330"/>
                      <a:pt x="5044391" y="2361753"/>
                      <a:pt x="5089162" y="2345560"/>
                    </a:cubicBezTo>
                    <a:cubicBezTo>
                      <a:pt x="5136216" y="2328413"/>
                      <a:pt x="5181748" y="2302124"/>
                      <a:pt x="5234326" y="2309935"/>
                    </a:cubicBezTo>
                    <a:cubicBezTo>
                      <a:pt x="5266141" y="2314697"/>
                      <a:pt x="5296812" y="2325747"/>
                      <a:pt x="5328438" y="2332416"/>
                    </a:cubicBezTo>
                    <a:cubicBezTo>
                      <a:pt x="5339677" y="2334701"/>
                      <a:pt x="5352250" y="2334320"/>
                      <a:pt x="5363491" y="2332034"/>
                    </a:cubicBezTo>
                    <a:cubicBezTo>
                      <a:pt x="5417784" y="2321555"/>
                      <a:pt x="5471316" y="2320032"/>
                      <a:pt x="5524660" y="2337178"/>
                    </a:cubicBezTo>
                    <a:cubicBezTo>
                      <a:pt x="5533802" y="2340036"/>
                      <a:pt x="5543518" y="2342701"/>
                      <a:pt x="5553045" y="2342701"/>
                    </a:cubicBezTo>
                    <a:cubicBezTo>
                      <a:pt x="5605244" y="2342701"/>
                      <a:pt x="5656488" y="2338701"/>
                      <a:pt x="5706401" y="2320032"/>
                    </a:cubicBezTo>
                    <a:cubicBezTo>
                      <a:pt x="5723166" y="2313745"/>
                      <a:pt x="5743551" y="2317745"/>
                      <a:pt x="5762029" y="2316221"/>
                    </a:cubicBezTo>
                    <a:cubicBezTo>
                      <a:pt x="5779174" y="2314889"/>
                      <a:pt x="5796702" y="2314317"/>
                      <a:pt x="5813276" y="2309935"/>
                    </a:cubicBezTo>
                    <a:cubicBezTo>
                      <a:pt x="5837472" y="2303459"/>
                      <a:pt x="5859949" y="2302697"/>
                      <a:pt x="5884906" y="2308411"/>
                    </a:cubicBezTo>
                    <a:cubicBezTo>
                      <a:pt x="5908719" y="2313745"/>
                      <a:pt x="5934438" y="2311079"/>
                      <a:pt x="5959204" y="2311269"/>
                    </a:cubicBezTo>
                    <a:cubicBezTo>
                      <a:pt x="5986828" y="2311459"/>
                      <a:pt x="6014449" y="2311649"/>
                      <a:pt x="6042072" y="2310697"/>
                    </a:cubicBezTo>
                    <a:cubicBezTo>
                      <a:pt x="6053124" y="2310317"/>
                      <a:pt x="6065695" y="2302697"/>
                      <a:pt x="6074842" y="2305745"/>
                    </a:cubicBezTo>
                    <a:cubicBezTo>
                      <a:pt x="6104368" y="2316031"/>
                      <a:pt x="6133897" y="2303649"/>
                      <a:pt x="6163425" y="2309172"/>
                    </a:cubicBezTo>
                    <a:cubicBezTo>
                      <a:pt x="6177905" y="2312031"/>
                      <a:pt x="6194288" y="2304220"/>
                      <a:pt x="6209909" y="2303459"/>
                    </a:cubicBezTo>
                    <a:cubicBezTo>
                      <a:pt x="6235437" y="2302124"/>
                      <a:pt x="6260964" y="2302697"/>
                      <a:pt x="6286493" y="2302315"/>
                    </a:cubicBezTo>
                    <a:cubicBezTo>
                      <a:pt x="6294876" y="2302124"/>
                      <a:pt x="6303068" y="2301362"/>
                      <a:pt x="6311449" y="2300980"/>
                    </a:cubicBezTo>
                    <a:cubicBezTo>
                      <a:pt x="6318880" y="2300601"/>
                      <a:pt x="6326691" y="2298887"/>
                      <a:pt x="6333739" y="2300218"/>
                    </a:cubicBezTo>
                    <a:cubicBezTo>
                      <a:pt x="6359268" y="2304983"/>
                      <a:pt x="6384414" y="2312793"/>
                      <a:pt x="6410131" y="2315841"/>
                    </a:cubicBezTo>
                    <a:cubicBezTo>
                      <a:pt x="6432420" y="2318507"/>
                      <a:pt x="6455472" y="2314889"/>
                      <a:pt x="6477951" y="2316793"/>
                    </a:cubicBezTo>
                    <a:cubicBezTo>
                      <a:pt x="6517576" y="2320032"/>
                      <a:pt x="6557201" y="2325747"/>
                      <a:pt x="6596828" y="2329368"/>
                    </a:cubicBezTo>
                    <a:cubicBezTo>
                      <a:pt x="6605401" y="2330130"/>
                      <a:pt x="6614353" y="2325365"/>
                      <a:pt x="6623118" y="2324985"/>
                    </a:cubicBezTo>
                    <a:cubicBezTo>
                      <a:pt x="6650551" y="2324033"/>
                      <a:pt x="6677984" y="2323841"/>
                      <a:pt x="6705417" y="2323272"/>
                    </a:cubicBezTo>
                    <a:cubicBezTo>
                      <a:pt x="6721038" y="2323080"/>
                      <a:pt x="6736851" y="2323651"/>
                      <a:pt x="6752283" y="2321937"/>
                    </a:cubicBezTo>
                    <a:cubicBezTo>
                      <a:pt x="6772665" y="2319651"/>
                      <a:pt x="6791144" y="2316221"/>
                      <a:pt x="6810195" y="2331082"/>
                    </a:cubicBezTo>
                    <a:cubicBezTo>
                      <a:pt x="6839534" y="2354132"/>
                      <a:pt x="6876872" y="2345178"/>
                      <a:pt x="6910782" y="2350512"/>
                    </a:cubicBezTo>
                    <a:cubicBezTo>
                      <a:pt x="6919547" y="2351847"/>
                      <a:pt x="6928501" y="2352036"/>
                      <a:pt x="6937263" y="2353561"/>
                    </a:cubicBezTo>
                    <a:cubicBezTo>
                      <a:pt x="6953457" y="2356418"/>
                      <a:pt x="6969457" y="2359657"/>
                      <a:pt x="6985653" y="2362897"/>
                    </a:cubicBezTo>
                    <a:cubicBezTo>
                      <a:pt x="6988509" y="2363467"/>
                      <a:pt x="6991747" y="2363659"/>
                      <a:pt x="6994415" y="2364611"/>
                    </a:cubicBezTo>
                    <a:cubicBezTo>
                      <a:pt x="7018991" y="2372611"/>
                      <a:pt x="7043184" y="2381755"/>
                      <a:pt x="7068141" y="2388234"/>
                    </a:cubicBezTo>
                    <a:cubicBezTo>
                      <a:pt x="7080334" y="2391472"/>
                      <a:pt x="7093860" y="2391853"/>
                      <a:pt x="7106432" y="2390138"/>
                    </a:cubicBezTo>
                    <a:cubicBezTo>
                      <a:pt x="7143199" y="2385185"/>
                      <a:pt x="7179587" y="2383089"/>
                      <a:pt x="7216547" y="2390330"/>
                    </a:cubicBezTo>
                    <a:cubicBezTo>
                      <a:pt x="7231214" y="2393186"/>
                      <a:pt x="7247599" y="2388424"/>
                      <a:pt x="7263220" y="2386709"/>
                    </a:cubicBezTo>
                    <a:cubicBezTo>
                      <a:pt x="7300559" y="2382137"/>
                      <a:pt x="7337899" y="2377183"/>
                      <a:pt x="7375428" y="2372803"/>
                    </a:cubicBezTo>
                    <a:cubicBezTo>
                      <a:pt x="7398860" y="2370135"/>
                      <a:pt x="7422483" y="2368611"/>
                      <a:pt x="7445916" y="2365945"/>
                    </a:cubicBezTo>
                    <a:cubicBezTo>
                      <a:pt x="7472967" y="2362705"/>
                      <a:pt x="7499828" y="2357753"/>
                      <a:pt x="7526880" y="2355084"/>
                    </a:cubicBezTo>
                    <a:cubicBezTo>
                      <a:pt x="7557742" y="2352036"/>
                      <a:pt x="7588795" y="2351466"/>
                      <a:pt x="7619655" y="2348226"/>
                    </a:cubicBezTo>
                    <a:cubicBezTo>
                      <a:pt x="7676047" y="2341940"/>
                      <a:pt x="7732247" y="2334509"/>
                      <a:pt x="7788636" y="2327461"/>
                    </a:cubicBezTo>
                    <a:cubicBezTo>
                      <a:pt x="7843311" y="2320603"/>
                      <a:pt x="7897987" y="2314507"/>
                      <a:pt x="7952280" y="2305935"/>
                    </a:cubicBezTo>
                    <a:cubicBezTo>
                      <a:pt x="7975142" y="2302315"/>
                      <a:pt x="7996859" y="2292408"/>
                      <a:pt x="8019339" y="2286884"/>
                    </a:cubicBezTo>
                    <a:cubicBezTo>
                      <a:pt x="8058774" y="2277357"/>
                      <a:pt x="8098590" y="2269357"/>
                      <a:pt x="8137835" y="2259832"/>
                    </a:cubicBezTo>
                    <a:cubicBezTo>
                      <a:pt x="8155359" y="2255641"/>
                      <a:pt x="8172124" y="2248593"/>
                      <a:pt x="8189651" y="2243639"/>
                    </a:cubicBezTo>
                    <a:cubicBezTo>
                      <a:pt x="8230992" y="2232208"/>
                      <a:pt x="8272903" y="2222874"/>
                      <a:pt x="8313671" y="2209920"/>
                    </a:cubicBezTo>
                    <a:cubicBezTo>
                      <a:pt x="8362822" y="2194297"/>
                      <a:pt x="8411019" y="2175439"/>
                      <a:pt x="8459979" y="2158864"/>
                    </a:cubicBezTo>
                    <a:cubicBezTo>
                      <a:pt x="8478269" y="2152578"/>
                      <a:pt x="8497511" y="2148957"/>
                      <a:pt x="8516369" y="2144003"/>
                    </a:cubicBezTo>
                    <a:cubicBezTo>
                      <a:pt x="8563425" y="2131431"/>
                      <a:pt x="8610288" y="2118095"/>
                      <a:pt x="8657726" y="2106284"/>
                    </a:cubicBezTo>
                    <a:cubicBezTo>
                      <a:pt x="8675253" y="2101901"/>
                      <a:pt x="8693731" y="2102284"/>
                      <a:pt x="8711448" y="2098664"/>
                    </a:cubicBezTo>
                    <a:cubicBezTo>
                      <a:pt x="8732023" y="2094472"/>
                      <a:pt x="8752407" y="2089138"/>
                      <a:pt x="8772219" y="2082280"/>
                    </a:cubicBezTo>
                    <a:cubicBezTo>
                      <a:pt x="8796985" y="2073707"/>
                      <a:pt x="8820990" y="2062659"/>
                      <a:pt x="8845565" y="2053705"/>
                    </a:cubicBezTo>
                    <a:cubicBezTo>
                      <a:pt x="8886142" y="2039034"/>
                      <a:pt x="8926911" y="2024557"/>
                      <a:pt x="8967871" y="2011221"/>
                    </a:cubicBezTo>
                    <a:cubicBezTo>
                      <a:pt x="8983301" y="2006268"/>
                      <a:pt x="9000257" y="2005697"/>
                      <a:pt x="9015878" y="2001124"/>
                    </a:cubicBezTo>
                    <a:cubicBezTo>
                      <a:pt x="9088840" y="1979597"/>
                      <a:pt x="9161805" y="1957880"/>
                      <a:pt x="9234579" y="1935209"/>
                    </a:cubicBezTo>
                    <a:cubicBezTo>
                      <a:pt x="9272298" y="1923399"/>
                      <a:pt x="9308875" y="1908538"/>
                      <a:pt x="9346597" y="1896917"/>
                    </a:cubicBezTo>
                    <a:cubicBezTo>
                      <a:pt x="9369267" y="1889869"/>
                      <a:pt x="9393650" y="1887773"/>
                      <a:pt x="9416321" y="1880724"/>
                    </a:cubicBezTo>
                    <a:cubicBezTo>
                      <a:pt x="9437278" y="1874247"/>
                      <a:pt x="9456709" y="1863578"/>
                      <a:pt x="9477283" y="1856149"/>
                    </a:cubicBezTo>
                    <a:cubicBezTo>
                      <a:pt x="9540152" y="1833097"/>
                      <a:pt x="9603971" y="1811953"/>
                      <a:pt x="9666265" y="1787186"/>
                    </a:cubicBezTo>
                    <a:cubicBezTo>
                      <a:pt x="9696749" y="1775183"/>
                      <a:pt x="9725323" y="1757849"/>
                      <a:pt x="9754088" y="1741464"/>
                    </a:cubicBezTo>
                    <a:cubicBezTo>
                      <a:pt x="9802858" y="1713841"/>
                      <a:pt x="9850865" y="1685074"/>
                      <a:pt x="9899446" y="1656880"/>
                    </a:cubicBezTo>
                    <a:cubicBezTo>
                      <a:pt x="9935832" y="1635924"/>
                      <a:pt x="9968027" y="1611347"/>
                      <a:pt x="9993175" y="1576487"/>
                    </a:cubicBezTo>
                    <a:cubicBezTo>
                      <a:pt x="10004797" y="1560484"/>
                      <a:pt x="10024990" y="1546768"/>
                      <a:pt x="10044230" y="1540480"/>
                    </a:cubicBezTo>
                    <a:cubicBezTo>
                      <a:pt x="10078713" y="1529241"/>
                      <a:pt x="10104430" y="1507522"/>
                      <a:pt x="10131863" y="1485613"/>
                    </a:cubicBezTo>
                    <a:cubicBezTo>
                      <a:pt x="10166536" y="1457801"/>
                      <a:pt x="10203304" y="1431509"/>
                      <a:pt x="10242357" y="1410555"/>
                    </a:cubicBezTo>
                    <a:cubicBezTo>
                      <a:pt x="10280840" y="1389980"/>
                      <a:pt x="10324086" y="1378549"/>
                      <a:pt x="10363709" y="1359499"/>
                    </a:cubicBezTo>
                    <a:cubicBezTo>
                      <a:pt x="10386952" y="1348259"/>
                      <a:pt x="10407146" y="1330353"/>
                      <a:pt x="10428291" y="1314920"/>
                    </a:cubicBezTo>
                    <a:cubicBezTo>
                      <a:pt x="10449438" y="1299489"/>
                      <a:pt x="10470394" y="1283486"/>
                      <a:pt x="10490969" y="1267104"/>
                    </a:cubicBezTo>
                    <a:cubicBezTo>
                      <a:pt x="10502208" y="1258149"/>
                      <a:pt x="10511734" y="1246909"/>
                      <a:pt x="10523354" y="1238337"/>
                    </a:cubicBezTo>
                    <a:cubicBezTo>
                      <a:pt x="10545263" y="1222334"/>
                      <a:pt x="10569075" y="1208808"/>
                      <a:pt x="10590031" y="1191664"/>
                    </a:cubicBezTo>
                    <a:cubicBezTo>
                      <a:pt x="10610225" y="1175089"/>
                      <a:pt x="10633467" y="1166707"/>
                      <a:pt x="10656519" y="1156038"/>
                    </a:cubicBezTo>
                    <a:cubicBezTo>
                      <a:pt x="10674046" y="1148036"/>
                      <a:pt x="10686617" y="1130320"/>
                      <a:pt x="10703573" y="1120603"/>
                    </a:cubicBezTo>
                    <a:cubicBezTo>
                      <a:pt x="10727767" y="1106697"/>
                      <a:pt x="10746246" y="1089553"/>
                      <a:pt x="10764534" y="1067643"/>
                    </a:cubicBezTo>
                    <a:cubicBezTo>
                      <a:pt x="10785111" y="1043068"/>
                      <a:pt x="10820162" y="1029732"/>
                      <a:pt x="10850453" y="1014301"/>
                    </a:cubicBezTo>
                    <a:cubicBezTo>
                      <a:pt x="10876171" y="1001157"/>
                      <a:pt x="10906081" y="995632"/>
                      <a:pt x="10929704" y="980201"/>
                    </a:cubicBezTo>
                    <a:cubicBezTo>
                      <a:pt x="10946279" y="969342"/>
                      <a:pt x="10958661" y="948957"/>
                      <a:pt x="10967423" y="930289"/>
                    </a:cubicBezTo>
                    <a:cubicBezTo>
                      <a:pt x="10987046" y="887995"/>
                      <a:pt x="11021146" y="861897"/>
                      <a:pt x="11058869" y="838084"/>
                    </a:cubicBezTo>
                    <a:cubicBezTo>
                      <a:pt x="11097350" y="813699"/>
                      <a:pt x="11133927" y="786836"/>
                      <a:pt x="11172600" y="762834"/>
                    </a:cubicBezTo>
                    <a:cubicBezTo>
                      <a:pt x="11211843" y="738638"/>
                      <a:pt x="11243658" y="706443"/>
                      <a:pt x="11275283" y="673676"/>
                    </a:cubicBezTo>
                    <a:cubicBezTo>
                      <a:pt x="11288238" y="660150"/>
                      <a:pt x="11305192" y="650434"/>
                      <a:pt x="11320623" y="639195"/>
                    </a:cubicBezTo>
                    <a:cubicBezTo>
                      <a:pt x="11338339" y="626241"/>
                      <a:pt x="11355296" y="611953"/>
                      <a:pt x="11374346" y="601664"/>
                    </a:cubicBezTo>
                    <a:cubicBezTo>
                      <a:pt x="11398160" y="588709"/>
                      <a:pt x="11424069" y="579757"/>
                      <a:pt x="11448453" y="567755"/>
                    </a:cubicBezTo>
                    <a:cubicBezTo>
                      <a:pt x="11476838" y="553657"/>
                      <a:pt x="11505795" y="539750"/>
                      <a:pt x="11532275" y="522605"/>
                    </a:cubicBezTo>
                    <a:cubicBezTo>
                      <a:pt x="11545039" y="514413"/>
                      <a:pt x="11553613" y="499363"/>
                      <a:pt x="11562947" y="486598"/>
                    </a:cubicBezTo>
                    <a:cubicBezTo>
                      <a:pt x="11599714" y="436305"/>
                      <a:pt x="11635529" y="385441"/>
                      <a:pt x="11672489" y="335337"/>
                    </a:cubicBezTo>
                    <a:cubicBezTo>
                      <a:pt x="11712304" y="281424"/>
                      <a:pt x="11763931" y="241608"/>
                      <a:pt x="11821656" y="207889"/>
                    </a:cubicBezTo>
                    <a:cubicBezTo>
                      <a:pt x="11877664" y="175312"/>
                      <a:pt x="11931195" y="138734"/>
                      <a:pt x="11986443" y="104824"/>
                    </a:cubicBezTo>
                    <a:cubicBezTo>
                      <a:pt x="11998443" y="97395"/>
                      <a:pt x="12013114" y="94347"/>
                      <a:pt x="12026448" y="88821"/>
                    </a:cubicBezTo>
                    <a:cubicBezTo>
                      <a:pt x="12072360" y="69580"/>
                      <a:pt x="12118083" y="50147"/>
                      <a:pt x="12160947" y="28621"/>
                    </a:cubicBezTo>
                    <a:lnTo>
                      <a:pt x="12192000" y="0"/>
                    </a:lnTo>
                    <a:close/>
                  </a:path>
                </a:pathLst>
              </a:custGeom>
              <a:solidFill>
                <a:schemeClr val="bg1">
                  <a:alpha val="14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64" name="Group 40">
              <a:extLst>
                <a:ext uri="{FF2B5EF4-FFF2-40B4-BE49-F238E27FC236}">
                  <a16:creationId xmlns:a16="http://schemas.microsoft.com/office/drawing/2014/main" id="{8ADB9AB8-2EB4-4B5E-9A1E-84F2E44D9185}"/>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44" y="3296011"/>
              <a:ext cx="12191456" cy="2849975"/>
              <a:chOff x="544" y="3296011"/>
              <a:chExt cx="12191456" cy="2849975"/>
            </a:xfrm>
          </p:grpSpPr>
          <p:sp>
            <p:nvSpPr>
              <p:cNvPr id="42" name="Freeform: Shape 41">
                <a:extLst>
                  <a:ext uri="{FF2B5EF4-FFF2-40B4-BE49-F238E27FC236}">
                    <a16:creationId xmlns:a16="http://schemas.microsoft.com/office/drawing/2014/main" id="{95F439B0-E080-4B01-85AF-D226A85BA4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4" y="3296011"/>
                <a:ext cx="12191456" cy="2849975"/>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 name="Freeform: Shape 42">
                <a:extLst>
                  <a:ext uri="{FF2B5EF4-FFF2-40B4-BE49-F238E27FC236}">
                    <a16:creationId xmlns:a16="http://schemas.microsoft.com/office/drawing/2014/main" id="{EDEC643B-AA3F-4913-B411-1458BCEF26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4" y="3296011"/>
                <a:ext cx="12191456" cy="2849975"/>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blipFill>
                <a:blip r:embed="rId2">
                  <a:alphaModFix amt="57000"/>
                </a:blip>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sp>
        <p:nvSpPr>
          <p:cNvPr id="2" name="Title 1">
            <a:extLst>
              <a:ext uri="{FF2B5EF4-FFF2-40B4-BE49-F238E27FC236}">
                <a16:creationId xmlns:a16="http://schemas.microsoft.com/office/drawing/2014/main" id="{799C009A-2C38-420B-8FB8-32CE1834ACC8}"/>
              </a:ext>
            </a:extLst>
          </p:cNvPr>
          <p:cNvSpPr>
            <a:spLocks noGrp="1"/>
          </p:cNvSpPr>
          <p:nvPr>
            <p:ph type="title"/>
          </p:nvPr>
        </p:nvSpPr>
        <p:spPr>
          <a:xfrm>
            <a:off x="838199" y="1120676"/>
            <a:ext cx="6119192" cy="2308324"/>
          </a:xfrm>
        </p:spPr>
        <p:txBody>
          <a:bodyPr vert="horz" lIns="91440" tIns="45720" rIns="91440" bIns="45720" rtlCol="0" anchor="b">
            <a:normAutofit/>
          </a:bodyPr>
          <a:lstStyle/>
          <a:p>
            <a:r>
              <a:rPr lang="en-US" sz="7200" b="1" dirty="0">
                <a:solidFill>
                  <a:srgbClr val="FF6600"/>
                </a:solidFill>
                <a:effectLst>
                  <a:outerShdw blurRad="38100" dist="38100" dir="2700000" algn="tl">
                    <a:srgbClr val="000000">
                      <a:alpha val="43137"/>
                    </a:srgbClr>
                  </a:outerShdw>
                </a:effectLst>
                <a:latin typeface="Avenir LT Std 65 Medium" panose="020B0803020203020204" pitchFamily="34" charset="0"/>
              </a:rPr>
              <a:t>Hypothesis 2:</a:t>
            </a:r>
            <a:r>
              <a:rPr lang="en-US" sz="7200" b="1" kern="1200" dirty="0">
                <a:solidFill>
                  <a:srgbClr val="FF6600"/>
                </a:solidFill>
                <a:effectLst>
                  <a:outerShdw blurRad="38100" dist="38100" dir="2700000" algn="tl">
                    <a:srgbClr val="000000">
                      <a:alpha val="43137"/>
                    </a:srgbClr>
                  </a:outerShdw>
                </a:effectLst>
                <a:latin typeface="Avenir LT Std 65 Medium" panose="020B0803020203020204" pitchFamily="34" charset="0"/>
              </a:rPr>
              <a:t> </a:t>
            </a:r>
            <a:br>
              <a:rPr lang="en-US" sz="7200" b="1" kern="1200" dirty="0">
                <a:solidFill>
                  <a:srgbClr val="FF6600"/>
                </a:solidFill>
                <a:effectLst>
                  <a:outerShdw blurRad="38100" dist="38100" dir="2700000" algn="tl">
                    <a:srgbClr val="000000">
                      <a:alpha val="43137"/>
                    </a:srgbClr>
                  </a:outerShdw>
                </a:effectLst>
                <a:latin typeface="Avenir LT Std 65 Medium" panose="020B0803020203020204" pitchFamily="34" charset="0"/>
              </a:rPr>
            </a:br>
            <a:br>
              <a:rPr lang="en-US" sz="2400" b="1" dirty="0">
                <a:solidFill>
                  <a:srgbClr val="FF6600"/>
                </a:solidFill>
                <a:effectLst>
                  <a:outerShdw blurRad="38100" dist="38100" dir="2700000" algn="tl">
                    <a:srgbClr val="000000">
                      <a:alpha val="43137"/>
                    </a:srgbClr>
                  </a:outerShdw>
                </a:effectLst>
                <a:latin typeface="Avenir LT Std 65 Medium" panose="020B0803020203020204" pitchFamily="34" charset="0"/>
              </a:rPr>
            </a:br>
            <a:r>
              <a:rPr lang="en-US" sz="2400" b="1" dirty="0">
                <a:solidFill>
                  <a:srgbClr val="FF6600"/>
                </a:solidFill>
                <a:effectLst>
                  <a:outerShdw blurRad="38100" dist="38100" dir="2700000" algn="tl">
                    <a:srgbClr val="000000">
                      <a:alpha val="43137"/>
                    </a:srgbClr>
                  </a:outerShdw>
                </a:effectLst>
                <a:latin typeface="Avenir LT Std 65 Medium" panose="020B0803020203020204" pitchFamily="34" charset="0"/>
              </a:rPr>
              <a:t>Is there any association between Profit and the type of trip?</a:t>
            </a:r>
            <a:r>
              <a:rPr lang="en-US" sz="2400" b="1" kern="1200" dirty="0">
                <a:solidFill>
                  <a:srgbClr val="FF6600"/>
                </a:solidFill>
                <a:effectLst>
                  <a:outerShdw blurRad="38100" dist="38100" dir="2700000" algn="tl">
                    <a:srgbClr val="000000">
                      <a:alpha val="43137"/>
                    </a:srgbClr>
                  </a:outerShdw>
                </a:effectLst>
                <a:latin typeface="Avenir LT Std 65 Medium" panose="020B0803020203020204" pitchFamily="34" charset="0"/>
              </a:rPr>
              <a:t> </a:t>
            </a:r>
            <a:endParaRPr lang="en-US" sz="7200" b="1" kern="1200" dirty="0">
              <a:solidFill>
                <a:srgbClr val="FF6600"/>
              </a:solidFill>
              <a:effectLst>
                <a:outerShdw blurRad="38100" dist="38100" dir="2700000" algn="tl">
                  <a:srgbClr val="000000">
                    <a:alpha val="43137"/>
                  </a:srgbClr>
                </a:outerShdw>
              </a:effectLst>
              <a:latin typeface="Avenir LT Std 65 Medium" panose="020B0803020203020204" pitchFamily="34" charset="0"/>
            </a:endParaRPr>
          </a:p>
        </p:txBody>
      </p:sp>
      <p:sp>
        <p:nvSpPr>
          <p:cNvPr id="4" name="Slide Number Placeholder 3">
            <a:extLst>
              <a:ext uri="{FF2B5EF4-FFF2-40B4-BE49-F238E27FC236}">
                <a16:creationId xmlns:a16="http://schemas.microsoft.com/office/drawing/2014/main" id="{1992C3F3-C64F-4C4F-A7B4-4C7B4ECC5791}"/>
              </a:ext>
            </a:extLst>
          </p:cNvPr>
          <p:cNvSpPr>
            <a:spLocks noGrp="1"/>
          </p:cNvSpPr>
          <p:nvPr>
            <p:ph type="sldNum" sz="quarter" idx="12"/>
          </p:nvPr>
        </p:nvSpPr>
        <p:spPr>
          <a:xfrm>
            <a:off x="8737600" y="466933"/>
            <a:ext cx="2635250" cy="707886"/>
          </a:xfrm>
        </p:spPr>
        <p:txBody>
          <a:bodyPr vert="horz" lIns="91440" tIns="45720" rIns="91440" bIns="45720" rtlCol="0" anchor="ctr">
            <a:norm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fld id="{48F63A3B-78C7-47BE-AE5E-E10140E04643}" type="slidenum">
              <a:rPr kumimoji="0" lang="en-US" sz="4400" b="0" i="0" u="none" strike="noStrike" kern="1200" cap="none" spc="0" normalizeH="0" baseline="0" noProof="0">
                <a:ln>
                  <a:noFill/>
                </a:ln>
                <a:solidFill>
                  <a:prstClr val="white"/>
                </a:solidFill>
                <a:effectLst/>
                <a:uLnTx/>
                <a:uFillTx/>
                <a:latin typeface="Calibri" panose="020F0502020204030204"/>
                <a:ea typeface="+mn-ea"/>
                <a:cs typeface="+mn-cs"/>
              </a:rPr>
              <a:pPr marL="0" marR="0" lvl="0" indent="0" algn="r" defTabSz="914400" rtl="0" eaLnBrk="1" fontAlgn="auto" latinLnBrk="0" hangingPunct="1">
                <a:lnSpc>
                  <a:spcPct val="90000"/>
                </a:lnSpc>
                <a:spcBef>
                  <a:spcPts val="0"/>
                </a:spcBef>
                <a:spcAft>
                  <a:spcPts val="600"/>
                </a:spcAft>
                <a:buClrTx/>
                <a:buSzTx/>
                <a:buFontTx/>
                <a:buNone/>
                <a:tabLst/>
                <a:defRPr/>
              </a:pPr>
              <a:t>33</a:t>
            </a:fld>
            <a:endParaRPr kumimoji="0" lang="en-US" sz="44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3" name="Picture 62">
            <a:extLst>
              <a:ext uri="{FF2B5EF4-FFF2-40B4-BE49-F238E27FC236}">
                <a16:creationId xmlns:a16="http://schemas.microsoft.com/office/drawing/2014/main" id="{A704440B-E7BA-4BDD-A268-7403304B3E5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37373" y="0"/>
            <a:ext cx="1654627" cy="994232"/>
          </a:xfrm>
          <a:prstGeom prst="rect">
            <a:avLst/>
          </a:prstGeom>
        </p:spPr>
      </p:pic>
      <p:pic>
        <p:nvPicPr>
          <p:cNvPr id="14" name="Graphic 13" descr="Clipboard Mixed with solid fill">
            <a:extLst>
              <a:ext uri="{FF2B5EF4-FFF2-40B4-BE49-F238E27FC236}">
                <a16:creationId xmlns:a16="http://schemas.microsoft.com/office/drawing/2014/main" id="{ECA79679-2C8D-4692-BABE-D61577CE7C4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606322" y="1120676"/>
            <a:ext cx="2262555" cy="2262555"/>
          </a:xfrm>
          <a:prstGeom prst="rect">
            <a:avLst/>
          </a:prstGeom>
        </p:spPr>
      </p:pic>
    </p:spTree>
    <p:extLst>
      <p:ext uri="{BB962C8B-B14F-4D97-AF65-F5344CB8AC3E}">
        <p14:creationId xmlns:p14="http://schemas.microsoft.com/office/powerpoint/2010/main" val="224347161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84F6EAC-50DA-4E89-A550-DA822447B875}"/>
              </a:ext>
            </a:extLst>
          </p:cNvPr>
          <p:cNvSpPr>
            <a:spLocks noGrp="1"/>
          </p:cNvSpPr>
          <p:nvPr>
            <p:ph type="sldNum" sz="quarter" idx="12"/>
          </p:nvPr>
        </p:nvSpPr>
        <p:spPr/>
        <p:txBody>
          <a:bodyPr/>
          <a:lstStyle/>
          <a:p>
            <a:fld id="{48F63A3B-78C7-47BE-AE5E-E10140E04643}" type="slidenum">
              <a:rPr lang="en-US" smtClean="0"/>
              <a:t>34</a:t>
            </a:fld>
            <a:endParaRPr lang="en-US"/>
          </a:p>
        </p:txBody>
      </p:sp>
      <p:pic>
        <p:nvPicPr>
          <p:cNvPr id="5" name="Picture 4">
            <a:extLst>
              <a:ext uri="{FF2B5EF4-FFF2-40B4-BE49-F238E27FC236}">
                <a16:creationId xmlns:a16="http://schemas.microsoft.com/office/drawing/2014/main" id="{134D4DE8-F48E-4FA6-BCFC-0F9735A5DD1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37373" y="0"/>
            <a:ext cx="1654627" cy="994232"/>
          </a:xfrm>
          <a:prstGeom prst="rect">
            <a:avLst/>
          </a:prstGeom>
        </p:spPr>
      </p:pic>
      <p:pic>
        <p:nvPicPr>
          <p:cNvPr id="9" name="Picture 8" descr="Chart, bar chart&#10;&#10;Description automatically generated">
            <a:extLst>
              <a:ext uri="{FF2B5EF4-FFF2-40B4-BE49-F238E27FC236}">
                <a16:creationId xmlns:a16="http://schemas.microsoft.com/office/drawing/2014/main" id="{8EAA5036-ABB8-49A0-AFD0-D1666BF9FC5C}"/>
              </a:ext>
            </a:extLst>
          </p:cNvPr>
          <p:cNvPicPr>
            <a:picLocks noChangeAspect="1"/>
          </p:cNvPicPr>
          <p:nvPr/>
        </p:nvPicPr>
        <p:blipFill>
          <a:blip r:embed="rId3"/>
          <a:stretch>
            <a:fillRect/>
          </a:stretch>
        </p:blipFill>
        <p:spPr>
          <a:xfrm>
            <a:off x="838201" y="444145"/>
            <a:ext cx="3879573" cy="3355307"/>
          </a:xfrm>
          <a:prstGeom prst="rect">
            <a:avLst/>
          </a:prstGeom>
          <a:ln>
            <a:solidFill>
              <a:schemeClr val="tx1"/>
            </a:solidFill>
          </a:ln>
        </p:spPr>
      </p:pic>
      <p:pic>
        <p:nvPicPr>
          <p:cNvPr id="10" name="Picture 9" descr="Text&#10;&#10;Description automatically generated">
            <a:extLst>
              <a:ext uri="{FF2B5EF4-FFF2-40B4-BE49-F238E27FC236}">
                <a16:creationId xmlns:a16="http://schemas.microsoft.com/office/drawing/2014/main" id="{E10589F0-078C-498C-9688-C8754D0EB37F}"/>
              </a:ext>
            </a:extLst>
          </p:cNvPr>
          <p:cNvPicPr>
            <a:picLocks noChangeAspect="1"/>
          </p:cNvPicPr>
          <p:nvPr/>
        </p:nvPicPr>
        <p:blipFill>
          <a:blip r:embed="rId4"/>
          <a:stretch>
            <a:fillRect/>
          </a:stretch>
        </p:blipFill>
        <p:spPr>
          <a:xfrm>
            <a:off x="4814708" y="444145"/>
            <a:ext cx="2562583" cy="581106"/>
          </a:xfrm>
          <a:prstGeom prst="rect">
            <a:avLst/>
          </a:prstGeom>
          <a:ln>
            <a:solidFill>
              <a:schemeClr val="tx1"/>
            </a:solidFill>
          </a:ln>
        </p:spPr>
      </p:pic>
      <p:sp>
        <p:nvSpPr>
          <p:cNvPr id="11" name="TextBox 10">
            <a:extLst>
              <a:ext uri="{FF2B5EF4-FFF2-40B4-BE49-F238E27FC236}">
                <a16:creationId xmlns:a16="http://schemas.microsoft.com/office/drawing/2014/main" id="{42FFA305-A52B-4D46-B4AB-1F7B52BB8795}"/>
              </a:ext>
            </a:extLst>
          </p:cNvPr>
          <p:cNvSpPr txBox="1"/>
          <p:nvPr/>
        </p:nvSpPr>
        <p:spPr>
          <a:xfrm>
            <a:off x="4898394" y="1658674"/>
            <a:ext cx="4245606" cy="1384995"/>
          </a:xfrm>
          <a:prstGeom prst="rect">
            <a:avLst/>
          </a:prstGeom>
          <a:noFill/>
        </p:spPr>
        <p:txBody>
          <a:bodyPr wrap="square" rtlCol="0">
            <a:spAutoFit/>
          </a:bodyPr>
          <a:lstStyle/>
          <a:p>
            <a:r>
              <a:rPr lang="en-US" sz="1400" u="sng" dirty="0">
                <a:latin typeface="Avenir Next LT Pro Demi" panose="020B0704020202020204" pitchFamily="34" charset="0"/>
              </a:rPr>
              <a:t>Profit Levels:</a:t>
            </a:r>
          </a:p>
          <a:p>
            <a:pPr marL="285750" indent="-285750">
              <a:buFont typeface="Arial" panose="020B0604020202020204" pitchFamily="34" charset="0"/>
              <a:buChar char="•"/>
            </a:pPr>
            <a:r>
              <a:rPr lang="en-US" sz="1400" dirty="0">
                <a:latin typeface="Avenir Next LT Pro Demi" panose="020B0704020202020204" pitchFamily="34" charset="0"/>
              </a:rPr>
              <a:t>Low Profit: &lt; $30</a:t>
            </a:r>
          </a:p>
          <a:p>
            <a:pPr marL="285750" indent="-285750">
              <a:buFont typeface="Arial" panose="020B0604020202020204" pitchFamily="34" charset="0"/>
              <a:buChar char="•"/>
            </a:pPr>
            <a:r>
              <a:rPr lang="en-US" sz="1400" dirty="0">
                <a:latin typeface="Avenir Next LT Pro Demi" panose="020B0704020202020204" pitchFamily="34" charset="0"/>
              </a:rPr>
              <a:t>Average Profit: Between $30 and $85</a:t>
            </a:r>
          </a:p>
          <a:p>
            <a:pPr marL="285750" indent="-285750">
              <a:buFont typeface="Arial" panose="020B0604020202020204" pitchFamily="34" charset="0"/>
              <a:buChar char="•"/>
            </a:pPr>
            <a:r>
              <a:rPr lang="en-US" sz="1400" dirty="0">
                <a:latin typeface="Avenir Next LT Pro Demi" panose="020B0704020202020204" pitchFamily="34" charset="0"/>
              </a:rPr>
              <a:t>Above Average Profit: Between $85 and $200</a:t>
            </a:r>
          </a:p>
          <a:p>
            <a:pPr marL="285750" indent="-285750">
              <a:buFont typeface="Arial" panose="020B0604020202020204" pitchFamily="34" charset="0"/>
              <a:buChar char="•"/>
            </a:pPr>
            <a:r>
              <a:rPr lang="en-US" sz="1400" dirty="0">
                <a:latin typeface="Avenir Next LT Pro Demi" panose="020B0704020202020204" pitchFamily="34" charset="0"/>
              </a:rPr>
              <a:t>High Profit: $200 and $800</a:t>
            </a:r>
          </a:p>
          <a:p>
            <a:pPr marL="285750" indent="-285750">
              <a:buFont typeface="Arial" panose="020B0604020202020204" pitchFamily="34" charset="0"/>
              <a:buChar char="•"/>
            </a:pPr>
            <a:r>
              <a:rPr lang="en-US" sz="1400" dirty="0">
                <a:latin typeface="Avenir Next LT Pro Demi" panose="020B0704020202020204" pitchFamily="34" charset="0"/>
              </a:rPr>
              <a:t>Highest Profit: &gt; $800</a:t>
            </a:r>
          </a:p>
        </p:txBody>
      </p:sp>
      <p:sp>
        <p:nvSpPr>
          <p:cNvPr id="13" name="TextBox 12">
            <a:extLst>
              <a:ext uri="{FF2B5EF4-FFF2-40B4-BE49-F238E27FC236}">
                <a16:creationId xmlns:a16="http://schemas.microsoft.com/office/drawing/2014/main" id="{737421AC-1CCE-455E-9829-F8780DC644D2}"/>
              </a:ext>
            </a:extLst>
          </p:cNvPr>
          <p:cNvSpPr txBox="1"/>
          <p:nvPr/>
        </p:nvSpPr>
        <p:spPr>
          <a:xfrm>
            <a:off x="838201" y="4008367"/>
            <a:ext cx="10192635" cy="2246769"/>
          </a:xfrm>
          <a:prstGeom prst="rect">
            <a:avLst/>
          </a:prstGeom>
          <a:noFill/>
        </p:spPr>
        <p:txBody>
          <a:bodyPr wrap="square">
            <a:spAutoFit/>
          </a:bodyPr>
          <a:lstStyle/>
          <a:p>
            <a:pPr>
              <a:buFont typeface="Wingdings" panose="05000000000000000000" pitchFamily="2" charset="2"/>
              <a:buChar char="Ø"/>
            </a:pPr>
            <a:r>
              <a:rPr lang="en-US" sz="1400" b="1" dirty="0">
                <a:latin typeface="Avenir Next LT Pro" panose="020B0504020202020204" pitchFamily="34" charset="0"/>
              </a:rPr>
              <a:t>H0: There is no association between Profit and type of trip.</a:t>
            </a:r>
          </a:p>
          <a:p>
            <a:pPr>
              <a:buFont typeface="Wingdings" panose="05000000000000000000" pitchFamily="2" charset="2"/>
              <a:buChar char="Ø"/>
            </a:pPr>
            <a:r>
              <a:rPr lang="en-US" sz="1400" b="1" dirty="0">
                <a:latin typeface="Avenir Next LT Pro" panose="020B0504020202020204" pitchFamily="34" charset="0"/>
              </a:rPr>
              <a:t>H1: There is an association between Profit and type of trip.</a:t>
            </a:r>
          </a:p>
          <a:p>
            <a:pPr>
              <a:buFont typeface="Wingdings" panose="05000000000000000000" pitchFamily="2" charset="2"/>
              <a:buChar char="Ø"/>
            </a:pPr>
            <a:endParaRPr lang="en-US" sz="1400" dirty="0">
              <a:latin typeface="Avenir Next LT Pro" panose="020B0504020202020204" pitchFamily="34" charset="0"/>
            </a:endParaRPr>
          </a:p>
          <a:p>
            <a:pPr marL="0" indent="0">
              <a:buNone/>
            </a:pPr>
            <a:r>
              <a:rPr lang="en-US" sz="1400" b="1" u="sng" dirty="0">
                <a:latin typeface="Avenir Next LT Pro" panose="020B0504020202020204" pitchFamily="34" charset="0"/>
              </a:rPr>
              <a:t>Test Utilized :  Chi-squared test</a:t>
            </a:r>
          </a:p>
          <a:p>
            <a:pPr marL="0" indent="0">
              <a:buNone/>
            </a:pPr>
            <a:r>
              <a:rPr lang="en-US" sz="1400" dirty="0">
                <a:latin typeface="Avenir Next LT Pro" panose="020B0504020202020204" pitchFamily="34" charset="0"/>
              </a:rPr>
              <a:t>Alpha: </a:t>
            </a:r>
            <a:r>
              <a:rPr lang="en-US" sz="1400" b="1" dirty="0">
                <a:latin typeface="Avenir Next LT Pro" panose="020B0504020202020204" pitchFamily="34" charset="0"/>
              </a:rPr>
              <a:t>0.05</a:t>
            </a:r>
          </a:p>
          <a:p>
            <a:pPr marL="0" indent="0">
              <a:buNone/>
            </a:pPr>
            <a:r>
              <a:rPr lang="en-US" sz="1400" dirty="0">
                <a:latin typeface="Avenir Next LT Pro" panose="020B0504020202020204" pitchFamily="34" charset="0"/>
              </a:rPr>
              <a:t>P-Value: </a:t>
            </a:r>
            <a:r>
              <a:rPr lang="en-US" sz="1400" b="1" dirty="0">
                <a:latin typeface="Avenir Next LT Pro" panose="020B0504020202020204" pitchFamily="34" charset="0"/>
              </a:rPr>
              <a:t>0.0</a:t>
            </a:r>
          </a:p>
          <a:p>
            <a:pPr marL="0" indent="0">
              <a:buNone/>
            </a:pPr>
            <a:endParaRPr lang="en-US" sz="1400" u="sng" dirty="0">
              <a:latin typeface="Avenir Next LT Pro" panose="020B0504020202020204" pitchFamily="34" charset="0"/>
            </a:endParaRPr>
          </a:p>
          <a:p>
            <a:pPr marL="0" indent="0">
              <a:buNone/>
            </a:pPr>
            <a:r>
              <a:rPr lang="en-US" sz="1400" u="sng" dirty="0">
                <a:latin typeface="Avenir Next LT Pro" panose="020B0504020202020204" pitchFamily="34" charset="0"/>
              </a:rPr>
              <a:t>Verdict:</a:t>
            </a:r>
            <a:r>
              <a:rPr lang="en-US" sz="1400" dirty="0">
                <a:latin typeface="Avenir Next LT Pro" panose="020B0504020202020204" pitchFamily="34" charset="0"/>
              </a:rPr>
              <a:t> If the Null Hypothesis is true, </a:t>
            </a:r>
            <a:r>
              <a:rPr lang="en-US" sz="1400" b="1" dirty="0">
                <a:latin typeface="Avenir Next LT Pro" panose="020B0504020202020204" pitchFamily="34" charset="0"/>
              </a:rPr>
              <a:t>the probability that the observed number of type of trips is the same as the expected number of type of trips for each profit category from a randomly sampled data is 0%</a:t>
            </a:r>
            <a:r>
              <a:rPr lang="en-US" sz="1400" dirty="0">
                <a:latin typeface="Avenir Next LT Pro" panose="020B0504020202020204" pitchFamily="34" charset="0"/>
              </a:rPr>
              <a:t>. Therefore, as the P-value is lower than the alpha value, </a:t>
            </a:r>
            <a:r>
              <a:rPr lang="en-US" sz="1400" b="1" dirty="0">
                <a:latin typeface="Avenir Next LT Pro" panose="020B0504020202020204" pitchFamily="34" charset="0"/>
              </a:rPr>
              <a:t>we reject the null hypothesis</a:t>
            </a:r>
            <a:r>
              <a:rPr lang="en-US" sz="1400" dirty="0">
                <a:latin typeface="Avenir Next LT Pro" panose="020B0504020202020204" pitchFamily="34" charset="0"/>
              </a:rPr>
              <a:t>. There </a:t>
            </a:r>
            <a:r>
              <a:rPr lang="en-US" sz="1400" b="1" dirty="0">
                <a:latin typeface="Avenir Next LT Pro" panose="020B0504020202020204" pitchFamily="34" charset="0"/>
              </a:rPr>
              <a:t>is</a:t>
            </a:r>
            <a:r>
              <a:rPr lang="en-US" sz="1400" dirty="0">
                <a:latin typeface="Avenir Next LT Pro" panose="020B0504020202020204" pitchFamily="34" charset="0"/>
              </a:rPr>
              <a:t> </a:t>
            </a:r>
            <a:r>
              <a:rPr lang="en-US" sz="1400" b="1" dirty="0">
                <a:latin typeface="Avenir Next LT Pro" panose="020B0504020202020204" pitchFamily="34" charset="0"/>
              </a:rPr>
              <a:t>association between Profit and type of trip</a:t>
            </a:r>
            <a:r>
              <a:rPr lang="en-US" sz="1400" dirty="0">
                <a:latin typeface="Avenir Next LT Pro" panose="020B0504020202020204" pitchFamily="34" charset="0"/>
              </a:rPr>
              <a:t>.</a:t>
            </a:r>
          </a:p>
        </p:txBody>
      </p:sp>
    </p:spTree>
    <p:extLst>
      <p:ext uri="{BB962C8B-B14F-4D97-AF65-F5344CB8AC3E}">
        <p14:creationId xmlns:p14="http://schemas.microsoft.com/office/powerpoint/2010/main" val="171186380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9B37791B-B040-4694-BFDC-8DD132D86E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39" name="Group 38">
            <a:extLst>
              <a:ext uri="{FF2B5EF4-FFF2-40B4-BE49-F238E27FC236}">
                <a16:creationId xmlns:a16="http://schemas.microsoft.com/office/drawing/2014/main" id="{59A59B10-9D94-4C5B-8BF0-95928DCEB1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296011"/>
            <a:ext cx="12192000" cy="3561989"/>
            <a:chOff x="0" y="3296011"/>
            <a:chExt cx="12192000" cy="3561989"/>
          </a:xfrm>
          <a:effectLst>
            <a:outerShdw blurRad="254000" dist="152400" dir="16200000" rotWithShape="0">
              <a:prstClr val="black">
                <a:alpha val="10000"/>
              </a:prstClr>
            </a:outerShdw>
          </a:effectLst>
        </p:grpSpPr>
        <p:grpSp>
          <p:nvGrpSpPr>
            <p:cNvPr id="40" name="Group 39">
              <a:extLst>
                <a:ext uri="{FF2B5EF4-FFF2-40B4-BE49-F238E27FC236}">
                  <a16:creationId xmlns:a16="http://schemas.microsoft.com/office/drawing/2014/main" id="{354E31B9-72DD-4DE4-B3E3-4395530BEC1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3681702"/>
              <a:ext cx="12192000" cy="3176298"/>
              <a:chOff x="0" y="3681702"/>
              <a:chExt cx="12192000" cy="3176298"/>
            </a:xfrm>
          </p:grpSpPr>
          <p:sp>
            <p:nvSpPr>
              <p:cNvPr id="44" name="Freeform: Shape 43">
                <a:extLst>
                  <a:ext uri="{FF2B5EF4-FFF2-40B4-BE49-F238E27FC236}">
                    <a16:creationId xmlns:a16="http://schemas.microsoft.com/office/drawing/2014/main" id="{68738192-1FEA-49E1-BFF3-6D1C324A5C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681702"/>
                <a:ext cx="12192000" cy="3176298"/>
              </a:xfrm>
              <a:custGeom>
                <a:avLst/>
                <a:gdLst>
                  <a:gd name="connsiteX0" fmla="*/ 12192000 w 12192000"/>
                  <a:gd name="connsiteY0" fmla="*/ 0 h 3176298"/>
                  <a:gd name="connsiteX1" fmla="*/ 12192000 w 12192000"/>
                  <a:gd name="connsiteY1" fmla="*/ 3176298 h 3176298"/>
                  <a:gd name="connsiteX2" fmla="*/ 0 w 12192000"/>
                  <a:gd name="connsiteY2" fmla="*/ 3176298 h 3176298"/>
                  <a:gd name="connsiteX3" fmla="*/ 0 w 12192000"/>
                  <a:gd name="connsiteY3" fmla="*/ 2264980 h 3176298"/>
                  <a:gd name="connsiteX4" fmla="*/ 544 w 12192000"/>
                  <a:gd name="connsiteY4" fmla="*/ 2264980 h 3176298"/>
                  <a:gd name="connsiteX5" fmla="*/ 544 w 12192000"/>
                  <a:gd name="connsiteY5" fmla="*/ 2392219 h 3176298"/>
                  <a:gd name="connsiteX6" fmla="*/ 61197 w 12192000"/>
                  <a:gd name="connsiteY6" fmla="*/ 2387448 h 3176298"/>
                  <a:gd name="connsiteX7" fmla="*/ 119613 w 12192000"/>
                  <a:gd name="connsiteY7" fmla="*/ 2369945 h 3176298"/>
                  <a:gd name="connsiteX8" fmla="*/ 172384 w 12192000"/>
                  <a:gd name="connsiteY8" fmla="*/ 2347084 h 3176298"/>
                  <a:gd name="connsiteX9" fmla="*/ 274873 w 12192000"/>
                  <a:gd name="connsiteY9" fmla="*/ 2336988 h 3176298"/>
                  <a:gd name="connsiteX10" fmla="*/ 307259 w 12192000"/>
                  <a:gd name="connsiteY10" fmla="*/ 2331461 h 3176298"/>
                  <a:gd name="connsiteX11" fmla="*/ 394511 w 12192000"/>
                  <a:gd name="connsiteY11" fmla="*/ 2308601 h 3176298"/>
                  <a:gd name="connsiteX12" fmla="*/ 494337 w 12192000"/>
                  <a:gd name="connsiteY12" fmla="*/ 2268213 h 3176298"/>
                  <a:gd name="connsiteX13" fmla="*/ 546917 w 12192000"/>
                  <a:gd name="connsiteY13" fmla="*/ 2283264 h 3176298"/>
                  <a:gd name="connsiteX14" fmla="*/ 730754 w 12192000"/>
                  <a:gd name="connsiteY14" fmla="*/ 2240780 h 3176298"/>
                  <a:gd name="connsiteX15" fmla="*/ 785432 w 12192000"/>
                  <a:gd name="connsiteY15" fmla="*/ 2218682 h 3176298"/>
                  <a:gd name="connsiteX16" fmla="*/ 801053 w 12192000"/>
                  <a:gd name="connsiteY16" fmla="*/ 2204013 h 3176298"/>
                  <a:gd name="connsiteX17" fmla="*/ 858205 w 12192000"/>
                  <a:gd name="connsiteY17" fmla="*/ 2169532 h 3176298"/>
                  <a:gd name="connsiteX18" fmla="*/ 949646 w 12192000"/>
                  <a:gd name="connsiteY18" fmla="*/ 2157340 h 3176298"/>
                  <a:gd name="connsiteX19" fmla="*/ 960887 w 12192000"/>
                  <a:gd name="connsiteY19" fmla="*/ 2150099 h 3176298"/>
                  <a:gd name="connsiteX20" fmla="*/ 977653 w 12192000"/>
                  <a:gd name="connsiteY20" fmla="*/ 2138480 h 3176298"/>
                  <a:gd name="connsiteX21" fmla="*/ 1071762 w 12192000"/>
                  <a:gd name="connsiteY21" fmla="*/ 2117905 h 3176298"/>
                  <a:gd name="connsiteX22" fmla="*/ 1092527 w 12192000"/>
                  <a:gd name="connsiteY22" fmla="*/ 2111428 h 3176298"/>
                  <a:gd name="connsiteX23" fmla="*/ 1109865 w 12192000"/>
                  <a:gd name="connsiteY23" fmla="*/ 2100568 h 3176298"/>
                  <a:gd name="connsiteX24" fmla="*/ 1162823 w 12192000"/>
                  <a:gd name="connsiteY24" fmla="*/ 2075613 h 3176298"/>
                  <a:gd name="connsiteX25" fmla="*/ 1206641 w 12192000"/>
                  <a:gd name="connsiteY25" fmla="*/ 2074851 h 3176298"/>
                  <a:gd name="connsiteX26" fmla="*/ 1267411 w 12192000"/>
                  <a:gd name="connsiteY26" fmla="*/ 2060753 h 3176298"/>
                  <a:gd name="connsiteX27" fmla="*/ 1380762 w 12192000"/>
                  <a:gd name="connsiteY27" fmla="*/ 2046847 h 3176298"/>
                  <a:gd name="connsiteX28" fmla="*/ 1404006 w 12192000"/>
                  <a:gd name="connsiteY28" fmla="*/ 2038844 h 3176298"/>
                  <a:gd name="connsiteX29" fmla="*/ 1544598 w 12192000"/>
                  <a:gd name="connsiteY29" fmla="*/ 2000932 h 3176298"/>
                  <a:gd name="connsiteX30" fmla="*/ 1657188 w 12192000"/>
                  <a:gd name="connsiteY30" fmla="*/ 2001697 h 3176298"/>
                  <a:gd name="connsiteX31" fmla="*/ 1665950 w 12192000"/>
                  <a:gd name="connsiteY31" fmla="*/ 2003411 h 3176298"/>
                  <a:gd name="connsiteX32" fmla="*/ 1709006 w 12192000"/>
                  <a:gd name="connsiteY32" fmla="*/ 2015983 h 3176298"/>
                  <a:gd name="connsiteX33" fmla="*/ 1775684 w 12192000"/>
                  <a:gd name="connsiteY33" fmla="*/ 2012555 h 3176298"/>
                  <a:gd name="connsiteX34" fmla="*/ 1821596 w 12192000"/>
                  <a:gd name="connsiteY34" fmla="*/ 1995218 h 3176298"/>
                  <a:gd name="connsiteX35" fmla="*/ 1878748 w 12192000"/>
                  <a:gd name="connsiteY35" fmla="*/ 1994457 h 3176298"/>
                  <a:gd name="connsiteX36" fmla="*/ 1944092 w 12192000"/>
                  <a:gd name="connsiteY36" fmla="*/ 2005315 h 3176298"/>
                  <a:gd name="connsiteX37" fmla="*/ 1973429 w 12192000"/>
                  <a:gd name="connsiteY37" fmla="*/ 2007601 h 3176298"/>
                  <a:gd name="connsiteX38" fmla="*/ 2054013 w 12192000"/>
                  <a:gd name="connsiteY38" fmla="*/ 2030082 h 3176298"/>
                  <a:gd name="connsiteX39" fmla="*/ 2102021 w 12192000"/>
                  <a:gd name="connsiteY39" fmla="*/ 2024557 h 3176298"/>
                  <a:gd name="connsiteX40" fmla="*/ 2149267 w 12192000"/>
                  <a:gd name="connsiteY40" fmla="*/ 2009697 h 3176298"/>
                  <a:gd name="connsiteX41" fmla="*/ 2179556 w 12192000"/>
                  <a:gd name="connsiteY41" fmla="*/ 1995409 h 3176298"/>
                  <a:gd name="connsiteX42" fmla="*/ 2240710 w 12192000"/>
                  <a:gd name="connsiteY42" fmla="*/ 1985312 h 3176298"/>
                  <a:gd name="connsiteX43" fmla="*/ 2251948 w 12192000"/>
                  <a:gd name="connsiteY43" fmla="*/ 1986836 h 3176298"/>
                  <a:gd name="connsiteX44" fmla="*/ 2434456 w 12192000"/>
                  <a:gd name="connsiteY44" fmla="*/ 1999410 h 3176298"/>
                  <a:gd name="connsiteX45" fmla="*/ 2506847 w 12192000"/>
                  <a:gd name="connsiteY45" fmla="*/ 2019603 h 3176298"/>
                  <a:gd name="connsiteX46" fmla="*/ 2522279 w 12192000"/>
                  <a:gd name="connsiteY46" fmla="*/ 2022080 h 3176298"/>
                  <a:gd name="connsiteX47" fmla="*/ 2676398 w 12192000"/>
                  <a:gd name="connsiteY47" fmla="*/ 2044751 h 3176298"/>
                  <a:gd name="connsiteX48" fmla="*/ 2693543 w 12192000"/>
                  <a:gd name="connsiteY48" fmla="*/ 2045703 h 3176298"/>
                  <a:gd name="connsiteX49" fmla="*/ 2741360 w 12192000"/>
                  <a:gd name="connsiteY49" fmla="*/ 2041701 h 3176298"/>
                  <a:gd name="connsiteX50" fmla="*/ 2854140 w 12192000"/>
                  <a:gd name="connsiteY50" fmla="*/ 2082851 h 3176298"/>
                  <a:gd name="connsiteX51" fmla="*/ 2967110 w 12192000"/>
                  <a:gd name="connsiteY51" fmla="*/ 2096949 h 3176298"/>
                  <a:gd name="connsiteX52" fmla="*/ 3029216 w 12192000"/>
                  <a:gd name="connsiteY52" fmla="*/ 2096757 h 3176298"/>
                  <a:gd name="connsiteX53" fmla="*/ 3073604 w 12192000"/>
                  <a:gd name="connsiteY53" fmla="*/ 2106856 h 3176298"/>
                  <a:gd name="connsiteX54" fmla="*/ 3182763 w 12192000"/>
                  <a:gd name="connsiteY54" fmla="*/ 2137527 h 3176298"/>
                  <a:gd name="connsiteX55" fmla="*/ 3234202 w 12192000"/>
                  <a:gd name="connsiteY55" fmla="*/ 2142289 h 3176298"/>
                  <a:gd name="connsiteX56" fmla="*/ 3288877 w 12192000"/>
                  <a:gd name="connsiteY56" fmla="*/ 2152578 h 3176298"/>
                  <a:gd name="connsiteX57" fmla="*/ 3424135 w 12192000"/>
                  <a:gd name="connsiteY57" fmla="*/ 2198680 h 3176298"/>
                  <a:gd name="connsiteX58" fmla="*/ 3534629 w 12192000"/>
                  <a:gd name="connsiteY58" fmla="*/ 2196013 h 3176298"/>
                  <a:gd name="connsiteX59" fmla="*/ 3605116 w 12192000"/>
                  <a:gd name="connsiteY59" fmla="*/ 2196583 h 3176298"/>
                  <a:gd name="connsiteX60" fmla="*/ 3689131 w 12192000"/>
                  <a:gd name="connsiteY60" fmla="*/ 2211824 h 3176298"/>
                  <a:gd name="connsiteX61" fmla="*/ 3757902 w 12192000"/>
                  <a:gd name="connsiteY61" fmla="*/ 2234114 h 3176298"/>
                  <a:gd name="connsiteX62" fmla="*/ 3852966 w 12192000"/>
                  <a:gd name="connsiteY62" fmla="*/ 2251831 h 3176298"/>
                  <a:gd name="connsiteX63" fmla="*/ 3947648 w 12192000"/>
                  <a:gd name="connsiteY63" fmla="*/ 2285932 h 3176298"/>
                  <a:gd name="connsiteX64" fmla="*/ 4013753 w 12192000"/>
                  <a:gd name="connsiteY64" fmla="*/ 2312031 h 3176298"/>
                  <a:gd name="connsiteX65" fmla="*/ 4105766 w 12192000"/>
                  <a:gd name="connsiteY65" fmla="*/ 2335082 h 3176298"/>
                  <a:gd name="connsiteX66" fmla="*/ 4246551 w 12192000"/>
                  <a:gd name="connsiteY66" fmla="*/ 2351274 h 3176298"/>
                  <a:gd name="connsiteX67" fmla="*/ 4311323 w 12192000"/>
                  <a:gd name="connsiteY67" fmla="*/ 2352991 h 3176298"/>
                  <a:gd name="connsiteX68" fmla="*/ 4413817 w 12192000"/>
                  <a:gd name="connsiteY68" fmla="*/ 2390899 h 3176298"/>
                  <a:gd name="connsiteX69" fmla="*/ 4457632 w 12192000"/>
                  <a:gd name="connsiteY69" fmla="*/ 2409188 h 3176298"/>
                  <a:gd name="connsiteX70" fmla="*/ 4497068 w 12192000"/>
                  <a:gd name="connsiteY70" fmla="*/ 2393947 h 3176298"/>
                  <a:gd name="connsiteX71" fmla="*/ 4522596 w 12192000"/>
                  <a:gd name="connsiteY71" fmla="*/ 2376421 h 3176298"/>
                  <a:gd name="connsiteX72" fmla="*/ 4603368 w 12192000"/>
                  <a:gd name="connsiteY72" fmla="*/ 2391282 h 3176298"/>
                  <a:gd name="connsiteX73" fmla="*/ 4689098 w 12192000"/>
                  <a:gd name="connsiteY73" fmla="*/ 2406903 h 3176298"/>
                  <a:gd name="connsiteX74" fmla="*/ 4719697 w 12192000"/>
                  <a:gd name="connsiteY74" fmla="*/ 2413428 h 3176298"/>
                  <a:gd name="connsiteX75" fmla="*/ 4726469 w 12192000"/>
                  <a:gd name="connsiteY75" fmla="*/ 2414298 h 3176298"/>
                  <a:gd name="connsiteX76" fmla="*/ 4785776 w 12192000"/>
                  <a:gd name="connsiteY76" fmla="*/ 2414298 h 3176298"/>
                  <a:gd name="connsiteX77" fmla="*/ 4788661 w 12192000"/>
                  <a:gd name="connsiteY77" fmla="*/ 2414047 h 3176298"/>
                  <a:gd name="connsiteX78" fmla="*/ 4827024 w 12192000"/>
                  <a:gd name="connsiteY78" fmla="*/ 2408999 h 3176298"/>
                  <a:gd name="connsiteX79" fmla="*/ 4887415 w 12192000"/>
                  <a:gd name="connsiteY79" fmla="*/ 2405570 h 3176298"/>
                  <a:gd name="connsiteX80" fmla="*/ 4936184 w 12192000"/>
                  <a:gd name="connsiteY80" fmla="*/ 2395853 h 3176298"/>
                  <a:gd name="connsiteX81" fmla="*/ 4953328 w 12192000"/>
                  <a:gd name="connsiteY81" fmla="*/ 2390138 h 3176298"/>
                  <a:gd name="connsiteX82" fmla="*/ 5089162 w 12192000"/>
                  <a:gd name="connsiteY82" fmla="*/ 2345560 h 3176298"/>
                  <a:gd name="connsiteX83" fmla="*/ 5234326 w 12192000"/>
                  <a:gd name="connsiteY83" fmla="*/ 2309935 h 3176298"/>
                  <a:gd name="connsiteX84" fmla="*/ 5328438 w 12192000"/>
                  <a:gd name="connsiteY84" fmla="*/ 2332416 h 3176298"/>
                  <a:gd name="connsiteX85" fmla="*/ 5363491 w 12192000"/>
                  <a:gd name="connsiteY85" fmla="*/ 2332034 h 3176298"/>
                  <a:gd name="connsiteX86" fmla="*/ 5524660 w 12192000"/>
                  <a:gd name="connsiteY86" fmla="*/ 2337178 h 3176298"/>
                  <a:gd name="connsiteX87" fmla="*/ 5553045 w 12192000"/>
                  <a:gd name="connsiteY87" fmla="*/ 2342701 h 3176298"/>
                  <a:gd name="connsiteX88" fmla="*/ 5706401 w 12192000"/>
                  <a:gd name="connsiteY88" fmla="*/ 2320032 h 3176298"/>
                  <a:gd name="connsiteX89" fmla="*/ 5762029 w 12192000"/>
                  <a:gd name="connsiteY89" fmla="*/ 2316221 h 3176298"/>
                  <a:gd name="connsiteX90" fmla="*/ 5813276 w 12192000"/>
                  <a:gd name="connsiteY90" fmla="*/ 2309935 h 3176298"/>
                  <a:gd name="connsiteX91" fmla="*/ 5884906 w 12192000"/>
                  <a:gd name="connsiteY91" fmla="*/ 2308411 h 3176298"/>
                  <a:gd name="connsiteX92" fmla="*/ 5959204 w 12192000"/>
                  <a:gd name="connsiteY92" fmla="*/ 2311269 h 3176298"/>
                  <a:gd name="connsiteX93" fmla="*/ 6042072 w 12192000"/>
                  <a:gd name="connsiteY93" fmla="*/ 2310697 h 3176298"/>
                  <a:gd name="connsiteX94" fmla="*/ 6074842 w 12192000"/>
                  <a:gd name="connsiteY94" fmla="*/ 2305745 h 3176298"/>
                  <a:gd name="connsiteX95" fmla="*/ 6163425 w 12192000"/>
                  <a:gd name="connsiteY95" fmla="*/ 2309172 h 3176298"/>
                  <a:gd name="connsiteX96" fmla="*/ 6209909 w 12192000"/>
                  <a:gd name="connsiteY96" fmla="*/ 2303459 h 3176298"/>
                  <a:gd name="connsiteX97" fmla="*/ 6286493 w 12192000"/>
                  <a:gd name="connsiteY97" fmla="*/ 2302315 h 3176298"/>
                  <a:gd name="connsiteX98" fmla="*/ 6311449 w 12192000"/>
                  <a:gd name="connsiteY98" fmla="*/ 2300980 h 3176298"/>
                  <a:gd name="connsiteX99" fmla="*/ 6333739 w 12192000"/>
                  <a:gd name="connsiteY99" fmla="*/ 2300218 h 3176298"/>
                  <a:gd name="connsiteX100" fmla="*/ 6410131 w 12192000"/>
                  <a:gd name="connsiteY100" fmla="*/ 2315841 h 3176298"/>
                  <a:gd name="connsiteX101" fmla="*/ 6477951 w 12192000"/>
                  <a:gd name="connsiteY101" fmla="*/ 2316793 h 3176298"/>
                  <a:gd name="connsiteX102" fmla="*/ 6596828 w 12192000"/>
                  <a:gd name="connsiteY102" fmla="*/ 2329368 h 3176298"/>
                  <a:gd name="connsiteX103" fmla="*/ 6623118 w 12192000"/>
                  <a:gd name="connsiteY103" fmla="*/ 2324985 h 3176298"/>
                  <a:gd name="connsiteX104" fmla="*/ 6705417 w 12192000"/>
                  <a:gd name="connsiteY104" fmla="*/ 2323272 h 3176298"/>
                  <a:gd name="connsiteX105" fmla="*/ 6752283 w 12192000"/>
                  <a:gd name="connsiteY105" fmla="*/ 2321937 h 3176298"/>
                  <a:gd name="connsiteX106" fmla="*/ 6810195 w 12192000"/>
                  <a:gd name="connsiteY106" fmla="*/ 2331082 h 3176298"/>
                  <a:gd name="connsiteX107" fmla="*/ 6910782 w 12192000"/>
                  <a:gd name="connsiteY107" fmla="*/ 2350512 h 3176298"/>
                  <a:gd name="connsiteX108" fmla="*/ 6937263 w 12192000"/>
                  <a:gd name="connsiteY108" fmla="*/ 2353561 h 3176298"/>
                  <a:gd name="connsiteX109" fmla="*/ 6985653 w 12192000"/>
                  <a:gd name="connsiteY109" fmla="*/ 2362897 h 3176298"/>
                  <a:gd name="connsiteX110" fmla="*/ 6994415 w 12192000"/>
                  <a:gd name="connsiteY110" fmla="*/ 2364611 h 3176298"/>
                  <a:gd name="connsiteX111" fmla="*/ 7068141 w 12192000"/>
                  <a:gd name="connsiteY111" fmla="*/ 2388234 h 3176298"/>
                  <a:gd name="connsiteX112" fmla="*/ 7106432 w 12192000"/>
                  <a:gd name="connsiteY112" fmla="*/ 2390138 h 3176298"/>
                  <a:gd name="connsiteX113" fmla="*/ 7216547 w 12192000"/>
                  <a:gd name="connsiteY113" fmla="*/ 2390330 h 3176298"/>
                  <a:gd name="connsiteX114" fmla="*/ 7263220 w 12192000"/>
                  <a:gd name="connsiteY114" fmla="*/ 2386709 h 3176298"/>
                  <a:gd name="connsiteX115" fmla="*/ 7375428 w 12192000"/>
                  <a:gd name="connsiteY115" fmla="*/ 2372803 h 3176298"/>
                  <a:gd name="connsiteX116" fmla="*/ 7445916 w 12192000"/>
                  <a:gd name="connsiteY116" fmla="*/ 2365945 h 3176298"/>
                  <a:gd name="connsiteX117" fmla="*/ 7526880 w 12192000"/>
                  <a:gd name="connsiteY117" fmla="*/ 2355084 h 3176298"/>
                  <a:gd name="connsiteX118" fmla="*/ 7619655 w 12192000"/>
                  <a:gd name="connsiteY118" fmla="*/ 2348226 h 3176298"/>
                  <a:gd name="connsiteX119" fmla="*/ 7788636 w 12192000"/>
                  <a:gd name="connsiteY119" fmla="*/ 2327461 h 3176298"/>
                  <a:gd name="connsiteX120" fmla="*/ 7952280 w 12192000"/>
                  <a:gd name="connsiteY120" fmla="*/ 2305935 h 3176298"/>
                  <a:gd name="connsiteX121" fmla="*/ 8019339 w 12192000"/>
                  <a:gd name="connsiteY121" fmla="*/ 2286884 h 3176298"/>
                  <a:gd name="connsiteX122" fmla="*/ 8137835 w 12192000"/>
                  <a:gd name="connsiteY122" fmla="*/ 2259832 h 3176298"/>
                  <a:gd name="connsiteX123" fmla="*/ 8189651 w 12192000"/>
                  <a:gd name="connsiteY123" fmla="*/ 2243639 h 3176298"/>
                  <a:gd name="connsiteX124" fmla="*/ 8313671 w 12192000"/>
                  <a:gd name="connsiteY124" fmla="*/ 2209920 h 3176298"/>
                  <a:gd name="connsiteX125" fmla="*/ 8459979 w 12192000"/>
                  <a:gd name="connsiteY125" fmla="*/ 2158864 h 3176298"/>
                  <a:gd name="connsiteX126" fmla="*/ 8516369 w 12192000"/>
                  <a:gd name="connsiteY126" fmla="*/ 2144003 h 3176298"/>
                  <a:gd name="connsiteX127" fmla="*/ 8657726 w 12192000"/>
                  <a:gd name="connsiteY127" fmla="*/ 2106284 h 3176298"/>
                  <a:gd name="connsiteX128" fmla="*/ 8711448 w 12192000"/>
                  <a:gd name="connsiteY128" fmla="*/ 2098664 h 3176298"/>
                  <a:gd name="connsiteX129" fmla="*/ 8772219 w 12192000"/>
                  <a:gd name="connsiteY129" fmla="*/ 2082280 h 3176298"/>
                  <a:gd name="connsiteX130" fmla="*/ 8845565 w 12192000"/>
                  <a:gd name="connsiteY130" fmla="*/ 2053705 h 3176298"/>
                  <a:gd name="connsiteX131" fmla="*/ 8967871 w 12192000"/>
                  <a:gd name="connsiteY131" fmla="*/ 2011221 h 3176298"/>
                  <a:gd name="connsiteX132" fmla="*/ 9015878 w 12192000"/>
                  <a:gd name="connsiteY132" fmla="*/ 2001124 h 3176298"/>
                  <a:gd name="connsiteX133" fmla="*/ 9234579 w 12192000"/>
                  <a:gd name="connsiteY133" fmla="*/ 1935209 h 3176298"/>
                  <a:gd name="connsiteX134" fmla="*/ 9346597 w 12192000"/>
                  <a:gd name="connsiteY134" fmla="*/ 1896917 h 3176298"/>
                  <a:gd name="connsiteX135" fmla="*/ 9416321 w 12192000"/>
                  <a:gd name="connsiteY135" fmla="*/ 1880724 h 3176298"/>
                  <a:gd name="connsiteX136" fmla="*/ 9477283 w 12192000"/>
                  <a:gd name="connsiteY136" fmla="*/ 1856149 h 3176298"/>
                  <a:gd name="connsiteX137" fmla="*/ 9666265 w 12192000"/>
                  <a:gd name="connsiteY137" fmla="*/ 1787186 h 3176298"/>
                  <a:gd name="connsiteX138" fmla="*/ 9754088 w 12192000"/>
                  <a:gd name="connsiteY138" fmla="*/ 1741464 h 3176298"/>
                  <a:gd name="connsiteX139" fmla="*/ 9899446 w 12192000"/>
                  <a:gd name="connsiteY139" fmla="*/ 1656880 h 3176298"/>
                  <a:gd name="connsiteX140" fmla="*/ 9993175 w 12192000"/>
                  <a:gd name="connsiteY140" fmla="*/ 1576487 h 3176298"/>
                  <a:gd name="connsiteX141" fmla="*/ 10044230 w 12192000"/>
                  <a:gd name="connsiteY141" fmla="*/ 1540480 h 3176298"/>
                  <a:gd name="connsiteX142" fmla="*/ 10131863 w 12192000"/>
                  <a:gd name="connsiteY142" fmla="*/ 1485613 h 3176298"/>
                  <a:gd name="connsiteX143" fmla="*/ 10242357 w 12192000"/>
                  <a:gd name="connsiteY143" fmla="*/ 1410555 h 3176298"/>
                  <a:gd name="connsiteX144" fmla="*/ 10363709 w 12192000"/>
                  <a:gd name="connsiteY144" fmla="*/ 1359499 h 3176298"/>
                  <a:gd name="connsiteX145" fmla="*/ 10428291 w 12192000"/>
                  <a:gd name="connsiteY145" fmla="*/ 1314920 h 3176298"/>
                  <a:gd name="connsiteX146" fmla="*/ 10490969 w 12192000"/>
                  <a:gd name="connsiteY146" fmla="*/ 1267104 h 3176298"/>
                  <a:gd name="connsiteX147" fmla="*/ 10523354 w 12192000"/>
                  <a:gd name="connsiteY147" fmla="*/ 1238337 h 3176298"/>
                  <a:gd name="connsiteX148" fmla="*/ 10590031 w 12192000"/>
                  <a:gd name="connsiteY148" fmla="*/ 1191664 h 3176298"/>
                  <a:gd name="connsiteX149" fmla="*/ 10656519 w 12192000"/>
                  <a:gd name="connsiteY149" fmla="*/ 1156038 h 3176298"/>
                  <a:gd name="connsiteX150" fmla="*/ 10703573 w 12192000"/>
                  <a:gd name="connsiteY150" fmla="*/ 1120603 h 3176298"/>
                  <a:gd name="connsiteX151" fmla="*/ 10764534 w 12192000"/>
                  <a:gd name="connsiteY151" fmla="*/ 1067643 h 3176298"/>
                  <a:gd name="connsiteX152" fmla="*/ 10850453 w 12192000"/>
                  <a:gd name="connsiteY152" fmla="*/ 1014301 h 3176298"/>
                  <a:gd name="connsiteX153" fmla="*/ 10929704 w 12192000"/>
                  <a:gd name="connsiteY153" fmla="*/ 980201 h 3176298"/>
                  <a:gd name="connsiteX154" fmla="*/ 10967423 w 12192000"/>
                  <a:gd name="connsiteY154" fmla="*/ 930289 h 3176298"/>
                  <a:gd name="connsiteX155" fmla="*/ 11058869 w 12192000"/>
                  <a:gd name="connsiteY155" fmla="*/ 838084 h 3176298"/>
                  <a:gd name="connsiteX156" fmla="*/ 11172600 w 12192000"/>
                  <a:gd name="connsiteY156" fmla="*/ 762834 h 3176298"/>
                  <a:gd name="connsiteX157" fmla="*/ 11275283 w 12192000"/>
                  <a:gd name="connsiteY157" fmla="*/ 673676 h 3176298"/>
                  <a:gd name="connsiteX158" fmla="*/ 11320623 w 12192000"/>
                  <a:gd name="connsiteY158" fmla="*/ 639195 h 3176298"/>
                  <a:gd name="connsiteX159" fmla="*/ 11374346 w 12192000"/>
                  <a:gd name="connsiteY159" fmla="*/ 601664 h 3176298"/>
                  <a:gd name="connsiteX160" fmla="*/ 11448453 w 12192000"/>
                  <a:gd name="connsiteY160" fmla="*/ 567755 h 3176298"/>
                  <a:gd name="connsiteX161" fmla="*/ 11532275 w 12192000"/>
                  <a:gd name="connsiteY161" fmla="*/ 522605 h 3176298"/>
                  <a:gd name="connsiteX162" fmla="*/ 11562947 w 12192000"/>
                  <a:gd name="connsiteY162" fmla="*/ 486598 h 3176298"/>
                  <a:gd name="connsiteX163" fmla="*/ 11672489 w 12192000"/>
                  <a:gd name="connsiteY163" fmla="*/ 335337 h 3176298"/>
                  <a:gd name="connsiteX164" fmla="*/ 11821656 w 12192000"/>
                  <a:gd name="connsiteY164" fmla="*/ 207889 h 3176298"/>
                  <a:gd name="connsiteX165" fmla="*/ 11986443 w 12192000"/>
                  <a:gd name="connsiteY165" fmla="*/ 104824 h 3176298"/>
                  <a:gd name="connsiteX166" fmla="*/ 12026448 w 12192000"/>
                  <a:gd name="connsiteY166" fmla="*/ 88821 h 3176298"/>
                  <a:gd name="connsiteX167" fmla="*/ 12160947 w 12192000"/>
                  <a:gd name="connsiteY167" fmla="*/ 28621 h 3176298"/>
                  <a:gd name="connsiteX168" fmla="*/ 12192000 w 12192000"/>
                  <a:gd name="connsiteY168" fmla="*/ 0 h 3176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Lst>
                <a:rect l="l" t="t" r="r" b="b"/>
                <a:pathLst>
                  <a:path w="12192000" h="3176298">
                    <a:moveTo>
                      <a:pt x="12192000" y="0"/>
                    </a:moveTo>
                    <a:lnTo>
                      <a:pt x="12192000" y="3176298"/>
                    </a:lnTo>
                    <a:lnTo>
                      <a:pt x="0" y="3176298"/>
                    </a:lnTo>
                    <a:lnTo>
                      <a:pt x="0" y="2264980"/>
                    </a:lnTo>
                    <a:lnTo>
                      <a:pt x="544" y="2264980"/>
                    </a:lnTo>
                    <a:lnTo>
                      <a:pt x="544" y="2392219"/>
                    </a:lnTo>
                    <a:lnTo>
                      <a:pt x="61197" y="2387448"/>
                    </a:lnTo>
                    <a:cubicBezTo>
                      <a:pt x="80794" y="2382137"/>
                      <a:pt x="99990" y="2374707"/>
                      <a:pt x="119613" y="2369945"/>
                    </a:cubicBezTo>
                    <a:cubicBezTo>
                      <a:pt x="137898" y="2365563"/>
                      <a:pt x="155046" y="2355466"/>
                      <a:pt x="172384" y="2347084"/>
                    </a:cubicBezTo>
                    <a:cubicBezTo>
                      <a:pt x="205529" y="2331082"/>
                      <a:pt x="240965" y="2341178"/>
                      <a:pt x="274873" y="2336988"/>
                    </a:cubicBezTo>
                    <a:cubicBezTo>
                      <a:pt x="285732" y="2335653"/>
                      <a:pt x="296590" y="2334130"/>
                      <a:pt x="307259" y="2331461"/>
                    </a:cubicBezTo>
                    <a:cubicBezTo>
                      <a:pt x="336408" y="2324413"/>
                      <a:pt x="366127" y="2318317"/>
                      <a:pt x="394511" y="2308601"/>
                    </a:cubicBezTo>
                    <a:cubicBezTo>
                      <a:pt x="426709" y="2297743"/>
                      <a:pt x="457572" y="2283264"/>
                      <a:pt x="494337" y="2268213"/>
                    </a:cubicBezTo>
                    <a:cubicBezTo>
                      <a:pt x="507102" y="2272024"/>
                      <a:pt x="526724" y="2282312"/>
                      <a:pt x="546917" y="2283264"/>
                    </a:cubicBezTo>
                    <a:cubicBezTo>
                      <a:pt x="611880" y="2286503"/>
                      <a:pt x="672650" y="2268786"/>
                      <a:pt x="730754" y="2240780"/>
                    </a:cubicBezTo>
                    <a:cubicBezTo>
                      <a:pt x="748471" y="2232399"/>
                      <a:pt x="767524" y="2226874"/>
                      <a:pt x="785432" y="2218682"/>
                    </a:cubicBezTo>
                    <a:cubicBezTo>
                      <a:pt x="791717" y="2215826"/>
                      <a:pt x="799909" y="2209730"/>
                      <a:pt x="801053" y="2204013"/>
                    </a:cubicBezTo>
                    <a:cubicBezTo>
                      <a:pt x="807719" y="2170866"/>
                      <a:pt x="832486" y="2171436"/>
                      <a:pt x="858205" y="2169532"/>
                    </a:cubicBezTo>
                    <a:cubicBezTo>
                      <a:pt x="888877" y="2167247"/>
                      <a:pt x="919165" y="2161912"/>
                      <a:pt x="949646" y="2157340"/>
                    </a:cubicBezTo>
                    <a:cubicBezTo>
                      <a:pt x="953648" y="2156768"/>
                      <a:pt x="957266" y="2152768"/>
                      <a:pt x="960887" y="2150099"/>
                    </a:cubicBezTo>
                    <a:cubicBezTo>
                      <a:pt x="966411" y="2146099"/>
                      <a:pt x="971554" y="2140003"/>
                      <a:pt x="977653" y="2138480"/>
                    </a:cubicBezTo>
                    <a:cubicBezTo>
                      <a:pt x="1008894" y="2131049"/>
                      <a:pt x="1040327" y="2124763"/>
                      <a:pt x="1071762" y="2117905"/>
                    </a:cubicBezTo>
                    <a:cubicBezTo>
                      <a:pt x="1078810" y="2116380"/>
                      <a:pt x="1086048" y="2114476"/>
                      <a:pt x="1092527" y="2111428"/>
                    </a:cubicBezTo>
                    <a:cubicBezTo>
                      <a:pt x="1098623" y="2108570"/>
                      <a:pt x="1103767" y="2103616"/>
                      <a:pt x="1109865" y="2100568"/>
                    </a:cubicBezTo>
                    <a:cubicBezTo>
                      <a:pt x="1126437" y="2092378"/>
                      <a:pt x="1143394" y="2084757"/>
                      <a:pt x="1162823" y="2075613"/>
                    </a:cubicBezTo>
                    <a:cubicBezTo>
                      <a:pt x="1173681" y="2092757"/>
                      <a:pt x="1188354" y="2083041"/>
                      <a:pt x="1206641" y="2074851"/>
                    </a:cubicBezTo>
                    <a:cubicBezTo>
                      <a:pt x="1225310" y="2066468"/>
                      <a:pt x="1246837" y="2063801"/>
                      <a:pt x="1267411" y="2060753"/>
                    </a:cubicBezTo>
                    <a:cubicBezTo>
                      <a:pt x="1305132" y="2055228"/>
                      <a:pt x="1343044" y="2051799"/>
                      <a:pt x="1380762" y="2046847"/>
                    </a:cubicBezTo>
                    <a:cubicBezTo>
                      <a:pt x="1388765" y="2045703"/>
                      <a:pt x="1397909" y="2043608"/>
                      <a:pt x="1404006" y="2038844"/>
                    </a:cubicBezTo>
                    <a:cubicBezTo>
                      <a:pt x="1445725" y="2006839"/>
                      <a:pt x="1496403" y="1997887"/>
                      <a:pt x="1544598" y="2000932"/>
                    </a:cubicBezTo>
                    <a:cubicBezTo>
                      <a:pt x="1582510" y="2003220"/>
                      <a:pt x="1619658" y="2004935"/>
                      <a:pt x="1657188" y="2001697"/>
                    </a:cubicBezTo>
                    <a:cubicBezTo>
                      <a:pt x="1660046" y="2001505"/>
                      <a:pt x="1663856" y="2001887"/>
                      <a:pt x="1665950" y="2003411"/>
                    </a:cubicBezTo>
                    <a:cubicBezTo>
                      <a:pt x="1678904" y="2013507"/>
                      <a:pt x="1692431" y="2014269"/>
                      <a:pt x="1709006" y="2015983"/>
                    </a:cubicBezTo>
                    <a:cubicBezTo>
                      <a:pt x="1732439" y="2018461"/>
                      <a:pt x="1753965" y="2016745"/>
                      <a:pt x="1775684" y="2012555"/>
                    </a:cubicBezTo>
                    <a:cubicBezTo>
                      <a:pt x="1791496" y="2009507"/>
                      <a:pt x="1807497" y="2003220"/>
                      <a:pt x="1821596" y="1995218"/>
                    </a:cubicBezTo>
                    <a:cubicBezTo>
                      <a:pt x="1841216" y="1983978"/>
                      <a:pt x="1860079" y="1979597"/>
                      <a:pt x="1878748" y="1994457"/>
                    </a:cubicBezTo>
                    <a:cubicBezTo>
                      <a:pt x="1898940" y="2010269"/>
                      <a:pt x="1921800" y="2004745"/>
                      <a:pt x="1944092" y="2005315"/>
                    </a:cubicBezTo>
                    <a:cubicBezTo>
                      <a:pt x="1953806" y="2005507"/>
                      <a:pt x="1964094" y="2005124"/>
                      <a:pt x="1973429" y="2007601"/>
                    </a:cubicBezTo>
                    <a:cubicBezTo>
                      <a:pt x="2000479" y="2014651"/>
                      <a:pt x="2026581" y="2025320"/>
                      <a:pt x="2054013" y="2030082"/>
                    </a:cubicBezTo>
                    <a:cubicBezTo>
                      <a:pt x="2069254" y="2032747"/>
                      <a:pt x="2086208" y="2027986"/>
                      <a:pt x="2102021" y="2024557"/>
                    </a:cubicBezTo>
                    <a:cubicBezTo>
                      <a:pt x="2118023" y="2020937"/>
                      <a:pt x="2133834" y="2015413"/>
                      <a:pt x="2149267" y="2009697"/>
                    </a:cubicBezTo>
                    <a:cubicBezTo>
                      <a:pt x="2159743" y="2005887"/>
                      <a:pt x="2171173" y="2002267"/>
                      <a:pt x="2179556" y="1995409"/>
                    </a:cubicBezTo>
                    <a:cubicBezTo>
                      <a:pt x="2198608" y="1979788"/>
                      <a:pt x="2218229" y="1977120"/>
                      <a:pt x="2240710" y="1985312"/>
                    </a:cubicBezTo>
                    <a:cubicBezTo>
                      <a:pt x="2244137" y="1986647"/>
                      <a:pt x="2248138" y="1986647"/>
                      <a:pt x="2251948" y="1986836"/>
                    </a:cubicBezTo>
                    <a:cubicBezTo>
                      <a:pt x="2312915" y="1990836"/>
                      <a:pt x="2373874" y="1993314"/>
                      <a:pt x="2434456" y="1999410"/>
                    </a:cubicBezTo>
                    <a:cubicBezTo>
                      <a:pt x="2459029" y="2001887"/>
                      <a:pt x="2482652" y="2012745"/>
                      <a:pt x="2506847" y="2019603"/>
                    </a:cubicBezTo>
                    <a:cubicBezTo>
                      <a:pt x="2511800" y="2020937"/>
                      <a:pt x="2517327" y="2023033"/>
                      <a:pt x="2522279" y="2022080"/>
                    </a:cubicBezTo>
                    <a:cubicBezTo>
                      <a:pt x="2576191" y="2012555"/>
                      <a:pt x="2626677" y="2026461"/>
                      <a:pt x="2676398" y="2044751"/>
                    </a:cubicBezTo>
                    <a:cubicBezTo>
                      <a:pt x="2681540" y="2046656"/>
                      <a:pt x="2687827" y="2046084"/>
                      <a:pt x="2693543" y="2045703"/>
                    </a:cubicBezTo>
                    <a:cubicBezTo>
                      <a:pt x="2709548" y="2044370"/>
                      <a:pt x="2726882" y="2037701"/>
                      <a:pt x="2741360" y="2041701"/>
                    </a:cubicBezTo>
                    <a:cubicBezTo>
                      <a:pt x="2779842" y="2052753"/>
                      <a:pt x="2817943" y="2066087"/>
                      <a:pt x="2854140" y="2082851"/>
                    </a:cubicBezTo>
                    <a:cubicBezTo>
                      <a:pt x="2890910" y="2099805"/>
                      <a:pt x="2925008" y="2114095"/>
                      <a:pt x="2967110" y="2096949"/>
                    </a:cubicBezTo>
                    <a:cubicBezTo>
                      <a:pt x="2985016" y="2089709"/>
                      <a:pt x="3008639" y="2094853"/>
                      <a:pt x="3029216" y="2096757"/>
                    </a:cubicBezTo>
                    <a:cubicBezTo>
                      <a:pt x="3044264" y="2098282"/>
                      <a:pt x="3058743" y="2106856"/>
                      <a:pt x="3073604" y="2106856"/>
                    </a:cubicBezTo>
                    <a:cubicBezTo>
                      <a:pt x="3113231" y="2106856"/>
                      <a:pt x="3148472" y="2116953"/>
                      <a:pt x="3182763" y="2137527"/>
                    </a:cubicBezTo>
                    <a:cubicBezTo>
                      <a:pt x="3196102" y="2145528"/>
                      <a:pt x="3216867" y="2140193"/>
                      <a:pt x="3234202" y="2142289"/>
                    </a:cubicBezTo>
                    <a:cubicBezTo>
                      <a:pt x="3252492" y="2144765"/>
                      <a:pt x="3271348" y="2147051"/>
                      <a:pt x="3288877" y="2152578"/>
                    </a:cubicBezTo>
                    <a:cubicBezTo>
                      <a:pt x="3334216" y="2167056"/>
                      <a:pt x="3378986" y="2183439"/>
                      <a:pt x="3424135" y="2198680"/>
                    </a:cubicBezTo>
                    <a:cubicBezTo>
                      <a:pt x="3461282" y="2211253"/>
                      <a:pt x="3497862" y="2201347"/>
                      <a:pt x="3534629" y="2196013"/>
                    </a:cubicBezTo>
                    <a:cubicBezTo>
                      <a:pt x="3557682" y="2192583"/>
                      <a:pt x="3579206" y="2184391"/>
                      <a:pt x="3605116" y="2196583"/>
                    </a:cubicBezTo>
                    <a:cubicBezTo>
                      <a:pt x="3629882" y="2208205"/>
                      <a:pt x="3661315" y="2205537"/>
                      <a:pt x="3689131" y="2211824"/>
                    </a:cubicBezTo>
                    <a:cubicBezTo>
                      <a:pt x="3712565" y="2217157"/>
                      <a:pt x="3735231" y="2225732"/>
                      <a:pt x="3757902" y="2234114"/>
                    </a:cubicBezTo>
                    <a:cubicBezTo>
                      <a:pt x="3788766" y="2245545"/>
                      <a:pt x="3819245" y="2257545"/>
                      <a:pt x="3852966" y="2251831"/>
                    </a:cubicBezTo>
                    <a:cubicBezTo>
                      <a:pt x="3891259" y="2245353"/>
                      <a:pt x="3917546" y="2269738"/>
                      <a:pt x="3947648" y="2285932"/>
                    </a:cubicBezTo>
                    <a:cubicBezTo>
                      <a:pt x="3968414" y="2296980"/>
                      <a:pt x="3991083" y="2305172"/>
                      <a:pt x="4013753" y="2312031"/>
                    </a:cubicBezTo>
                    <a:cubicBezTo>
                      <a:pt x="4044043" y="2320985"/>
                      <a:pt x="4075285" y="2326320"/>
                      <a:pt x="4105766" y="2335082"/>
                    </a:cubicBezTo>
                    <a:cubicBezTo>
                      <a:pt x="4151870" y="2348226"/>
                      <a:pt x="4198546" y="2358514"/>
                      <a:pt x="4246551" y="2351274"/>
                    </a:cubicBezTo>
                    <a:cubicBezTo>
                      <a:pt x="4268649" y="2348036"/>
                      <a:pt x="4289227" y="2348226"/>
                      <a:pt x="4311323" y="2352991"/>
                    </a:cubicBezTo>
                    <a:cubicBezTo>
                      <a:pt x="4347518" y="2360801"/>
                      <a:pt x="4384668" y="2361753"/>
                      <a:pt x="4413817" y="2390899"/>
                    </a:cubicBezTo>
                    <a:cubicBezTo>
                      <a:pt x="4424104" y="2401188"/>
                      <a:pt x="4442581" y="2403853"/>
                      <a:pt x="4457632" y="2409188"/>
                    </a:cubicBezTo>
                    <a:cubicBezTo>
                      <a:pt x="4474969" y="2415476"/>
                      <a:pt x="4487731" y="2412236"/>
                      <a:pt x="4497068" y="2393947"/>
                    </a:cubicBezTo>
                    <a:cubicBezTo>
                      <a:pt x="4501257" y="2385757"/>
                      <a:pt x="4513260" y="2377755"/>
                      <a:pt x="4522596" y="2376421"/>
                    </a:cubicBezTo>
                    <a:cubicBezTo>
                      <a:pt x="4550599" y="2372421"/>
                      <a:pt x="4576318" y="2378327"/>
                      <a:pt x="4603368" y="2391282"/>
                    </a:cubicBezTo>
                    <a:cubicBezTo>
                      <a:pt x="4628705" y="2403474"/>
                      <a:pt x="4660331" y="2402140"/>
                      <a:pt x="4689098" y="2406903"/>
                    </a:cubicBezTo>
                    <a:cubicBezTo>
                      <a:pt x="4699289" y="2408618"/>
                      <a:pt x="4709482" y="2411237"/>
                      <a:pt x="4719697" y="2413428"/>
                    </a:cubicBezTo>
                    <a:lnTo>
                      <a:pt x="4726469" y="2414298"/>
                    </a:lnTo>
                    <a:lnTo>
                      <a:pt x="4785776" y="2414298"/>
                    </a:lnTo>
                    <a:lnTo>
                      <a:pt x="4788661" y="2414047"/>
                    </a:lnTo>
                    <a:cubicBezTo>
                      <a:pt x="4801401" y="2412237"/>
                      <a:pt x="4814166" y="2410142"/>
                      <a:pt x="4827024" y="2408999"/>
                    </a:cubicBezTo>
                    <a:cubicBezTo>
                      <a:pt x="4847027" y="2407095"/>
                      <a:pt x="4867412" y="2407856"/>
                      <a:pt x="4887415" y="2405570"/>
                    </a:cubicBezTo>
                    <a:cubicBezTo>
                      <a:pt x="4903799" y="2403853"/>
                      <a:pt x="4919991" y="2399474"/>
                      <a:pt x="4936184" y="2395853"/>
                    </a:cubicBezTo>
                    <a:cubicBezTo>
                      <a:pt x="4942089" y="2394520"/>
                      <a:pt x="4947996" y="2389376"/>
                      <a:pt x="4953328" y="2390138"/>
                    </a:cubicBezTo>
                    <a:cubicBezTo>
                      <a:pt x="5006292" y="2398330"/>
                      <a:pt x="5044391" y="2361753"/>
                      <a:pt x="5089162" y="2345560"/>
                    </a:cubicBezTo>
                    <a:cubicBezTo>
                      <a:pt x="5136216" y="2328413"/>
                      <a:pt x="5181748" y="2302124"/>
                      <a:pt x="5234326" y="2309935"/>
                    </a:cubicBezTo>
                    <a:cubicBezTo>
                      <a:pt x="5266141" y="2314697"/>
                      <a:pt x="5296812" y="2325747"/>
                      <a:pt x="5328438" y="2332416"/>
                    </a:cubicBezTo>
                    <a:cubicBezTo>
                      <a:pt x="5339677" y="2334701"/>
                      <a:pt x="5352250" y="2334320"/>
                      <a:pt x="5363491" y="2332034"/>
                    </a:cubicBezTo>
                    <a:cubicBezTo>
                      <a:pt x="5417784" y="2321555"/>
                      <a:pt x="5471316" y="2320032"/>
                      <a:pt x="5524660" y="2337178"/>
                    </a:cubicBezTo>
                    <a:cubicBezTo>
                      <a:pt x="5533802" y="2340036"/>
                      <a:pt x="5543518" y="2342701"/>
                      <a:pt x="5553045" y="2342701"/>
                    </a:cubicBezTo>
                    <a:cubicBezTo>
                      <a:pt x="5605244" y="2342701"/>
                      <a:pt x="5656488" y="2338701"/>
                      <a:pt x="5706401" y="2320032"/>
                    </a:cubicBezTo>
                    <a:cubicBezTo>
                      <a:pt x="5723166" y="2313745"/>
                      <a:pt x="5743551" y="2317745"/>
                      <a:pt x="5762029" y="2316221"/>
                    </a:cubicBezTo>
                    <a:cubicBezTo>
                      <a:pt x="5779174" y="2314889"/>
                      <a:pt x="5796702" y="2314317"/>
                      <a:pt x="5813276" y="2309935"/>
                    </a:cubicBezTo>
                    <a:cubicBezTo>
                      <a:pt x="5837472" y="2303459"/>
                      <a:pt x="5859949" y="2302697"/>
                      <a:pt x="5884906" y="2308411"/>
                    </a:cubicBezTo>
                    <a:cubicBezTo>
                      <a:pt x="5908719" y="2313745"/>
                      <a:pt x="5934438" y="2311079"/>
                      <a:pt x="5959204" y="2311269"/>
                    </a:cubicBezTo>
                    <a:cubicBezTo>
                      <a:pt x="5986828" y="2311459"/>
                      <a:pt x="6014449" y="2311649"/>
                      <a:pt x="6042072" y="2310697"/>
                    </a:cubicBezTo>
                    <a:cubicBezTo>
                      <a:pt x="6053124" y="2310317"/>
                      <a:pt x="6065695" y="2302697"/>
                      <a:pt x="6074842" y="2305745"/>
                    </a:cubicBezTo>
                    <a:cubicBezTo>
                      <a:pt x="6104368" y="2316031"/>
                      <a:pt x="6133897" y="2303649"/>
                      <a:pt x="6163425" y="2309172"/>
                    </a:cubicBezTo>
                    <a:cubicBezTo>
                      <a:pt x="6177905" y="2312031"/>
                      <a:pt x="6194288" y="2304220"/>
                      <a:pt x="6209909" y="2303459"/>
                    </a:cubicBezTo>
                    <a:cubicBezTo>
                      <a:pt x="6235437" y="2302124"/>
                      <a:pt x="6260964" y="2302697"/>
                      <a:pt x="6286493" y="2302315"/>
                    </a:cubicBezTo>
                    <a:cubicBezTo>
                      <a:pt x="6294876" y="2302124"/>
                      <a:pt x="6303068" y="2301362"/>
                      <a:pt x="6311449" y="2300980"/>
                    </a:cubicBezTo>
                    <a:cubicBezTo>
                      <a:pt x="6318880" y="2300601"/>
                      <a:pt x="6326691" y="2298887"/>
                      <a:pt x="6333739" y="2300218"/>
                    </a:cubicBezTo>
                    <a:cubicBezTo>
                      <a:pt x="6359268" y="2304983"/>
                      <a:pt x="6384414" y="2312793"/>
                      <a:pt x="6410131" y="2315841"/>
                    </a:cubicBezTo>
                    <a:cubicBezTo>
                      <a:pt x="6432420" y="2318507"/>
                      <a:pt x="6455472" y="2314889"/>
                      <a:pt x="6477951" y="2316793"/>
                    </a:cubicBezTo>
                    <a:cubicBezTo>
                      <a:pt x="6517576" y="2320032"/>
                      <a:pt x="6557201" y="2325747"/>
                      <a:pt x="6596828" y="2329368"/>
                    </a:cubicBezTo>
                    <a:cubicBezTo>
                      <a:pt x="6605401" y="2330130"/>
                      <a:pt x="6614353" y="2325365"/>
                      <a:pt x="6623118" y="2324985"/>
                    </a:cubicBezTo>
                    <a:cubicBezTo>
                      <a:pt x="6650551" y="2324033"/>
                      <a:pt x="6677984" y="2323841"/>
                      <a:pt x="6705417" y="2323272"/>
                    </a:cubicBezTo>
                    <a:cubicBezTo>
                      <a:pt x="6721038" y="2323080"/>
                      <a:pt x="6736851" y="2323651"/>
                      <a:pt x="6752283" y="2321937"/>
                    </a:cubicBezTo>
                    <a:cubicBezTo>
                      <a:pt x="6772665" y="2319651"/>
                      <a:pt x="6791144" y="2316221"/>
                      <a:pt x="6810195" y="2331082"/>
                    </a:cubicBezTo>
                    <a:cubicBezTo>
                      <a:pt x="6839534" y="2354132"/>
                      <a:pt x="6876872" y="2345178"/>
                      <a:pt x="6910782" y="2350512"/>
                    </a:cubicBezTo>
                    <a:cubicBezTo>
                      <a:pt x="6919547" y="2351847"/>
                      <a:pt x="6928501" y="2352036"/>
                      <a:pt x="6937263" y="2353561"/>
                    </a:cubicBezTo>
                    <a:cubicBezTo>
                      <a:pt x="6953457" y="2356418"/>
                      <a:pt x="6969457" y="2359657"/>
                      <a:pt x="6985653" y="2362897"/>
                    </a:cubicBezTo>
                    <a:cubicBezTo>
                      <a:pt x="6988509" y="2363467"/>
                      <a:pt x="6991747" y="2363659"/>
                      <a:pt x="6994415" y="2364611"/>
                    </a:cubicBezTo>
                    <a:cubicBezTo>
                      <a:pt x="7018991" y="2372611"/>
                      <a:pt x="7043184" y="2381755"/>
                      <a:pt x="7068141" y="2388234"/>
                    </a:cubicBezTo>
                    <a:cubicBezTo>
                      <a:pt x="7080334" y="2391472"/>
                      <a:pt x="7093860" y="2391853"/>
                      <a:pt x="7106432" y="2390138"/>
                    </a:cubicBezTo>
                    <a:cubicBezTo>
                      <a:pt x="7143199" y="2385185"/>
                      <a:pt x="7179587" y="2383089"/>
                      <a:pt x="7216547" y="2390330"/>
                    </a:cubicBezTo>
                    <a:cubicBezTo>
                      <a:pt x="7231214" y="2393186"/>
                      <a:pt x="7247599" y="2388424"/>
                      <a:pt x="7263220" y="2386709"/>
                    </a:cubicBezTo>
                    <a:cubicBezTo>
                      <a:pt x="7300559" y="2382137"/>
                      <a:pt x="7337899" y="2377183"/>
                      <a:pt x="7375428" y="2372803"/>
                    </a:cubicBezTo>
                    <a:cubicBezTo>
                      <a:pt x="7398860" y="2370135"/>
                      <a:pt x="7422483" y="2368611"/>
                      <a:pt x="7445916" y="2365945"/>
                    </a:cubicBezTo>
                    <a:cubicBezTo>
                      <a:pt x="7472967" y="2362705"/>
                      <a:pt x="7499828" y="2357753"/>
                      <a:pt x="7526880" y="2355084"/>
                    </a:cubicBezTo>
                    <a:cubicBezTo>
                      <a:pt x="7557742" y="2352036"/>
                      <a:pt x="7588795" y="2351466"/>
                      <a:pt x="7619655" y="2348226"/>
                    </a:cubicBezTo>
                    <a:cubicBezTo>
                      <a:pt x="7676047" y="2341940"/>
                      <a:pt x="7732247" y="2334509"/>
                      <a:pt x="7788636" y="2327461"/>
                    </a:cubicBezTo>
                    <a:cubicBezTo>
                      <a:pt x="7843311" y="2320603"/>
                      <a:pt x="7897987" y="2314507"/>
                      <a:pt x="7952280" y="2305935"/>
                    </a:cubicBezTo>
                    <a:cubicBezTo>
                      <a:pt x="7975142" y="2302315"/>
                      <a:pt x="7996859" y="2292408"/>
                      <a:pt x="8019339" y="2286884"/>
                    </a:cubicBezTo>
                    <a:cubicBezTo>
                      <a:pt x="8058774" y="2277357"/>
                      <a:pt x="8098590" y="2269357"/>
                      <a:pt x="8137835" y="2259832"/>
                    </a:cubicBezTo>
                    <a:cubicBezTo>
                      <a:pt x="8155359" y="2255641"/>
                      <a:pt x="8172124" y="2248593"/>
                      <a:pt x="8189651" y="2243639"/>
                    </a:cubicBezTo>
                    <a:cubicBezTo>
                      <a:pt x="8230992" y="2232208"/>
                      <a:pt x="8272903" y="2222874"/>
                      <a:pt x="8313671" y="2209920"/>
                    </a:cubicBezTo>
                    <a:cubicBezTo>
                      <a:pt x="8362822" y="2194297"/>
                      <a:pt x="8411019" y="2175439"/>
                      <a:pt x="8459979" y="2158864"/>
                    </a:cubicBezTo>
                    <a:cubicBezTo>
                      <a:pt x="8478269" y="2152578"/>
                      <a:pt x="8497511" y="2148957"/>
                      <a:pt x="8516369" y="2144003"/>
                    </a:cubicBezTo>
                    <a:cubicBezTo>
                      <a:pt x="8563425" y="2131431"/>
                      <a:pt x="8610288" y="2118095"/>
                      <a:pt x="8657726" y="2106284"/>
                    </a:cubicBezTo>
                    <a:cubicBezTo>
                      <a:pt x="8675253" y="2101901"/>
                      <a:pt x="8693731" y="2102284"/>
                      <a:pt x="8711448" y="2098664"/>
                    </a:cubicBezTo>
                    <a:cubicBezTo>
                      <a:pt x="8732023" y="2094472"/>
                      <a:pt x="8752407" y="2089138"/>
                      <a:pt x="8772219" y="2082280"/>
                    </a:cubicBezTo>
                    <a:cubicBezTo>
                      <a:pt x="8796985" y="2073707"/>
                      <a:pt x="8820990" y="2062659"/>
                      <a:pt x="8845565" y="2053705"/>
                    </a:cubicBezTo>
                    <a:cubicBezTo>
                      <a:pt x="8886142" y="2039034"/>
                      <a:pt x="8926911" y="2024557"/>
                      <a:pt x="8967871" y="2011221"/>
                    </a:cubicBezTo>
                    <a:cubicBezTo>
                      <a:pt x="8983301" y="2006268"/>
                      <a:pt x="9000257" y="2005697"/>
                      <a:pt x="9015878" y="2001124"/>
                    </a:cubicBezTo>
                    <a:cubicBezTo>
                      <a:pt x="9088840" y="1979597"/>
                      <a:pt x="9161805" y="1957880"/>
                      <a:pt x="9234579" y="1935209"/>
                    </a:cubicBezTo>
                    <a:cubicBezTo>
                      <a:pt x="9272298" y="1923399"/>
                      <a:pt x="9308875" y="1908538"/>
                      <a:pt x="9346597" y="1896917"/>
                    </a:cubicBezTo>
                    <a:cubicBezTo>
                      <a:pt x="9369267" y="1889869"/>
                      <a:pt x="9393650" y="1887773"/>
                      <a:pt x="9416321" y="1880724"/>
                    </a:cubicBezTo>
                    <a:cubicBezTo>
                      <a:pt x="9437278" y="1874247"/>
                      <a:pt x="9456709" y="1863578"/>
                      <a:pt x="9477283" y="1856149"/>
                    </a:cubicBezTo>
                    <a:cubicBezTo>
                      <a:pt x="9540152" y="1833097"/>
                      <a:pt x="9603971" y="1811953"/>
                      <a:pt x="9666265" y="1787186"/>
                    </a:cubicBezTo>
                    <a:cubicBezTo>
                      <a:pt x="9696749" y="1775183"/>
                      <a:pt x="9725323" y="1757849"/>
                      <a:pt x="9754088" y="1741464"/>
                    </a:cubicBezTo>
                    <a:cubicBezTo>
                      <a:pt x="9802858" y="1713841"/>
                      <a:pt x="9850865" y="1685074"/>
                      <a:pt x="9899446" y="1656880"/>
                    </a:cubicBezTo>
                    <a:cubicBezTo>
                      <a:pt x="9935832" y="1635924"/>
                      <a:pt x="9968027" y="1611347"/>
                      <a:pt x="9993175" y="1576487"/>
                    </a:cubicBezTo>
                    <a:cubicBezTo>
                      <a:pt x="10004797" y="1560484"/>
                      <a:pt x="10024990" y="1546768"/>
                      <a:pt x="10044230" y="1540480"/>
                    </a:cubicBezTo>
                    <a:cubicBezTo>
                      <a:pt x="10078713" y="1529241"/>
                      <a:pt x="10104430" y="1507522"/>
                      <a:pt x="10131863" y="1485613"/>
                    </a:cubicBezTo>
                    <a:cubicBezTo>
                      <a:pt x="10166536" y="1457801"/>
                      <a:pt x="10203304" y="1431509"/>
                      <a:pt x="10242357" y="1410555"/>
                    </a:cubicBezTo>
                    <a:cubicBezTo>
                      <a:pt x="10280840" y="1389980"/>
                      <a:pt x="10324086" y="1378549"/>
                      <a:pt x="10363709" y="1359499"/>
                    </a:cubicBezTo>
                    <a:cubicBezTo>
                      <a:pt x="10386952" y="1348259"/>
                      <a:pt x="10407146" y="1330353"/>
                      <a:pt x="10428291" y="1314920"/>
                    </a:cubicBezTo>
                    <a:cubicBezTo>
                      <a:pt x="10449438" y="1299489"/>
                      <a:pt x="10470394" y="1283486"/>
                      <a:pt x="10490969" y="1267104"/>
                    </a:cubicBezTo>
                    <a:cubicBezTo>
                      <a:pt x="10502208" y="1258149"/>
                      <a:pt x="10511734" y="1246909"/>
                      <a:pt x="10523354" y="1238337"/>
                    </a:cubicBezTo>
                    <a:cubicBezTo>
                      <a:pt x="10545263" y="1222334"/>
                      <a:pt x="10569075" y="1208808"/>
                      <a:pt x="10590031" y="1191664"/>
                    </a:cubicBezTo>
                    <a:cubicBezTo>
                      <a:pt x="10610225" y="1175089"/>
                      <a:pt x="10633467" y="1166707"/>
                      <a:pt x="10656519" y="1156038"/>
                    </a:cubicBezTo>
                    <a:cubicBezTo>
                      <a:pt x="10674046" y="1148036"/>
                      <a:pt x="10686617" y="1130320"/>
                      <a:pt x="10703573" y="1120603"/>
                    </a:cubicBezTo>
                    <a:cubicBezTo>
                      <a:pt x="10727767" y="1106697"/>
                      <a:pt x="10746246" y="1089553"/>
                      <a:pt x="10764534" y="1067643"/>
                    </a:cubicBezTo>
                    <a:cubicBezTo>
                      <a:pt x="10785111" y="1043068"/>
                      <a:pt x="10820162" y="1029732"/>
                      <a:pt x="10850453" y="1014301"/>
                    </a:cubicBezTo>
                    <a:cubicBezTo>
                      <a:pt x="10876171" y="1001157"/>
                      <a:pt x="10906081" y="995632"/>
                      <a:pt x="10929704" y="980201"/>
                    </a:cubicBezTo>
                    <a:cubicBezTo>
                      <a:pt x="10946279" y="969342"/>
                      <a:pt x="10958661" y="948957"/>
                      <a:pt x="10967423" y="930289"/>
                    </a:cubicBezTo>
                    <a:cubicBezTo>
                      <a:pt x="10987046" y="887995"/>
                      <a:pt x="11021146" y="861897"/>
                      <a:pt x="11058869" y="838084"/>
                    </a:cubicBezTo>
                    <a:cubicBezTo>
                      <a:pt x="11097350" y="813699"/>
                      <a:pt x="11133927" y="786836"/>
                      <a:pt x="11172600" y="762834"/>
                    </a:cubicBezTo>
                    <a:cubicBezTo>
                      <a:pt x="11211843" y="738638"/>
                      <a:pt x="11243658" y="706443"/>
                      <a:pt x="11275283" y="673676"/>
                    </a:cubicBezTo>
                    <a:cubicBezTo>
                      <a:pt x="11288238" y="660150"/>
                      <a:pt x="11305192" y="650434"/>
                      <a:pt x="11320623" y="639195"/>
                    </a:cubicBezTo>
                    <a:cubicBezTo>
                      <a:pt x="11338339" y="626241"/>
                      <a:pt x="11355296" y="611953"/>
                      <a:pt x="11374346" y="601664"/>
                    </a:cubicBezTo>
                    <a:cubicBezTo>
                      <a:pt x="11398160" y="588709"/>
                      <a:pt x="11424069" y="579757"/>
                      <a:pt x="11448453" y="567755"/>
                    </a:cubicBezTo>
                    <a:cubicBezTo>
                      <a:pt x="11476838" y="553657"/>
                      <a:pt x="11505795" y="539750"/>
                      <a:pt x="11532275" y="522605"/>
                    </a:cubicBezTo>
                    <a:cubicBezTo>
                      <a:pt x="11545039" y="514413"/>
                      <a:pt x="11553613" y="499363"/>
                      <a:pt x="11562947" y="486598"/>
                    </a:cubicBezTo>
                    <a:cubicBezTo>
                      <a:pt x="11599714" y="436305"/>
                      <a:pt x="11635529" y="385441"/>
                      <a:pt x="11672489" y="335337"/>
                    </a:cubicBezTo>
                    <a:cubicBezTo>
                      <a:pt x="11712304" y="281424"/>
                      <a:pt x="11763931" y="241608"/>
                      <a:pt x="11821656" y="207889"/>
                    </a:cubicBezTo>
                    <a:cubicBezTo>
                      <a:pt x="11877664" y="175312"/>
                      <a:pt x="11931195" y="138734"/>
                      <a:pt x="11986443" y="104824"/>
                    </a:cubicBezTo>
                    <a:cubicBezTo>
                      <a:pt x="11998443" y="97395"/>
                      <a:pt x="12013114" y="94347"/>
                      <a:pt x="12026448" y="88821"/>
                    </a:cubicBezTo>
                    <a:cubicBezTo>
                      <a:pt x="12072360" y="69580"/>
                      <a:pt x="12118083" y="50147"/>
                      <a:pt x="12160947" y="28621"/>
                    </a:cubicBezTo>
                    <a:lnTo>
                      <a:pt x="12192000" y="0"/>
                    </a:lnTo>
                    <a:close/>
                  </a:path>
                </a:pathLst>
              </a:cu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5" name="Freeform: Shape 44">
                <a:extLst>
                  <a:ext uri="{FF2B5EF4-FFF2-40B4-BE49-F238E27FC236}">
                    <a16:creationId xmlns:a16="http://schemas.microsoft.com/office/drawing/2014/main" id="{F3C51644-0F34-453B-92B8-9FF33932E2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681702"/>
                <a:ext cx="12192000" cy="3176298"/>
              </a:xfrm>
              <a:custGeom>
                <a:avLst/>
                <a:gdLst>
                  <a:gd name="connsiteX0" fmla="*/ 12192000 w 12192000"/>
                  <a:gd name="connsiteY0" fmla="*/ 0 h 3176298"/>
                  <a:gd name="connsiteX1" fmla="*/ 12192000 w 12192000"/>
                  <a:gd name="connsiteY1" fmla="*/ 3176298 h 3176298"/>
                  <a:gd name="connsiteX2" fmla="*/ 0 w 12192000"/>
                  <a:gd name="connsiteY2" fmla="*/ 3176298 h 3176298"/>
                  <a:gd name="connsiteX3" fmla="*/ 0 w 12192000"/>
                  <a:gd name="connsiteY3" fmla="*/ 2264980 h 3176298"/>
                  <a:gd name="connsiteX4" fmla="*/ 544 w 12192000"/>
                  <a:gd name="connsiteY4" fmla="*/ 2264980 h 3176298"/>
                  <a:gd name="connsiteX5" fmla="*/ 544 w 12192000"/>
                  <a:gd name="connsiteY5" fmla="*/ 2392219 h 3176298"/>
                  <a:gd name="connsiteX6" fmla="*/ 61197 w 12192000"/>
                  <a:gd name="connsiteY6" fmla="*/ 2387448 h 3176298"/>
                  <a:gd name="connsiteX7" fmla="*/ 119613 w 12192000"/>
                  <a:gd name="connsiteY7" fmla="*/ 2369945 h 3176298"/>
                  <a:gd name="connsiteX8" fmla="*/ 172384 w 12192000"/>
                  <a:gd name="connsiteY8" fmla="*/ 2347084 h 3176298"/>
                  <a:gd name="connsiteX9" fmla="*/ 274873 w 12192000"/>
                  <a:gd name="connsiteY9" fmla="*/ 2336988 h 3176298"/>
                  <a:gd name="connsiteX10" fmla="*/ 307259 w 12192000"/>
                  <a:gd name="connsiteY10" fmla="*/ 2331461 h 3176298"/>
                  <a:gd name="connsiteX11" fmla="*/ 394511 w 12192000"/>
                  <a:gd name="connsiteY11" fmla="*/ 2308601 h 3176298"/>
                  <a:gd name="connsiteX12" fmla="*/ 494337 w 12192000"/>
                  <a:gd name="connsiteY12" fmla="*/ 2268213 h 3176298"/>
                  <a:gd name="connsiteX13" fmla="*/ 546917 w 12192000"/>
                  <a:gd name="connsiteY13" fmla="*/ 2283264 h 3176298"/>
                  <a:gd name="connsiteX14" fmla="*/ 730754 w 12192000"/>
                  <a:gd name="connsiteY14" fmla="*/ 2240780 h 3176298"/>
                  <a:gd name="connsiteX15" fmla="*/ 785432 w 12192000"/>
                  <a:gd name="connsiteY15" fmla="*/ 2218682 h 3176298"/>
                  <a:gd name="connsiteX16" fmla="*/ 801053 w 12192000"/>
                  <a:gd name="connsiteY16" fmla="*/ 2204013 h 3176298"/>
                  <a:gd name="connsiteX17" fmla="*/ 858205 w 12192000"/>
                  <a:gd name="connsiteY17" fmla="*/ 2169532 h 3176298"/>
                  <a:gd name="connsiteX18" fmla="*/ 949646 w 12192000"/>
                  <a:gd name="connsiteY18" fmla="*/ 2157340 h 3176298"/>
                  <a:gd name="connsiteX19" fmla="*/ 960887 w 12192000"/>
                  <a:gd name="connsiteY19" fmla="*/ 2150099 h 3176298"/>
                  <a:gd name="connsiteX20" fmla="*/ 977653 w 12192000"/>
                  <a:gd name="connsiteY20" fmla="*/ 2138480 h 3176298"/>
                  <a:gd name="connsiteX21" fmla="*/ 1071762 w 12192000"/>
                  <a:gd name="connsiteY21" fmla="*/ 2117905 h 3176298"/>
                  <a:gd name="connsiteX22" fmla="*/ 1092527 w 12192000"/>
                  <a:gd name="connsiteY22" fmla="*/ 2111428 h 3176298"/>
                  <a:gd name="connsiteX23" fmla="*/ 1109865 w 12192000"/>
                  <a:gd name="connsiteY23" fmla="*/ 2100568 h 3176298"/>
                  <a:gd name="connsiteX24" fmla="*/ 1162823 w 12192000"/>
                  <a:gd name="connsiteY24" fmla="*/ 2075613 h 3176298"/>
                  <a:gd name="connsiteX25" fmla="*/ 1206641 w 12192000"/>
                  <a:gd name="connsiteY25" fmla="*/ 2074851 h 3176298"/>
                  <a:gd name="connsiteX26" fmla="*/ 1267411 w 12192000"/>
                  <a:gd name="connsiteY26" fmla="*/ 2060753 h 3176298"/>
                  <a:gd name="connsiteX27" fmla="*/ 1380762 w 12192000"/>
                  <a:gd name="connsiteY27" fmla="*/ 2046847 h 3176298"/>
                  <a:gd name="connsiteX28" fmla="*/ 1404006 w 12192000"/>
                  <a:gd name="connsiteY28" fmla="*/ 2038844 h 3176298"/>
                  <a:gd name="connsiteX29" fmla="*/ 1544598 w 12192000"/>
                  <a:gd name="connsiteY29" fmla="*/ 2000932 h 3176298"/>
                  <a:gd name="connsiteX30" fmla="*/ 1657188 w 12192000"/>
                  <a:gd name="connsiteY30" fmla="*/ 2001697 h 3176298"/>
                  <a:gd name="connsiteX31" fmla="*/ 1665950 w 12192000"/>
                  <a:gd name="connsiteY31" fmla="*/ 2003411 h 3176298"/>
                  <a:gd name="connsiteX32" fmla="*/ 1709006 w 12192000"/>
                  <a:gd name="connsiteY32" fmla="*/ 2015983 h 3176298"/>
                  <a:gd name="connsiteX33" fmla="*/ 1775684 w 12192000"/>
                  <a:gd name="connsiteY33" fmla="*/ 2012555 h 3176298"/>
                  <a:gd name="connsiteX34" fmla="*/ 1821596 w 12192000"/>
                  <a:gd name="connsiteY34" fmla="*/ 1995218 h 3176298"/>
                  <a:gd name="connsiteX35" fmla="*/ 1878748 w 12192000"/>
                  <a:gd name="connsiteY35" fmla="*/ 1994457 h 3176298"/>
                  <a:gd name="connsiteX36" fmla="*/ 1944092 w 12192000"/>
                  <a:gd name="connsiteY36" fmla="*/ 2005315 h 3176298"/>
                  <a:gd name="connsiteX37" fmla="*/ 1973429 w 12192000"/>
                  <a:gd name="connsiteY37" fmla="*/ 2007601 h 3176298"/>
                  <a:gd name="connsiteX38" fmla="*/ 2054013 w 12192000"/>
                  <a:gd name="connsiteY38" fmla="*/ 2030082 h 3176298"/>
                  <a:gd name="connsiteX39" fmla="*/ 2102021 w 12192000"/>
                  <a:gd name="connsiteY39" fmla="*/ 2024557 h 3176298"/>
                  <a:gd name="connsiteX40" fmla="*/ 2149267 w 12192000"/>
                  <a:gd name="connsiteY40" fmla="*/ 2009697 h 3176298"/>
                  <a:gd name="connsiteX41" fmla="*/ 2179556 w 12192000"/>
                  <a:gd name="connsiteY41" fmla="*/ 1995409 h 3176298"/>
                  <a:gd name="connsiteX42" fmla="*/ 2240710 w 12192000"/>
                  <a:gd name="connsiteY42" fmla="*/ 1985312 h 3176298"/>
                  <a:gd name="connsiteX43" fmla="*/ 2251948 w 12192000"/>
                  <a:gd name="connsiteY43" fmla="*/ 1986836 h 3176298"/>
                  <a:gd name="connsiteX44" fmla="*/ 2434456 w 12192000"/>
                  <a:gd name="connsiteY44" fmla="*/ 1999410 h 3176298"/>
                  <a:gd name="connsiteX45" fmla="*/ 2506847 w 12192000"/>
                  <a:gd name="connsiteY45" fmla="*/ 2019603 h 3176298"/>
                  <a:gd name="connsiteX46" fmla="*/ 2522279 w 12192000"/>
                  <a:gd name="connsiteY46" fmla="*/ 2022080 h 3176298"/>
                  <a:gd name="connsiteX47" fmla="*/ 2676398 w 12192000"/>
                  <a:gd name="connsiteY47" fmla="*/ 2044751 h 3176298"/>
                  <a:gd name="connsiteX48" fmla="*/ 2693543 w 12192000"/>
                  <a:gd name="connsiteY48" fmla="*/ 2045703 h 3176298"/>
                  <a:gd name="connsiteX49" fmla="*/ 2741360 w 12192000"/>
                  <a:gd name="connsiteY49" fmla="*/ 2041701 h 3176298"/>
                  <a:gd name="connsiteX50" fmla="*/ 2854140 w 12192000"/>
                  <a:gd name="connsiteY50" fmla="*/ 2082851 h 3176298"/>
                  <a:gd name="connsiteX51" fmla="*/ 2967110 w 12192000"/>
                  <a:gd name="connsiteY51" fmla="*/ 2096949 h 3176298"/>
                  <a:gd name="connsiteX52" fmla="*/ 3029216 w 12192000"/>
                  <a:gd name="connsiteY52" fmla="*/ 2096757 h 3176298"/>
                  <a:gd name="connsiteX53" fmla="*/ 3073604 w 12192000"/>
                  <a:gd name="connsiteY53" fmla="*/ 2106856 h 3176298"/>
                  <a:gd name="connsiteX54" fmla="*/ 3182763 w 12192000"/>
                  <a:gd name="connsiteY54" fmla="*/ 2137527 h 3176298"/>
                  <a:gd name="connsiteX55" fmla="*/ 3234202 w 12192000"/>
                  <a:gd name="connsiteY55" fmla="*/ 2142289 h 3176298"/>
                  <a:gd name="connsiteX56" fmla="*/ 3288877 w 12192000"/>
                  <a:gd name="connsiteY56" fmla="*/ 2152578 h 3176298"/>
                  <a:gd name="connsiteX57" fmla="*/ 3424135 w 12192000"/>
                  <a:gd name="connsiteY57" fmla="*/ 2198680 h 3176298"/>
                  <a:gd name="connsiteX58" fmla="*/ 3534629 w 12192000"/>
                  <a:gd name="connsiteY58" fmla="*/ 2196013 h 3176298"/>
                  <a:gd name="connsiteX59" fmla="*/ 3605116 w 12192000"/>
                  <a:gd name="connsiteY59" fmla="*/ 2196583 h 3176298"/>
                  <a:gd name="connsiteX60" fmla="*/ 3689131 w 12192000"/>
                  <a:gd name="connsiteY60" fmla="*/ 2211824 h 3176298"/>
                  <a:gd name="connsiteX61" fmla="*/ 3757902 w 12192000"/>
                  <a:gd name="connsiteY61" fmla="*/ 2234114 h 3176298"/>
                  <a:gd name="connsiteX62" fmla="*/ 3852966 w 12192000"/>
                  <a:gd name="connsiteY62" fmla="*/ 2251831 h 3176298"/>
                  <a:gd name="connsiteX63" fmla="*/ 3947648 w 12192000"/>
                  <a:gd name="connsiteY63" fmla="*/ 2285932 h 3176298"/>
                  <a:gd name="connsiteX64" fmla="*/ 4013753 w 12192000"/>
                  <a:gd name="connsiteY64" fmla="*/ 2312031 h 3176298"/>
                  <a:gd name="connsiteX65" fmla="*/ 4105766 w 12192000"/>
                  <a:gd name="connsiteY65" fmla="*/ 2335082 h 3176298"/>
                  <a:gd name="connsiteX66" fmla="*/ 4246551 w 12192000"/>
                  <a:gd name="connsiteY66" fmla="*/ 2351274 h 3176298"/>
                  <a:gd name="connsiteX67" fmla="*/ 4311323 w 12192000"/>
                  <a:gd name="connsiteY67" fmla="*/ 2352991 h 3176298"/>
                  <a:gd name="connsiteX68" fmla="*/ 4413817 w 12192000"/>
                  <a:gd name="connsiteY68" fmla="*/ 2390899 h 3176298"/>
                  <a:gd name="connsiteX69" fmla="*/ 4457632 w 12192000"/>
                  <a:gd name="connsiteY69" fmla="*/ 2409188 h 3176298"/>
                  <a:gd name="connsiteX70" fmla="*/ 4497068 w 12192000"/>
                  <a:gd name="connsiteY70" fmla="*/ 2393947 h 3176298"/>
                  <a:gd name="connsiteX71" fmla="*/ 4522596 w 12192000"/>
                  <a:gd name="connsiteY71" fmla="*/ 2376421 h 3176298"/>
                  <a:gd name="connsiteX72" fmla="*/ 4603368 w 12192000"/>
                  <a:gd name="connsiteY72" fmla="*/ 2391282 h 3176298"/>
                  <a:gd name="connsiteX73" fmla="*/ 4689098 w 12192000"/>
                  <a:gd name="connsiteY73" fmla="*/ 2406903 h 3176298"/>
                  <a:gd name="connsiteX74" fmla="*/ 4719697 w 12192000"/>
                  <a:gd name="connsiteY74" fmla="*/ 2413428 h 3176298"/>
                  <a:gd name="connsiteX75" fmla="*/ 4726469 w 12192000"/>
                  <a:gd name="connsiteY75" fmla="*/ 2414298 h 3176298"/>
                  <a:gd name="connsiteX76" fmla="*/ 4785776 w 12192000"/>
                  <a:gd name="connsiteY76" fmla="*/ 2414298 h 3176298"/>
                  <a:gd name="connsiteX77" fmla="*/ 4788661 w 12192000"/>
                  <a:gd name="connsiteY77" fmla="*/ 2414047 h 3176298"/>
                  <a:gd name="connsiteX78" fmla="*/ 4827024 w 12192000"/>
                  <a:gd name="connsiteY78" fmla="*/ 2408999 h 3176298"/>
                  <a:gd name="connsiteX79" fmla="*/ 4887415 w 12192000"/>
                  <a:gd name="connsiteY79" fmla="*/ 2405570 h 3176298"/>
                  <a:gd name="connsiteX80" fmla="*/ 4936184 w 12192000"/>
                  <a:gd name="connsiteY80" fmla="*/ 2395853 h 3176298"/>
                  <a:gd name="connsiteX81" fmla="*/ 4953328 w 12192000"/>
                  <a:gd name="connsiteY81" fmla="*/ 2390138 h 3176298"/>
                  <a:gd name="connsiteX82" fmla="*/ 5089162 w 12192000"/>
                  <a:gd name="connsiteY82" fmla="*/ 2345560 h 3176298"/>
                  <a:gd name="connsiteX83" fmla="*/ 5234326 w 12192000"/>
                  <a:gd name="connsiteY83" fmla="*/ 2309935 h 3176298"/>
                  <a:gd name="connsiteX84" fmla="*/ 5328438 w 12192000"/>
                  <a:gd name="connsiteY84" fmla="*/ 2332416 h 3176298"/>
                  <a:gd name="connsiteX85" fmla="*/ 5363491 w 12192000"/>
                  <a:gd name="connsiteY85" fmla="*/ 2332034 h 3176298"/>
                  <a:gd name="connsiteX86" fmla="*/ 5524660 w 12192000"/>
                  <a:gd name="connsiteY86" fmla="*/ 2337178 h 3176298"/>
                  <a:gd name="connsiteX87" fmla="*/ 5553045 w 12192000"/>
                  <a:gd name="connsiteY87" fmla="*/ 2342701 h 3176298"/>
                  <a:gd name="connsiteX88" fmla="*/ 5706401 w 12192000"/>
                  <a:gd name="connsiteY88" fmla="*/ 2320032 h 3176298"/>
                  <a:gd name="connsiteX89" fmla="*/ 5762029 w 12192000"/>
                  <a:gd name="connsiteY89" fmla="*/ 2316221 h 3176298"/>
                  <a:gd name="connsiteX90" fmla="*/ 5813276 w 12192000"/>
                  <a:gd name="connsiteY90" fmla="*/ 2309935 h 3176298"/>
                  <a:gd name="connsiteX91" fmla="*/ 5884906 w 12192000"/>
                  <a:gd name="connsiteY91" fmla="*/ 2308411 h 3176298"/>
                  <a:gd name="connsiteX92" fmla="*/ 5959204 w 12192000"/>
                  <a:gd name="connsiteY92" fmla="*/ 2311269 h 3176298"/>
                  <a:gd name="connsiteX93" fmla="*/ 6042072 w 12192000"/>
                  <a:gd name="connsiteY93" fmla="*/ 2310697 h 3176298"/>
                  <a:gd name="connsiteX94" fmla="*/ 6074842 w 12192000"/>
                  <a:gd name="connsiteY94" fmla="*/ 2305745 h 3176298"/>
                  <a:gd name="connsiteX95" fmla="*/ 6163425 w 12192000"/>
                  <a:gd name="connsiteY95" fmla="*/ 2309172 h 3176298"/>
                  <a:gd name="connsiteX96" fmla="*/ 6209909 w 12192000"/>
                  <a:gd name="connsiteY96" fmla="*/ 2303459 h 3176298"/>
                  <a:gd name="connsiteX97" fmla="*/ 6286493 w 12192000"/>
                  <a:gd name="connsiteY97" fmla="*/ 2302315 h 3176298"/>
                  <a:gd name="connsiteX98" fmla="*/ 6311449 w 12192000"/>
                  <a:gd name="connsiteY98" fmla="*/ 2300980 h 3176298"/>
                  <a:gd name="connsiteX99" fmla="*/ 6333739 w 12192000"/>
                  <a:gd name="connsiteY99" fmla="*/ 2300218 h 3176298"/>
                  <a:gd name="connsiteX100" fmla="*/ 6410131 w 12192000"/>
                  <a:gd name="connsiteY100" fmla="*/ 2315841 h 3176298"/>
                  <a:gd name="connsiteX101" fmla="*/ 6477951 w 12192000"/>
                  <a:gd name="connsiteY101" fmla="*/ 2316793 h 3176298"/>
                  <a:gd name="connsiteX102" fmla="*/ 6596828 w 12192000"/>
                  <a:gd name="connsiteY102" fmla="*/ 2329368 h 3176298"/>
                  <a:gd name="connsiteX103" fmla="*/ 6623118 w 12192000"/>
                  <a:gd name="connsiteY103" fmla="*/ 2324985 h 3176298"/>
                  <a:gd name="connsiteX104" fmla="*/ 6705417 w 12192000"/>
                  <a:gd name="connsiteY104" fmla="*/ 2323272 h 3176298"/>
                  <a:gd name="connsiteX105" fmla="*/ 6752283 w 12192000"/>
                  <a:gd name="connsiteY105" fmla="*/ 2321937 h 3176298"/>
                  <a:gd name="connsiteX106" fmla="*/ 6810195 w 12192000"/>
                  <a:gd name="connsiteY106" fmla="*/ 2331082 h 3176298"/>
                  <a:gd name="connsiteX107" fmla="*/ 6910782 w 12192000"/>
                  <a:gd name="connsiteY107" fmla="*/ 2350512 h 3176298"/>
                  <a:gd name="connsiteX108" fmla="*/ 6937263 w 12192000"/>
                  <a:gd name="connsiteY108" fmla="*/ 2353561 h 3176298"/>
                  <a:gd name="connsiteX109" fmla="*/ 6985653 w 12192000"/>
                  <a:gd name="connsiteY109" fmla="*/ 2362897 h 3176298"/>
                  <a:gd name="connsiteX110" fmla="*/ 6994415 w 12192000"/>
                  <a:gd name="connsiteY110" fmla="*/ 2364611 h 3176298"/>
                  <a:gd name="connsiteX111" fmla="*/ 7068141 w 12192000"/>
                  <a:gd name="connsiteY111" fmla="*/ 2388234 h 3176298"/>
                  <a:gd name="connsiteX112" fmla="*/ 7106432 w 12192000"/>
                  <a:gd name="connsiteY112" fmla="*/ 2390138 h 3176298"/>
                  <a:gd name="connsiteX113" fmla="*/ 7216547 w 12192000"/>
                  <a:gd name="connsiteY113" fmla="*/ 2390330 h 3176298"/>
                  <a:gd name="connsiteX114" fmla="*/ 7263220 w 12192000"/>
                  <a:gd name="connsiteY114" fmla="*/ 2386709 h 3176298"/>
                  <a:gd name="connsiteX115" fmla="*/ 7375428 w 12192000"/>
                  <a:gd name="connsiteY115" fmla="*/ 2372803 h 3176298"/>
                  <a:gd name="connsiteX116" fmla="*/ 7445916 w 12192000"/>
                  <a:gd name="connsiteY116" fmla="*/ 2365945 h 3176298"/>
                  <a:gd name="connsiteX117" fmla="*/ 7526880 w 12192000"/>
                  <a:gd name="connsiteY117" fmla="*/ 2355084 h 3176298"/>
                  <a:gd name="connsiteX118" fmla="*/ 7619655 w 12192000"/>
                  <a:gd name="connsiteY118" fmla="*/ 2348226 h 3176298"/>
                  <a:gd name="connsiteX119" fmla="*/ 7788636 w 12192000"/>
                  <a:gd name="connsiteY119" fmla="*/ 2327461 h 3176298"/>
                  <a:gd name="connsiteX120" fmla="*/ 7952280 w 12192000"/>
                  <a:gd name="connsiteY120" fmla="*/ 2305935 h 3176298"/>
                  <a:gd name="connsiteX121" fmla="*/ 8019339 w 12192000"/>
                  <a:gd name="connsiteY121" fmla="*/ 2286884 h 3176298"/>
                  <a:gd name="connsiteX122" fmla="*/ 8137835 w 12192000"/>
                  <a:gd name="connsiteY122" fmla="*/ 2259832 h 3176298"/>
                  <a:gd name="connsiteX123" fmla="*/ 8189651 w 12192000"/>
                  <a:gd name="connsiteY123" fmla="*/ 2243639 h 3176298"/>
                  <a:gd name="connsiteX124" fmla="*/ 8313671 w 12192000"/>
                  <a:gd name="connsiteY124" fmla="*/ 2209920 h 3176298"/>
                  <a:gd name="connsiteX125" fmla="*/ 8459979 w 12192000"/>
                  <a:gd name="connsiteY125" fmla="*/ 2158864 h 3176298"/>
                  <a:gd name="connsiteX126" fmla="*/ 8516369 w 12192000"/>
                  <a:gd name="connsiteY126" fmla="*/ 2144003 h 3176298"/>
                  <a:gd name="connsiteX127" fmla="*/ 8657726 w 12192000"/>
                  <a:gd name="connsiteY127" fmla="*/ 2106284 h 3176298"/>
                  <a:gd name="connsiteX128" fmla="*/ 8711448 w 12192000"/>
                  <a:gd name="connsiteY128" fmla="*/ 2098664 h 3176298"/>
                  <a:gd name="connsiteX129" fmla="*/ 8772219 w 12192000"/>
                  <a:gd name="connsiteY129" fmla="*/ 2082280 h 3176298"/>
                  <a:gd name="connsiteX130" fmla="*/ 8845565 w 12192000"/>
                  <a:gd name="connsiteY130" fmla="*/ 2053705 h 3176298"/>
                  <a:gd name="connsiteX131" fmla="*/ 8967871 w 12192000"/>
                  <a:gd name="connsiteY131" fmla="*/ 2011221 h 3176298"/>
                  <a:gd name="connsiteX132" fmla="*/ 9015878 w 12192000"/>
                  <a:gd name="connsiteY132" fmla="*/ 2001124 h 3176298"/>
                  <a:gd name="connsiteX133" fmla="*/ 9234579 w 12192000"/>
                  <a:gd name="connsiteY133" fmla="*/ 1935209 h 3176298"/>
                  <a:gd name="connsiteX134" fmla="*/ 9346597 w 12192000"/>
                  <a:gd name="connsiteY134" fmla="*/ 1896917 h 3176298"/>
                  <a:gd name="connsiteX135" fmla="*/ 9416321 w 12192000"/>
                  <a:gd name="connsiteY135" fmla="*/ 1880724 h 3176298"/>
                  <a:gd name="connsiteX136" fmla="*/ 9477283 w 12192000"/>
                  <a:gd name="connsiteY136" fmla="*/ 1856149 h 3176298"/>
                  <a:gd name="connsiteX137" fmla="*/ 9666265 w 12192000"/>
                  <a:gd name="connsiteY137" fmla="*/ 1787186 h 3176298"/>
                  <a:gd name="connsiteX138" fmla="*/ 9754088 w 12192000"/>
                  <a:gd name="connsiteY138" fmla="*/ 1741464 h 3176298"/>
                  <a:gd name="connsiteX139" fmla="*/ 9899446 w 12192000"/>
                  <a:gd name="connsiteY139" fmla="*/ 1656880 h 3176298"/>
                  <a:gd name="connsiteX140" fmla="*/ 9993175 w 12192000"/>
                  <a:gd name="connsiteY140" fmla="*/ 1576487 h 3176298"/>
                  <a:gd name="connsiteX141" fmla="*/ 10044230 w 12192000"/>
                  <a:gd name="connsiteY141" fmla="*/ 1540480 h 3176298"/>
                  <a:gd name="connsiteX142" fmla="*/ 10131863 w 12192000"/>
                  <a:gd name="connsiteY142" fmla="*/ 1485613 h 3176298"/>
                  <a:gd name="connsiteX143" fmla="*/ 10242357 w 12192000"/>
                  <a:gd name="connsiteY143" fmla="*/ 1410555 h 3176298"/>
                  <a:gd name="connsiteX144" fmla="*/ 10363709 w 12192000"/>
                  <a:gd name="connsiteY144" fmla="*/ 1359499 h 3176298"/>
                  <a:gd name="connsiteX145" fmla="*/ 10428291 w 12192000"/>
                  <a:gd name="connsiteY145" fmla="*/ 1314920 h 3176298"/>
                  <a:gd name="connsiteX146" fmla="*/ 10490969 w 12192000"/>
                  <a:gd name="connsiteY146" fmla="*/ 1267104 h 3176298"/>
                  <a:gd name="connsiteX147" fmla="*/ 10523354 w 12192000"/>
                  <a:gd name="connsiteY147" fmla="*/ 1238337 h 3176298"/>
                  <a:gd name="connsiteX148" fmla="*/ 10590031 w 12192000"/>
                  <a:gd name="connsiteY148" fmla="*/ 1191664 h 3176298"/>
                  <a:gd name="connsiteX149" fmla="*/ 10656519 w 12192000"/>
                  <a:gd name="connsiteY149" fmla="*/ 1156038 h 3176298"/>
                  <a:gd name="connsiteX150" fmla="*/ 10703573 w 12192000"/>
                  <a:gd name="connsiteY150" fmla="*/ 1120603 h 3176298"/>
                  <a:gd name="connsiteX151" fmla="*/ 10764534 w 12192000"/>
                  <a:gd name="connsiteY151" fmla="*/ 1067643 h 3176298"/>
                  <a:gd name="connsiteX152" fmla="*/ 10850453 w 12192000"/>
                  <a:gd name="connsiteY152" fmla="*/ 1014301 h 3176298"/>
                  <a:gd name="connsiteX153" fmla="*/ 10929704 w 12192000"/>
                  <a:gd name="connsiteY153" fmla="*/ 980201 h 3176298"/>
                  <a:gd name="connsiteX154" fmla="*/ 10967423 w 12192000"/>
                  <a:gd name="connsiteY154" fmla="*/ 930289 h 3176298"/>
                  <a:gd name="connsiteX155" fmla="*/ 11058869 w 12192000"/>
                  <a:gd name="connsiteY155" fmla="*/ 838084 h 3176298"/>
                  <a:gd name="connsiteX156" fmla="*/ 11172600 w 12192000"/>
                  <a:gd name="connsiteY156" fmla="*/ 762834 h 3176298"/>
                  <a:gd name="connsiteX157" fmla="*/ 11275283 w 12192000"/>
                  <a:gd name="connsiteY157" fmla="*/ 673676 h 3176298"/>
                  <a:gd name="connsiteX158" fmla="*/ 11320623 w 12192000"/>
                  <a:gd name="connsiteY158" fmla="*/ 639195 h 3176298"/>
                  <a:gd name="connsiteX159" fmla="*/ 11374346 w 12192000"/>
                  <a:gd name="connsiteY159" fmla="*/ 601664 h 3176298"/>
                  <a:gd name="connsiteX160" fmla="*/ 11448453 w 12192000"/>
                  <a:gd name="connsiteY160" fmla="*/ 567755 h 3176298"/>
                  <a:gd name="connsiteX161" fmla="*/ 11532275 w 12192000"/>
                  <a:gd name="connsiteY161" fmla="*/ 522605 h 3176298"/>
                  <a:gd name="connsiteX162" fmla="*/ 11562947 w 12192000"/>
                  <a:gd name="connsiteY162" fmla="*/ 486598 h 3176298"/>
                  <a:gd name="connsiteX163" fmla="*/ 11672489 w 12192000"/>
                  <a:gd name="connsiteY163" fmla="*/ 335337 h 3176298"/>
                  <a:gd name="connsiteX164" fmla="*/ 11821656 w 12192000"/>
                  <a:gd name="connsiteY164" fmla="*/ 207889 h 3176298"/>
                  <a:gd name="connsiteX165" fmla="*/ 11986443 w 12192000"/>
                  <a:gd name="connsiteY165" fmla="*/ 104824 h 3176298"/>
                  <a:gd name="connsiteX166" fmla="*/ 12026448 w 12192000"/>
                  <a:gd name="connsiteY166" fmla="*/ 88821 h 3176298"/>
                  <a:gd name="connsiteX167" fmla="*/ 12160947 w 12192000"/>
                  <a:gd name="connsiteY167" fmla="*/ 28621 h 3176298"/>
                  <a:gd name="connsiteX168" fmla="*/ 12192000 w 12192000"/>
                  <a:gd name="connsiteY168" fmla="*/ 0 h 3176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Lst>
                <a:rect l="l" t="t" r="r" b="b"/>
                <a:pathLst>
                  <a:path w="12192000" h="3176298">
                    <a:moveTo>
                      <a:pt x="12192000" y="0"/>
                    </a:moveTo>
                    <a:lnTo>
                      <a:pt x="12192000" y="3176298"/>
                    </a:lnTo>
                    <a:lnTo>
                      <a:pt x="0" y="3176298"/>
                    </a:lnTo>
                    <a:lnTo>
                      <a:pt x="0" y="2264980"/>
                    </a:lnTo>
                    <a:lnTo>
                      <a:pt x="544" y="2264980"/>
                    </a:lnTo>
                    <a:lnTo>
                      <a:pt x="544" y="2392219"/>
                    </a:lnTo>
                    <a:lnTo>
                      <a:pt x="61197" y="2387448"/>
                    </a:lnTo>
                    <a:cubicBezTo>
                      <a:pt x="80794" y="2382137"/>
                      <a:pt x="99990" y="2374707"/>
                      <a:pt x="119613" y="2369945"/>
                    </a:cubicBezTo>
                    <a:cubicBezTo>
                      <a:pt x="137898" y="2365563"/>
                      <a:pt x="155046" y="2355466"/>
                      <a:pt x="172384" y="2347084"/>
                    </a:cubicBezTo>
                    <a:cubicBezTo>
                      <a:pt x="205529" y="2331082"/>
                      <a:pt x="240965" y="2341178"/>
                      <a:pt x="274873" y="2336988"/>
                    </a:cubicBezTo>
                    <a:cubicBezTo>
                      <a:pt x="285732" y="2335653"/>
                      <a:pt x="296590" y="2334130"/>
                      <a:pt x="307259" y="2331461"/>
                    </a:cubicBezTo>
                    <a:cubicBezTo>
                      <a:pt x="336408" y="2324413"/>
                      <a:pt x="366127" y="2318317"/>
                      <a:pt x="394511" y="2308601"/>
                    </a:cubicBezTo>
                    <a:cubicBezTo>
                      <a:pt x="426709" y="2297743"/>
                      <a:pt x="457572" y="2283264"/>
                      <a:pt x="494337" y="2268213"/>
                    </a:cubicBezTo>
                    <a:cubicBezTo>
                      <a:pt x="507102" y="2272024"/>
                      <a:pt x="526724" y="2282312"/>
                      <a:pt x="546917" y="2283264"/>
                    </a:cubicBezTo>
                    <a:cubicBezTo>
                      <a:pt x="611880" y="2286503"/>
                      <a:pt x="672650" y="2268786"/>
                      <a:pt x="730754" y="2240780"/>
                    </a:cubicBezTo>
                    <a:cubicBezTo>
                      <a:pt x="748471" y="2232399"/>
                      <a:pt x="767524" y="2226874"/>
                      <a:pt x="785432" y="2218682"/>
                    </a:cubicBezTo>
                    <a:cubicBezTo>
                      <a:pt x="791717" y="2215826"/>
                      <a:pt x="799909" y="2209730"/>
                      <a:pt x="801053" y="2204013"/>
                    </a:cubicBezTo>
                    <a:cubicBezTo>
                      <a:pt x="807719" y="2170866"/>
                      <a:pt x="832486" y="2171436"/>
                      <a:pt x="858205" y="2169532"/>
                    </a:cubicBezTo>
                    <a:cubicBezTo>
                      <a:pt x="888877" y="2167247"/>
                      <a:pt x="919165" y="2161912"/>
                      <a:pt x="949646" y="2157340"/>
                    </a:cubicBezTo>
                    <a:cubicBezTo>
                      <a:pt x="953648" y="2156768"/>
                      <a:pt x="957266" y="2152768"/>
                      <a:pt x="960887" y="2150099"/>
                    </a:cubicBezTo>
                    <a:cubicBezTo>
                      <a:pt x="966411" y="2146099"/>
                      <a:pt x="971554" y="2140003"/>
                      <a:pt x="977653" y="2138480"/>
                    </a:cubicBezTo>
                    <a:cubicBezTo>
                      <a:pt x="1008894" y="2131049"/>
                      <a:pt x="1040327" y="2124763"/>
                      <a:pt x="1071762" y="2117905"/>
                    </a:cubicBezTo>
                    <a:cubicBezTo>
                      <a:pt x="1078810" y="2116380"/>
                      <a:pt x="1086048" y="2114476"/>
                      <a:pt x="1092527" y="2111428"/>
                    </a:cubicBezTo>
                    <a:cubicBezTo>
                      <a:pt x="1098623" y="2108570"/>
                      <a:pt x="1103767" y="2103616"/>
                      <a:pt x="1109865" y="2100568"/>
                    </a:cubicBezTo>
                    <a:cubicBezTo>
                      <a:pt x="1126437" y="2092378"/>
                      <a:pt x="1143394" y="2084757"/>
                      <a:pt x="1162823" y="2075613"/>
                    </a:cubicBezTo>
                    <a:cubicBezTo>
                      <a:pt x="1173681" y="2092757"/>
                      <a:pt x="1188354" y="2083041"/>
                      <a:pt x="1206641" y="2074851"/>
                    </a:cubicBezTo>
                    <a:cubicBezTo>
                      <a:pt x="1225310" y="2066468"/>
                      <a:pt x="1246837" y="2063801"/>
                      <a:pt x="1267411" y="2060753"/>
                    </a:cubicBezTo>
                    <a:cubicBezTo>
                      <a:pt x="1305132" y="2055228"/>
                      <a:pt x="1343044" y="2051799"/>
                      <a:pt x="1380762" y="2046847"/>
                    </a:cubicBezTo>
                    <a:cubicBezTo>
                      <a:pt x="1388765" y="2045703"/>
                      <a:pt x="1397909" y="2043608"/>
                      <a:pt x="1404006" y="2038844"/>
                    </a:cubicBezTo>
                    <a:cubicBezTo>
                      <a:pt x="1445725" y="2006839"/>
                      <a:pt x="1496403" y="1997887"/>
                      <a:pt x="1544598" y="2000932"/>
                    </a:cubicBezTo>
                    <a:cubicBezTo>
                      <a:pt x="1582510" y="2003220"/>
                      <a:pt x="1619658" y="2004935"/>
                      <a:pt x="1657188" y="2001697"/>
                    </a:cubicBezTo>
                    <a:cubicBezTo>
                      <a:pt x="1660046" y="2001505"/>
                      <a:pt x="1663856" y="2001887"/>
                      <a:pt x="1665950" y="2003411"/>
                    </a:cubicBezTo>
                    <a:cubicBezTo>
                      <a:pt x="1678904" y="2013507"/>
                      <a:pt x="1692431" y="2014269"/>
                      <a:pt x="1709006" y="2015983"/>
                    </a:cubicBezTo>
                    <a:cubicBezTo>
                      <a:pt x="1732439" y="2018461"/>
                      <a:pt x="1753965" y="2016745"/>
                      <a:pt x="1775684" y="2012555"/>
                    </a:cubicBezTo>
                    <a:cubicBezTo>
                      <a:pt x="1791496" y="2009507"/>
                      <a:pt x="1807497" y="2003220"/>
                      <a:pt x="1821596" y="1995218"/>
                    </a:cubicBezTo>
                    <a:cubicBezTo>
                      <a:pt x="1841216" y="1983978"/>
                      <a:pt x="1860079" y="1979597"/>
                      <a:pt x="1878748" y="1994457"/>
                    </a:cubicBezTo>
                    <a:cubicBezTo>
                      <a:pt x="1898940" y="2010269"/>
                      <a:pt x="1921800" y="2004745"/>
                      <a:pt x="1944092" y="2005315"/>
                    </a:cubicBezTo>
                    <a:cubicBezTo>
                      <a:pt x="1953806" y="2005507"/>
                      <a:pt x="1964094" y="2005124"/>
                      <a:pt x="1973429" y="2007601"/>
                    </a:cubicBezTo>
                    <a:cubicBezTo>
                      <a:pt x="2000479" y="2014651"/>
                      <a:pt x="2026581" y="2025320"/>
                      <a:pt x="2054013" y="2030082"/>
                    </a:cubicBezTo>
                    <a:cubicBezTo>
                      <a:pt x="2069254" y="2032747"/>
                      <a:pt x="2086208" y="2027986"/>
                      <a:pt x="2102021" y="2024557"/>
                    </a:cubicBezTo>
                    <a:cubicBezTo>
                      <a:pt x="2118023" y="2020937"/>
                      <a:pt x="2133834" y="2015413"/>
                      <a:pt x="2149267" y="2009697"/>
                    </a:cubicBezTo>
                    <a:cubicBezTo>
                      <a:pt x="2159743" y="2005887"/>
                      <a:pt x="2171173" y="2002267"/>
                      <a:pt x="2179556" y="1995409"/>
                    </a:cubicBezTo>
                    <a:cubicBezTo>
                      <a:pt x="2198608" y="1979788"/>
                      <a:pt x="2218229" y="1977120"/>
                      <a:pt x="2240710" y="1985312"/>
                    </a:cubicBezTo>
                    <a:cubicBezTo>
                      <a:pt x="2244137" y="1986647"/>
                      <a:pt x="2248138" y="1986647"/>
                      <a:pt x="2251948" y="1986836"/>
                    </a:cubicBezTo>
                    <a:cubicBezTo>
                      <a:pt x="2312915" y="1990836"/>
                      <a:pt x="2373874" y="1993314"/>
                      <a:pt x="2434456" y="1999410"/>
                    </a:cubicBezTo>
                    <a:cubicBezTo>
                      <a:pt x="2459029" y="2001887"/>
                      <a:pt x="2482652" y="2012745"/>
                      <a:pt x="2506847" y="2019603"/>
                    </a:cubicBezTo>
                    <a:cubicBezTo>
                      <a:pt x="2511800" y="2020937"/>
                      <a:pt x="2517327" y="2023033"/>
                      <a:pt x="2522279" y="2022080"/>
                    </a:cubicBezTo>
                    <a:cubicBezTo>
                      <a:pt x="2576191" y="2012555"/>
                      <a:pt x="2626677" y="2026461"/>
                      <a:pt x="2676398" y="2044751"/>
                    </a:cubicBezTo>
                    <a:cubicBezTo>
                      <a:pt x="2681540" y="2046656"/>
                      <a:pt x="2687827" y="2046084"/>
                      <a:pt x="2693543" y="2045703"/>
                    </a:cubicBezTo>
                    <a:cubicBezTo>
                      <a:pt x="2709548" y="2044370"/>
                      <a:pt x="2726882" y="2037701"/>
                      <a:pt x="2741360" y="2041701"/>
                    </a:cubicBezTo>
                    <a:cubicBezTo>
                      <a:pt x="2779842" y="2052753"/>
                      <a:pt x="2817943" y="2066087"/>
                      <a:pt x="2854140" y="2082851"/>
                    </a:cubicBezTo>
                    <a:cubicBezTo>
                      <a:pt x="2890910" y="2099805"/>
                      <a:pt x="2925008" y="2114095"/>
                      <a:pt x="2967110" y="2096949"/>
                    </a:cubicBezTo>
                    <a:cubicBezTo>
                      <a:pt x="2985016" y="2089709"/>
                      <a:pt x="3008639" y="2094853"/>
                      <a:pt x="3029216" y="2096757"/>
                    </a:cubicBezTo>
                    <a:cubicBezTo>
                      <a:pt x="3044264" y="2098282"/>
                      <a:pt x="3058743" y="2106856"/>
                      <a:pt x="3073604" y="2106856"/>
                    </a:cubicBezTo>
                    <a:cubicBezTo>
                      <a:pt x="3113231" y="2106856"/>
                      <a:pt x="3148472" y="2116953"/>
                      <a:pt x="3182763" y="2137527"/>
                    </a:cubicBezTo>
                    <a:cubicBezTo>
                      <a:pt x="3196102" y="2145528"/>
                      <a:pt x="3216867" y="2140193"/>
                      <a:pt x="3234202" y="2142289"/>
                    </a:cubicBezTo>
                    <a:cubicBezTo>
                      <a:pt x="3252492" y="2144765"/>
                      <a:pt x="3271348" y="2147051"/>
                      <a:pt x="3288877" y="2152578"/>
                    </a:cubicBezTo>
                    <a:cubicBezTo>
                      <a:pt x="3334216" y="2167056"/>
                      <a:pt x="3378986" y="2183439"/>
                      <a:pt x="3424135" y="2198680"/>
                    </a:cubicBezTo>
                    <a:cubicBezTo>
                      <a:pt x="3461282" y="2211253"/>
                      <a:pt x="3497862" y="2201347"/>
                      <a:pt x="3534629" y="2196013"/>
                    </a:cubicBezTo>
                    <a:cubicBezTo>
                      <a:pt x="3557682" y="2192583"/>
                      <a:pt x="3579206" y="2184391"/>
                      <a:pt x="3605116" y="2196583"/>
                    </a:cubicBezTo>
                    <a:cubicBezTo>
                      <a:pt x="3629882" y="2208205"/>
                      <a:pt x="3661315" y="2205537"/>
                      <a:pt x="3689131" y="2211824"/>
                    </a:cubicBezTo>
                    <a:cubicBezTo>
                      <a:pt x="3712565" y="2217157"/>
                      <a:pt x="3735231" y="2225732"/>
                      <a:pt x="3757902" y="2234114"/>
                    </a:cubicBezTo>
                    <a:cubicBezTo>
                      <a:pt x="3788766" y="2245545"/>
                      <a:pt x="3819245" y="2257545"/>
                      <a:pt x="3852966" y="2251831"/>
                    </a:cubicBezTo>
                    <a:cubicBezTo>
                      <a:pt x="3891259" y="2245353"/>
                      <a:pt x="3917546" y="2269738"/>
                      <a:pt x="3947648" y="2285932"/>
                    </a:cubicBezTo>
                    <a:cubicBezTo>
                      <a:pt x="3968414" y="2296980"/>
                      <a:pt x="3991083" y="2305172"/>
                      <a:pt x="4013753" y="2312031"/>
                    </a:cubicBezTo>
                    <a:cubicBezTo>
                      <a:pt x="4044043" y="2320985"/>
                      <a:pt x="4075285" y="2326320"/>
                      <a:pt x="4105766" y="2335082"/>
                    </a:cubicBezTo>
                    <a:cubicBezTo>
                      <a:pt x="4151870" y="2348226"/>
                      <a:pt x="4198546" y="2358514"/>
                      <a:pt x="4246551" y="2351274"/>
                    </a:cubicBezTo>
                    <a:cubicBezTo>
                      <a:pt x="4268649" y="2348036"/>
                      <a:pt x="4289227" y="2348226"/>
                      <a:pt x="4311323" y="2352991"/>
                    </a:cubicBezTo>
                    <a:cubicBezTo>
                      <a:pt x="4347518" y="2360801"/>
                      <a:pt x="4384668" y="2361753"/>
                      <a:pt x="4413817" y="2390899"/>
                    </a:cubicBezTo>
                    <a:cubicBezTo>
                      <a:pt x="4424104" y="2401188"/>
                      <a:pt x="4442581" y="2403853"/>
                      <a:pt x="4457632" y="2409188"/>
                    </a:cubicBezTo>
                    <a:cubicBezTo>
                      <a:pt x="4474969" y="2415476"/>
                      <a:pt x="4487731" y="2412236"/>
                      <a:pt x="4497068" y="2393947"/>
                    </a:cubicBezTo>
                    <a:cubicBezTo>
                      <a:pt x="4501257" y="2385757"/>
                      <a:pt x="4513260" y="2377755"/>
                      <a:pt x="4522596" y="2376421"/>
                    </a:cubicBezTo>
                    <a:cubicBezTo>
                      <a:pt x="4550599" y="2372421"/>
                      <a:pt x="4576318" y="2378327"/>
                      <a:pt x="4603368" y="2391282"/>
                    </a:cubicBezTo>
                    <a:cubicBezTo>
                      <a:pt x="4628705" y="2403474"/>
                      <a:pt x="4660331" y="2402140"/>
                      <a:pt x="4689098" y="2406903"/>
                    </a:cubicBezTo>
                    <a:cubicBezTo>
                      <a:pt x="4699289" y="2408618"/>
                      <a:pt x="4709482" y="2411237"/>
                      <a:pt x="4719697" y="2413428"/>
                    </a:cubicBezTo>
                    <a:lnTo>
                      <a:pt x="4726469" y="2414298"/>
                    </a:lnTo>
                    <a:lnTo>
                      <a:pt x="4785776" y="2414298"/>
                    </a:lnTo>
                    <a:lnTo>
                      <a:pt x="4788661" y="2414047"/>
                    </a:lnTo>
                    <a:cubicBezTo>
                      <a:pt x="4801401" y="2412237"/>
                      <a:pt x="4814166" y="2410142"/>
                      <a:pt x="4827024" y="2408999"/>
                    </a:cubicBezTo>
                    <a:cubicBezTo>
                      <a:pt x="4847027" y="2407095"/>
                      <a:pt x="4867412" y="2407856"/>
                      <a:pt x="4887415" y="2405570"/>
                    </a:cubicBezTo>
                    <a:cubicBezTo>
                      <a:pt x="4903799" y="2403853"/>
                      <a:pt x="4919991" y="2399474"/>
                      <a:pt x="4936184" y="2395853"/>
                    </a:cubicBezTo>
                    <a:cubicBezTo>
                      <a:pt x="4942089" y="2394520"/>
                      <a:pt x="4947996" y="2389376"/>
                      <a:pt x="4953328" y="2390138"/>
                    </a:cubicBezTo>
                    <a:cubicBezTo>
                      <a:pt x="5006292" y="2398330"/>
                      <a:pt x="5044391" y="2361753"/>
                      <a:pt x="5089162" y="2345560"/>
                    </a:cubicBezTo>
                    <a:cubicBezTo>
                      <a:pt x="5136216" y="2328413"/>
                      <a:pt x="5181748" y="2302124"/>
                      <a:pt x="5234326" y="2309935"/>
                    </a:cubicBezTo>
                    <a:cubicBezTo>
                      <a:pt x="5266141" y="2314697"/>
                      <a:pt x="5296812" y="2325747"/>
                      <a:pt x="5328438" y="2332416"/>
                    </a:cubicBezTo>
                    <a:cubicBezTo>
                      <a:pt x="5339677" y="2334701"/>
                      <a:pt x="5352250" y="2334320"/>
                      <a:pt x="5363491" y="2332034"/>
                    </a:cubicBezTo>
                    <a:cubicBezTo>
                      <a:pt x="5417784" y="2321555"/>
                      <a:pt x="5471316" y="2320032"/>
                      <a:pt x="5524660" y="2337178"/>
                    </a:cubicBezTo>
                    <a:cubicBezTo>
                      <a:pt x="5533802" y="2340036"/>
                      <a:pt x="5543518" y="2342701"/>
                      <a:pt x="5553045" y="2342701"/>
                    </a:cubicBezTo>
                    <a:cubicBezTo>
                      <a:pt x="5605244" y="2342701"/>
                      <a:pt x="5656488" y="2338701"/>
                      <a:pt x="5706401" y="2320032"/>
                    </a:cubicBezTo>
                    <a:cubicBezTo>
                      <a:pt x="5723166" y="2313745"/>
                      <a:pt x="5743551" y="2317745"/>
                      <a:pt x="5762029" y="2316221"/>
                    </a:cubicBezTo>
                    <a:cubicBezTo>
                      <a:pt x="5779174" y="2314889"/>
                      <a:pt x="5796702" y="2314317"/>
                      <a:pt x="5813276" y="2309935"/>
                    </a:cubicBezTo>
                    <a:cubicBezTo>
                      <a:pt x="5837472" y="2303459"/>
                      <a:pt x="5859949" y="2302697"/>
                      <a:pt x="5884906" y="2308411"/>
                    </a:cubicBezTo>
                    <a:cubicBezTo>
                      <a:pt x="5908719" y="2313745"/>
                      <a:pt x="5934438" y="2311079"/>
                      <a:pt x="5959204" y="2311269"/>
                    </a:cubicBezTo>
                    <a:cubicBezTo>
                      <a:pt x="5986828" y="2311459"/>
                      <a:pt x="6014449" y="2311649"/>
                      <a:pt x="6042072" y="2310697"/>
                    </a:cubicBezTo>
                    <a:cubicBezTo>
                      <a:pt x="6053124" y="2310317"/>
                      <a:pt x="6065695" y="2302697"/>
                      <a:pt x="6074842" y="2305745"/>
                    </a:cubicBezTo>
                    <a:cubicBezTo>
                      <a:pt x="6104368" y="2316031"/>
                      <a:pt x="6133897" y="2303649"/>
                      <a:pt x="6163425" y="2309172"/>
                    </a:cubicBezTo>
                    <a:cubicBezTo>
                      <a:pt x="6177905" y="2312031"/>
                      <a:pt x="6194288" y="2304220"/>
                      <a:pt x="6209909" y="2303459"/>
                    </a:cubicBezTo>
                    <a:cubicBezTo>
                      <a:pt x="6235437" y="2302124"/>
                      <a:pt x="6260964" y="2302697"/>
                      <a:pt x="6286493" y="2302315"/>
                    </a:cubicBezTo>
                    <a:cubicBezTo>
                      <a:pt x="6294876" y="2302124"/>
                      <a:pt x="6303068" y="2301362"/>
                      <a:pt x="6311449" y="2300980"/>
                    </a:cubicBezTo>
                    <a:cubicBezTo>
                      <a:pt x="6318880" y="2300601"/>
                      <a:pt x="6326691" y="2298887"/>
                      <a:pt x="6333739" y="2300218"/>
                    </a:cubicBezTo>
                    <a:cubicBezTo>
                      <a:pt x="6359268" y="2304983"/>
                      <a:pt x="6384414" y="2312793"/>
                      <a:pt x="6410131" y="2315841"/>
                    </a:cubicBezTo>
                    <a:cubicBezTo>
                      <a:pt x="6432420" y="2318507"/>
                      <a:pt x="6455472" y="2314889"/>
                      <a:pt x="6477951" y="2316793"/>
                    </a:cubicBezTo>
                    <a:cubicBezTo>
                      <a:pt x="6517576" y="2320032"/>
                      <a:pt x="6557201" y="2325747"/>
                      <a:pt x="6596828" y="2329368"/>
                    </a:cubicBezTo>
                    <a:cubicBezTo>
                      <a:pt x="6605401" y="2330130"/>
                      <a:pt x="6614353" y="2325365"/>
                      <a:pt x="6623118" y="2324985"/>
                    </a:cubicBezTo>
                    <a:cubicBezTo>
                      <a:pt x="6650551" y="2324033"/>
                      <a:pt x="6677984" y="2323841"/>
                      <a:pt x="6705417" y="2323272"/>
                    </a:cubicBezTo>
                    <a:cubicBezTo>
                      <a:pt x="6721038" y="2323080"/>
                      <a:pt x="6736851" y="2323651"/>
                      <a:pt x="6752283" y="2321937"/>
                    </a:cubicBezTo>
                    <a:cubicBezTo>
                      <a:pt x="6772665" y="2319651"/>
                      <a:pt x="6791144" y="2316221"/>
                      <a:pt x="6810195" y="2331082"/>
                    </a:cubicBezTo>
                    <a:cubicBezTo>
                      <a:pt x="6839534" y="2354132"/>
                      <a:pt x="6876872" y="2345178"/>
                      <a:pt x="6910782" y="2350512"/>
                    </a:cubicBezTo>
                    <a:cubicBezTo>
                      <a:pt x="6919547" y="2351847"/>
                      <a:pt x="6928501" y="2352036"/>
                      <a:pt x="6937263" y="2353561"/>
                    </a:cubicBezTo>
                    <a:cubicBezTo>
                      <a:pt x="6953457" y="2356418"/>
                      <a:pt x="6969457" y="2359657"/>
                      <a:pt x="6985653" y="2362897"/>
                    </a:cubicBezTo>
                    <a:cubicBezTo>
                      <a:pt x="6988509" y="2363467"/>
                      <a:pt x="6991747" y="2363659"/>
                      <a:pt x="6994415" y="2364611"/>
                    </a:cubicBezTo>
                    <a:cubicBezTo>
                      <a:pt x="7018991" y="2372611"/>
                      <a:pt x="7043184" y="2381755"/>
                      <a:pt x="7068141" y="2388234"/>
                    </a:cubicBezTo>
                    <a:cubicBezTo>
                      <a:pt x="7080334" y="2391472"/>
                      <a:pt x="7093860" y="2391853"/>
                      <a:pt x="7106432" y="2390138"/>
                    </a:cubicBezTo>
                    <a:cubicBezTo>
                      <a:pt x="7143199" y="2385185"/>
                      <a:pt x="7179587" y="2383089"/>
                      <a:pt x="7216547" y="2390330"/>
                    </a:cubicBezTo>
                    <a:cubicBezTo>
                      <a:pt x="7231214" y="2393186"/>
                      <a:pt x="7247599" y="2388424"/>
                      <a:pt x="7263220" y="2386709"/>
                    </a:cubicBezTo>
                    <a:cubicBezTo>
                      <a:pt x="7300559" y="2382137"/>
                      <a:pt x="7337899" y="2377183"/>
                      <a:pt x="7375428" y="2372803"/>
                    </a:cubicBezTo>
                    <a:cubicBezTo>
                      <a:pt x="7398860" y="2370135"/>
                      <a:pt x="7422483" y="2368611"/>
                      <a:pt x="7445916" y="2365945"/>
                    </a:cubicBezTo>
                    <a:cubicBezTo>
                      <a:pt x="7472967" y="2362705"/>
                      <a:pt x="7499828" y="2357753"/>
                      <a:pt x="7526880" y="2355084"/>
                    </a:cubicBezTo>
                    <a:cubicBezTo>
                      <a:pt x="7557742" y="2352036"/>
                      <a:pt x="7588795" y="2351466"/>
                      <a:pt x="7619655" y="2348226"/>
                    </a:cubicBezTo>
                    <a:cubicBezTo>
                      <a:pt x="7676047" y="2341940"/>
                      <a:pt x="7732247" y="2334509"/>
                      <a:pt x="7788636" y="2327461"/>
                    </a:cubicBezTo>
                    <a:cubicBezTo>
                      <a:pt x="7843311" y="2320603"/>
                      <a:pt x="7897987" y="2314507"/>
                      <a:pt x="7952280" y="2305935"/>
                    </a:cubicBezTo>
                    <a:cubicBezTo>
                      <a:pt x="7975142" y="2302315"/>
                      <a:pt x="7996859" y="2292408"/>
                      <a:pt x="8019339" y="2286884"/>
                    </a:cubicBezTo>
                    <a:cubicBezTo>
                      <a:pt x="8058774" y="2277357"/>
                      <a:pt x="8098590" y="2269357"/>
                      <a:pt x="8137835" y="2259832"/>
                    </a:cubicBezTo>
                    <a:cubicBezTo>
                      <a:pt x="8155359" y="2255641"/>
                      <a:pt x="8172124" y="2248593"/>
                      <a:pt x="8189651" y="2243639"/>
                    </a:cubicBezTo>
                    <a:cubicBezTo>
                      <a:pt x="8230992" y="2232208"/>
                      <a:pt x="8272903" y="2222874"/>
                      <a:pt x="8313671" y="2209920"/>
                    </a:cubicBezTo>
                    <a:cubicBezTo>
                      <a:pt x="8362822" y="2194297"/>
                      <a:pt x="8411019" y="2175439"/>
                      <a:pt x="8459979" y="2158864"/>
                    </a:cubicBezTo>
                    <a:cubicBezTo>
                      <a:pt x="8478269" y="2152578"/>
                      <a:pt x="8497511" y="2148957"/>
                      <a:pt x="8516369" y="2144003"/>
                    </a:cubicBezTo>
                    <a:cubicBezTo>
                      <a:pt x="8563425" y="2131431"/>
                      <a:pt x="8610288" y="2118095"/>
                      <a:pt x="8657726" y="2106284"/>
                    </a:cubicBezTo>
                    <a:cubicBezTo>
                      <a:pt x="8675253" y="2101901"/>
                      <a:pt x="8693731" y="2102284"/>
                      <a:pt x="8711448" y="2098664"/>
                    </a:cubicBezTo>
                    <a:cubicBezTo>
                      <a:pt x="8732023" y="2094472"/>
                      <a:pt x="8752407" y="2089138"/>
                      <a:pt x="8772219" y="2082280"/>
                    </a:cubicBezTo>
                    <a:cubicBezTo>
                      <a:pt x="8796985" y="2073707"/>
                      <a:pt x="8820990" y="2062659"/>
                      <a:pt x="8845565" y="2053705"/>
                    </a:cubicBezTo>
                    <a:cubicBezTo>
                      <a:pt x="8886142" y="2039034"/>
                      <a:pt x="8926911" y="2024557"/>
                      <a:pt x="8967871" y="2011221"/>
                    </a:cubicBezTo>
                    <a:cubicBezTo>
                      <a:pt x="8983301" y="2006268"/>
                      <a:pt x="9000257" y="2005697"/>
                      <a:pt x="9015878" y="2001124"/>
                    </a:cubicBezTo>
                    <a:cubicBezTo>
                      <a:pt x="9088840" y="1979597"/>
                      <a:pt x="9161805" y="1957880"/>
                      <a:pt x="9234579" y="1935209"/>
                    </a:cubicBezTo>
                    <a:cubicBezTo>
                      <a:pt x="9272298" y="1923399"/>
                      <a:pt x="9308875" y="1908538"/>
                      <a:pt x="9346597" y="1896917"/>
                    </a:cubicBezTo>
                    <a:cubicBezTo>
                      <a:pt x="9369267" y="1889869"/>
                      <a:pt x="9393650" y="1887773"/>
                      <a:pt x="9416321" y="1880724"/>
                    </a:cubicBezTo>
                    <a:cubicBezTo>
                      <a:pt x="9437278" y="1874247"/>
                      <a:pt x="9456709" y="1863578"/>
                      <a:pt x="9477283" y="1856149"/>
                    </a:cubicBezTo>
                    <a:cubicBezTo>
                      <a:pt x="9540152" y="1833097"/>
                      <a:pt x="9603971" y="1811953"/>
                      <a:pt x="9666265" y="1787186"/>
                    </a:cubicBezTo>
                    <a:cubicBezTo>
                      <a:pt x="9696749" y="1775183"/>
                      <a:pt x="9725323" y="1757849"/>
                      <a:pt x="9754088" y="1741464"/>
                    </a:cubicBezTo>
                    <a:cubicBezTo>
                      <a:pt x="9802858" y="1713841"/>
                      <a:pt x="9850865" y="1685074"/>
                      <a:pt x="9899446" y="1656880"/>
                    </a:cubicBezTo>
                    <a:cubicBezTo>
                      <a:pt x="9935832" y="1635924"/>
                      <a:pt x="9968027" y="1611347"/>
                      <a:pt x="9993175" y="1576487"/>
                    </a:cubicBezTo>
                    <a:cubicBezTo>
                      <a:pt x="10004797" y="1560484"/>
                      <a:pt x="10024990" y="1546768"/>
                      <a:pt x="10044230" y="1540480"/>
                    </a:cubicBezTo>
                    <a:cubicBezTo>
                      <a:pt x="10078713" y="1529241"/>
                      <a:pt x="10104430" y="1507522"/>
                      <a:pt x="10131863" y="1485613"/>
                    </a:cubicBezTo>
                    <a:cubicBezTo>
                      <a:pt x="10166536" y="1457801"/>
                      <a:pt x="10203304" y="1431509"/>
                      <a:pt x="10242357" y="1410555"/>
                    </a:cubicBezTo>
                    <a:cubicBezTo>
                      <a:pt x="10280840" y="1389980"/>
                      <a:pt x="10324086" y="1378549"/>
                      <a:pt x="10363709" y="1359499"/>
                    </a:cubicBezTo>
                    <a:cubicBezTo>
                      <a:pt x="10386952" y="1348259"/>
                      <a:pt x="10407146" y="1330353"/>
                      <a:pt x="10428291" y="1314920"/>
                    </a:cubicBezTo>
                    <a:cubicBezTo>
                      <a:pt x="10449438" y="1299489"/>
                      <a:pt x="10470394" y="1283486"/>
                      <a:pt x="10490969" y="1267104"/>
                    </a:cubicBezTo>
                    <a:cubicBezTo>
                      <a:pt x="10502208" y="1258149"/>
                      <a:pt x="10511734" y="1246909"/>
                      <a:pt x="10523354" y="1238337"/>
                    </a:cubicBezTo>
                    <a:cubicBezTo>
                      <a:pt x="10545263" y="1222334"/>
                      <a:pt x="10569075" y="1208808"/>
                      <a:pt x="10590031" y="1191664"/>
                    </a:cubicBezTo>
                    <a:cubicBezTo>
                      <a:pt x="10610225" y="1175089"/>
                      <a:pt x="10633467" y="1166707"/>
                      <a:pt x="10656519" y="1156038"/>
                    </a:cubicBezTo>
                    <a:cubicBezTo>
                      <a:pt x="10674046" y="1148036"/>
                      <a:pt x="10686617" y="1130320"/>
                      <a:pt x="10703573" y="1120603"/>
                    </a:cubicBezTo>
                    <a:cubicBezTo>
                      <a:pt x="10727767" y="1106697"/>
                      <a:pt x="10746246" y="1089553"/>
                      <a:pt x="10764534" y="1067643"/>
                    </a:cubicBezTo>
                    <a:cubicBezTo>
                      <a:pt x="10785111" y="1043068"/>
                      <a:pt x="10820162" y="1029732"/>
                      <a:pt x="10850453" y="1014301"/>
                    </a:cubicBezTo>
                    <a:cubicBezTo>
                      <a:pt x="10876171" y="1001157"/>
                      <a:pt x="10906081" y="995632"/>
                      <a:pt x="10929704" y="980201"/>
                    </a:cubicBezTo>
                    <a:cubicBezTo>
                      <a:pt x="10946279" y="969342"/>
                      <a:pt x="10958661" y="948957"/>
                      <a:pt x="10967423" y="930289"/>
                    </a:cubicBezTo>
                    <a:cubicBezTo>
                      <a:pt x="10987046" y="887995"/>
                      <a:pt x="11021146" y="861897"/>
                      <a:pt x="11058869" y="838084"/>
                    </a:cubicBezTo>
                    <a:cubicBezTo>
                      <a:pt x="11097350" y="813699"/>
                      <a:pt x="11133927" y="786836"/>
                      <a:pt x="11172600" y="762834"/>
                    </a:cubicBezTo>
                    <a:cubicBezTo>
                      <a:pt x="11211843" y="738638"/>
                      <a:pt x="11243658" y="706443"/>
                      <a:pt x="11275283" y="673676"/>
                    </a:cubicBezTo>
                    <a:cubicBezTo>
                      <a:pt x="11288238" y="660150"/>
                      <a:pt x="11305192" y="650434"/>
                      <a:pt x="11320623" y="639195"/>
                    </a:cubicBezTo>
                    <a:cubicBezTo>
                      <a:pt x="11338339" y="626241"/>
                      <a:pt x="11355296" y="611953"/>
                      <a:pt x="11374346" y="601664"/>
                    </a:cubicBezTo>
                    <a:cubicBezTo>
                      <a:pt x="11398160" y="588709"/>
                      <a:pt x="11424069" y="579757"/>
                      <a:pt x="11448453" y="567755"/>
                    </a:cubicBezTo>
                    <a:cubicBezTo>
                      <a:pt x="11476838" y="553657"/>
                      <a:pt x="11505795" y="539750"/>
                      <a:pt x="11532275" y="522605"/>
                    </a:cubicBezTo>
                    <a:cubicBezTo>
                      <a:pt x="11545039" y="514413"/>
                      <a:pt x="11553613" y="499363"/>
                      <a:pt x="11562947" y="486598"/>
                    </a:cubicBezTo>
                    <a:cubicBezTo>
                      <a:pt x="11599714" y="436305"/>
                      <a:pt x="11635529" y="385441"/>
                      <a:pt x="11672489" y="335337"/>
                    </a:cubicBezTo>
                    <a:cubicBezTo>
                      <a:pt x="11712304" y="281424"/>
                      <a:pt x="11763931" y="241608"/>
                      <a:pt x="11821656" y="207889"/>
                    </a:cubicBezTo>
                    <a:cubicBezTo>
                      <a:pt x="11877664" y="175312"/>
                      <a:pt x="11931195" y="138734"/>
                      <a:pt x="11986443" y="104824"/>
                    </a:cubicBezTo>
                    <a:cubicBezTo>
                      <a:pt x="11998443" y="97395"/>
                      <a:pt x="12013114" y="94347"/>
                      <a:pt x="12026448" y="88821"/>
                    </a:cubicBezTo>
                    <a:cubicBezTo>
                      <a:pt x="12072360" y="69580"/>
                      <a:pt x="12118083" y="50147"/>
                      <a:pt x="12160947" y="28621"/>
                    </a:cubicBezTo>
                    <a:lnTo>
                      <a:pt x="12192000" y="0"/>
                    </a:lnTo>
                    <a:close/>
                  </a:path>
                </a:pathLst>
              </a:custGeom>
              <a:solidFill>
                <a:schemeClr val="bg1">
                  <a:alpha val="14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64" name="Group 40">
              <a:extLst>
                <a:ext uri="{FF2B5EF4-FFF2-40B4-BE49-F238E27FC236}">
                  <a16:creationId xmlns:a16="http://schemas.microsoft.com/office/drawing/2014/main" id="{8ADB9AB8-2EB4-4B5E-9A1E-84F2E44D9185}"/>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44" y="3296011"/>
              <a:ext cx="12191456" cy="2849975"/>
              <a:chOff x="544" y="3296011"/>
              <a:chExt cx="12191456" cy="2849975"/>
            </a:xfrm>
          </p:grpSpPr>
          <p:sp>
            <p:nvSpPr>
              <p:cNvPr id="42" name="Freeform: Shape 41">
                <a:extLst>
                  <a:ext uri="{FF2B5EF4-FFF2-40B4-BE49-F238E27FC236}">
                    <a16:creationId xmlns:a16="http://schemas.microsoft.com/office/drawing/2014/main" id="{95F439B0-E080-4B01-85AF-D226A85BA4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4" y="3296011"/>
                <a:ext cx="12191456" cy="2849975"/>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 name="Freeform: Shape 42">
                <a:extLst>
                  <a:ext uri="{FF2B5EF4-FFF2-40B4-BE49-F238E27FC236}">
                    <a16:creationId xmlns:a16="http://schemas.microsoft.com/office/drawing/2014/main" id="{EDEC643B-AA3F-4913-B411-1458BCEF26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4" y="3296011"/>
                <a:ext cx="12191456" cy="2849975"/>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blipFill>
                <a:blip r:embed="rId2">
                  <a:alphaModFix amt="57000"/>
                </a:blip>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sp>
        <p:nvSpPr>
          <p:cNvPr id="2" name="Title 1">
            <a:extLst>
              <a:ext uri="{FF2B5EF4-FFF2-40B4-BE49-F238E27FC236}">
                <a16:creationId xmlns:a16="http://schemas.microsoft.com/office/drawing/2014/main" id="{799C009A-2C38-420B-8FB8-32CE1834ACC8}"/>
              </a:ext>
            </a:extLst>
          </p:cNvPr>
          <p:cNvSpPr>
            <a:spLocks noGrp="1"/>
          </p:cNvSpPr>
          <p:nvPr>
            <p:ph type="title"/>
          </p:nvPr>
        </p:nvSpPr>
        <p:spPr>
          <a:xfrm>
            <a:off x="838199" y="1120676"/>
            <a:ext cx="6119192" cy="2308324"/>
          </a:xfrm>
        </p:spPr>
        <p:txBody>
          <a:bodyPr vert="horz" lIns="91440" tIns="45720" rIns="91440" bIns="45720" rtlCol="0" anchor="b">
            <a:normAutofit/>
          </a:bodyPr>
          <a:lstStyle/>
          <a:p>
            <a:r>
              <a:rPr lang="en-US" sz="7200" b="1" dirty="0">
                <a:solidFill>
                  <a:srgbClr val="FF6600"/>
                </a:solidFill>
                <a:effectLst>
                  <a:outerShdw blurRad="38100" dist="38100" dir="2700000" algn="tl">
                    <a:srgbClr val="000000">
                      <a:alpha val="43137"/>
                    </a:srgbClr>
                  </a:outerShdw>
                </a:effectLst>
                <a:latin typeface="Avenir LT Std 65 Medium" panose="020B0803020203020204" pitchFamily="34" charset="0"/>
              </a:rPr>
              <a:t>Hypothesis 3:</a:t>
            </a:r>
            <a:r>
              <a:rPr lang="en-US" sz="7200" b="1" kern="1200" dirty="0">
                <a:solidFill>
                  <a:srgbClr val="FF6600"/>
                </a:solidFill>
                <a:effectLst>
                  <a:outerShdw blurRad="38100" dist="38100" dir="2700000" algn="tl">
                    <a:srgbClr val="000000">
                      <a:alpha val="43137"/>
                    </a:srgbClr>
                  </a:outerShdw>
                </a:effectLst>
                <a:latin typeface="Avenir LT Std 65 Medium" panose="020B0803020203020204" pitchFamily="34" charset="0"/>
              </a:rPr>
              <a:t> </a:t>
            </a:r>
            <a:br>
              <a:rPr lang="en-US" sz="7200" b="1" kern="1200" dirty="0">
                <a:solidFill>
                  <a:srgbClr val="FF6600"/>
                </a:solidFill>
                <a:effectLst>
                  <a:outerShdw blurRad="38100" dist="38100" dir="2700000" algn="tl">
                    <a:srgbClr val="000000">
                      <a:alpha val="43137"/>
                    </a:srgbClr>
                  </a:outerShdw>
                </a:effectLst>
                <a:latin typeface="Avenir LT Std 65 Medium" panose="020B0803020203020204" pitchFamily="34" charset="0"/>
              </a:rPr>
            </a:br>
            <a:br>
              <a:rPr lang="en-US" sz="2400" b="1" dirty="0">
                <a:solidFill>
                  <a:srgbClr val="FF6600"/>
                </a:solidFill>
                <a:effectLst>
                  <a:outerShdw blurRad="38100" dist="38100" dir="2700000" algn="tl">
                    <a:srgbClr val="000000">
                      <a:alpha val="43137"/>
                    </a:srgbClr>
                  </a:outerShdw>
                </a:effectLst>
                <a:latin typeface="Avenir LT Std 65 Medium" panose="020B0803020203020204" pitchFamily="34" charset="0"/>
              </a:rPr>
            </a:br>
            <a:r>
              <a:rPr lang="en-US" sz="2400" b="1" dirty="0">
                <a:solidFill>
                  <a:srgbClr val="FF6600"/>
                </a:solidFill>
                <a:effectLst>
                  <a:outerShdw blurRad="38100" dist="38100" dir="2700000" algn="tl">
                    <a:srgbClr val="000000">
                      <a:alpha val="43137"/>
                    </a:srgbClr>
                  </a:outerShdw>
                </a:effectLst>
                <a:latin typeface="Avenir LT Std 65 Medium" panose="020B0803020203020204" pitchFamily="34" charset="0"/>
              </a:rPr>
              <a:t>Is there any association between Profit and Customer income level?</a:t>
            </a:r>
            <a:r>
              <a:rPr lang="en-US" sz="2400" b="1" kern="1200" dirty="0">
                <a:solidFill>
                  <a:srgbClr val="FF6600"/>
                </a:solidFill>
                <a:effectLst>
                  <a:outerShdw blurRad="38100" dist="38100" dir="2700000" algn="tl">
                    <a:srgbClr val="000000">
                      <a:alpha val="43137"/>
                    </a:srgbClr>
                  </a:outerShdw>
                </a:effectLst>
                <a:latin typeface="Avenir LT Std 65 Medium" panose="020B0803020203020204" pitchFamily="34" charset="0"/>
              </a:rPr>
              <a:t> </a:t>
            </a:r>
            <a:endParaRPr lang="en-US" sz="7200" b="1" kern="1200" dirty="0">
              <a:solidFill>
                <a:srgbClr val="FF6600"/>
              </a:solidFill>
              <a:effectLst>
                <a:outerShdw blurRad="38100" dist="38100" dir="2700000" algn="tl">
                  <a:srgbClr val="000000">
                    <a:alpha val="43137"/>
                  </a:srgbClr>
                </a:outerShdw>
              </a:effectLst>
              <a:latin typeface="Avenir LT Std 65 Medium" panose="020B0803020203020204" pitchFamily="34" charset="0"/>
            </a:endParaRPr>
          </a:p>
        </p:txBody>
      </p:sp>
      <p:sp>
        <p:nvSpPr>
          <p:cNvPr id="4" name="Slide Number Placeholder 3">
            <a:extLst>
              <a:ext uri="{FF2B5EF4-FFF2-40B4-BE49-F238E27FC236}">
                <a16:creationId xmlns:a16="http://schemas.microsoft.com/office/drawing/2014/main" id="{1992C3F3-C64F-4C4F-A7B4-4C7B4ECC5791}"/>
              </a:ext>
            </a:extLst>
          </p:cNvPr>
          <p:cNvSpPr>
            <a:spLocks noGrp="1"/>
          </p:cNvSpPr>
          <p:nvPr>
            <p:ph type="sldNum" sz="quarter" idx="12"/>
          </p:nvPr>
        </p:nvSpPr>
        <p:spPr>
          <a:xfrm>
            <a:off x="8737600" y="466933"/>
            <a:ext cx="2635250" cy="707886"/>
          </a:xfrm>
        </p:spPr>
        <p:txBody>
          <a:bodyPr vert="horz" lIns="91440" tIns="45720" rIns="91440" bIns="45720" rtlCol="0" anchor="ctr">
            <a:norm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fld id="{48F63A3B-78C7-47BE-AE5E-E10140E04643}" type="slidenum">
              <a:rPr kumimoji="0" lang="en-US" sz="4400" b="0" i="0" u="none" strike="noStrike" kern="1200" cap="none" spc="0" normalizeH="0" baseline="0" noProof="0">
                <a:ln>
                  <a:noFill/>
                </a:ln>
                <a:solidFill>
                  <a:prstClr val="white"/>
                </a:solidFill>
                <a:effectLst/>
                <a:uLnTx/>
                <a:uFillTx/>
                <a:latin typeface="Calibri" panose="020F0502020204030204"/>
                <a:ea typeface="+mn-ea"/>
                <a:cs typeface="+mn-cs"/>
              </a:rPr>
              <a:pPr marL="0" marR="0" lvl="0" indent="0" algn="r" defTabSz="914400" rtl="0" eaLnBrk="1" fontAlgn="auto" latinLnBrk="0" hangingPunct="1">
                <a:lnSpc>
                  <a:spcPct val="90000"/>
                </a:lnSpc>
                <a:spcBef>
                  <a:spcPts val="0"/>
                </a:spcBef>
                <a:spcAft>
                  <a:spcPts val="600"/>
                </a:spcAft>
                <a:buClrTx/>
                <a:buSzTx/>
                <a:buFontTx/>
                <a:buNone/>
                <a:tabLst/>
                <a:defRPr/>
              </a:pPr>
              <a:t>35</a:t>
            </a:fld>
            <a:endParaRPr kumimoji="0" lang="en-US" sz="44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3" name="Picture 62">
            <a:extLst>
              <a:ext uri="{FF2B5EF4-FFF2-40B4-BE49-F238E27FC236}">
                <a16:creationId xmlns:a16="http://schemas.microsoft.com/office/drawing/2014/main" id="{A704440B-E7BA-4BDD-A268-7403304B3E5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37373" y="0"/>
            <a:ext cx="1654627" cy="994232"/>
          </a:xfrm>
          <a:prstGeom prst="rect">
            <a:avLst/>
          </a:prstGeom>
        </p:spPr>
      </p:pic>
      <p:pic>
        <p:nvPicPr>
          <p:cNvPr id="14" name="Graphic 13" descr="Clipboard Mixed with solid fill">
            <a:extLst>
              <a:ext uri="{FF2B5EF4-FFF2-40B4-BE49-F238E27FC236}">
                <a16:creationId xmlns:a16="http://schemas.microsoft.com/office/drawing/2014/main" id="{ECA79679-2C8D-4692-BABE-D61577CE7C4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606322" y="1120676"/>
            <a:ext cx="2262555" cy="2262555"/>
          </a:xfrm>
          <a:prstGeom prst="rect">
            <a:avLst/>
          </a:prstGeom>
        </p:spPr>
      </p:pic>
    </p:spTree>
    <p:extLst>
      <p:ext uri="{BB962C8B-B14F-4D97-AF65-F5344CB8AC3E}">
        <p14:creationId xmlns:p14="http://schemas.microsoft.com/office/powerpoint/2010/main" val="106326167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7AF7462-92A8-45C4-842B-25B51DE4202D}"/>
              </a:ext>
            </a:extLst>
          </p:cNvPr>
          <p:cNvSpPr>
            <a:spLocks noGrp="1"/>
          </p:cNvSpPr>
          <p:nvPr>
            <p:ph type="sldNum" sz="quarter" idx="12"/>
          </p:nvPr>
        </p:nvSpPr>
        <p:spPr/>
        <p:txBody>
          <a:bodyPr/>
          <a:lstStyle/>
          <a:p>
            <a:fld id="{48F63A3B-78C7-47BE-AE5E-E10140E04643}" type="slidenum">
              <a:rPr lang="en-US" smtClean="0"/>
              <a:t>36</a:t>
            </a:fld>
            <a:endParaRPr lang="en-US"/>
          </a:p>
        </p:txBody>
      </p:sp>
      <p:pic>
        <p:nvPicPr>
          <p:cNvPr id="5" name="Picture 4">
            <a:extLst>
              <a:ext uri="{FF2B5EF4-FFF2-40B4-BE49-F238E27FC236}">
                <a16:creationId xmlns:a16="http://schemas.microsoft.com/office/drawing/2014/main" id="{C913BC1F-547D-4D5F-8AAB-5AAAF3EA094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37373" y="0"/>
            <a:ext cx="1654627" cy="994232"/>
          </a:xfrm>
          <a:prstGeom prst="rect">
            <a:avLst/>
          </a:prstGeom>
        </p:spPr>
      </p:pic>
      <p:pic>
        <p:nvPicPr>
          <p:cNvPr id="7" name="Picture 6" descr="Table&#10;&#10;Description automatically generated with medium confidence">
            <a:extLst>
              <a:ext uri="{FF2B5EF4-FFF2-40B4-BE49-F238E27FC236}">
                <a16:creationId xmlns:a16="http://schemas.microsoft.com/office/drawing/2014/main" id="{63C3065E-8868-4C69-8557-A3634F9A1275}"/>
              </a:ext>
            </a:extLst>
          </p:cNvPr>
          <p:cNvPicPr>
            <a:picLocks noChangeAspect="1"/>
          </p:cNvPicPr>
          <p:nvPr/>
        </p:nvPicPr>
        <p:blipFill>
          <a:blip r:embed="rId3"/>
          <a:stretch>
            <a:fillRect/>
          </a:stretch>
        </p:blipFill>
        <p:spPr>
          <a:xfrm>
            <a:off x="838199" y="681037"/>
            <a:ext cx="4882607" cy="2446337"/>
          </a:xfrm>
          <a:prstGeom prst="rect">
            <a:avLst/>
          </a:prstGeom>
          <a:ln>
            <a:solidFill>
              <a:schemeClr val="tx1"/>
            </a:solidFill>
          </a:ln>
        </p:spPr>
      </p:pic>
      <p:pic>
        <p:nvPicPr>
          <p:cNvPr id="9" name="Picture 8" descr="A picture containing chart&#10;&#10;Description automatically generated">
            <a:extLst>
              <a:ext uri="{FF2B5EF4-FFF2-40B4-BE49-F238E27FC236}">
                <a16:creationId xmlns:a16="http://schemas.microsoft.com/office/drawing/2014/main" id="{F51403FC-EA93-40A6-8A7F-0742CBF3FD49}"/>
              </a:ext>
            </a:extLst>
          </p:cNvPr>
          <p:cNvPicPr>
            <a:picLocks noChangeAspect="1"/>
          </p:cNvPicPr>
          <p:nvPr/>
        </p:nvPicPr>
        <p:blipFill>
          <a:blip r:embed="rId4"/>
          <a:stretch>
            <a:fillRect/>
          </a:stretch>
        </p:blipFill>
        <p:spPr>
          <a:xfrm>
            <a:off x="5851243" y="1199255"/>
            <a:ext cx="1143160" cy="1409897"/>
          </a:xfrm>
          <a:prstGeom prst="rect">
            <a:avLst/>
          </a:prstGeom>
          <a:ln>
            <a:solidFill>
              <a:schemeClr val="tx1"/>
            </a:solidFill>
          </a:ln>
        </p:spPr>
      </p:pic>
      <p:sp>
        <p:nvSpPr>
          <p:cNvPr id="10" name="TextBox 9">
            <a:extLst>
              <a:ext uri="{FF2B5EF4-FFF2-40B4-BE49-F238E27FC236}">
                <a16:creationId xmlns:a16="http://schemas.microsoft.com/office/drawing/2014/main" id="{935D8F51-6885-490C-8CA6-06964DD07C4B}"/>
              </a:ext>
            </a:extLst>
          </p:cNvPr>
          <p:cNvSpPr txBox="1"/>
          <p:nvPr/>
        </p:nvSpPr>
        <p:spPr>
          <a:xfrm>
            <a:off x="6994403" y="1211707"/>
            <a:ext cx="4621002" cy="1384995"/>
          </a:xfrm>
          <a:prstGeom prst="rect">
            <a:avLst/>
          </a:prstGeom>
          <a:noFill/>
        </p:spPr>
        <p:txBody>
          <a:bodyPr wrap="square" rtlCol="0">
            <a:spAutoFit/>
          </a:bodyPr>
          <a:lstStyle/>
          <a:p>
            <a:r>
              <a:rPr lang="en-US" sz="1400" u="sng" dirty="0">
                <a:latin typeface="Avenir Next LT Pro Demi" panose="020B0704020202020204" pitchFamily="34" charset="0"/>
              </a:rPr>
              <a:t>Monthly Income Levels:</a:t>
            </a:r>
          </a:p>
          <a:p>
            <a:pPr marL="285750" indent="-285750">
              <a:buFont typeface="Arial" panose="020B0604020202020204" pitchFamily="34" charset="0"/>
              <a:buChar char="•"/>
            </a:pPr>
            <a:r>
              <a:rPr lang="en-US" sz="1400" dirty="0">
                <a:latin typeface="Avenir Next LT Pro Demi" panose="020B0704020202020204" pitchFamily="34" charset="0"/>
              </a:rPr>
              <a:t>Low Income: &lt; $2670</a:t>
            </a:r>
          </a:p>
          <a:p>
            <a:pPr marL="285750" indent="-285750">
              <a:buFont typeface="Arial" panose="020B0604020202020204" pitchFamily="34" charset="0"/>
              <a:buChar char="•"/>
            </a:pPr>
            <a:r>
              <a:rPr lang="en-US" sz="1400" dirty="0">
                <a:latin typeface="Avenir Next LT Pro Demi" panose="020B0704020202020204" pitchFamily="34" charset="0"/>
              </a:rPr>
              <a:t>Lower Middle Income: Between $2670 and $4451</a:t>
            </a:r>
          </a:p>
          <a:p>
            <a:pPr marL="285750" indent="-285750">
              <a:buFont typeface="Arial" panose="020B0604020202020204" pitchFamily="34" charset="0"/>
              <a:buChar char="•"/>
            </a:pPr>
            <a:r>
              <a:rPr lang="en-US" sz="1400" dirty="0">
                <a:latin typeface="Avenir Next LT Pro Demi" panose="020B0704020202020204" pitchFamily="34" charset="0"/>
              </a:rPr>
              <a:t>Middle Income: Between $ 4451 and $8903</a:t>
            </a:r>
          </a:p>
          <a:p>
            <a:pPr marL="285750" indent="-285750">
              <a:buFont typeface="Arial" panose="020B0604020202020204" pitchFamily="34" charset="0"/>
              <a:buChar char="•"/>
            </a:pPr>
            <a:r>
              <a:rPr lang="en-US" sz="1400" dirty="0">
                <a:latin typeface="Avenir Next LT Pro Demi" panose="020B0704020202020204" pitchFamily="34" charset="0"/>
              </a:rPr>
              <a:t>Upper Middle Income : $ 8903 and $20,030</a:t>
            </a:r>
          </a:p>
          <a:p>
            <a:pPr marL="285750" indent="-285750">
              <a:buFont typeface="Arial" panose="020B0604020202020204" pitchFamily="34" charset="0"/>
              <a:buChar char="•"/>
            </a:pPr>
            <a:r>
              <a:rPr lang="en-US" sz="1400" dirty="0">
                <a:latin typeface="Avenir Next LT Pro Demi" panose="020B0704020202020204" pitchFamily="34" charset="0"/>
              </a:rPr>
              <a:t>High Income : &gt; $ 20,030</a:t>
            </a:r>
          </a:p>
        </p:txBody>
      </p:sp>
      <p:sp>
        <p:nvSpPr>
          <p:cNvPr id="11" name="Content Placeholder 10">
            <a:extLst>
              <a:ext uri="{FF2B5EF4-FFF2-40B4-BE49-F238E27FC236}">
                <a16:creationId xmlns:a16="http://schemas.microsoft.com/office/drawing/2014/main" id="{64B090FD-D7F8-4619-BDB3-E1720B2DE8CB}"/>
              </a:ext>
            </a:extLst>
          </p:cNvPr>
          <p:cNvSpPr txBox="1">
            <a:spLocks noGrp="1"/>
          </p:cNvSpPr>
          <p:nvPr>
            <p:ph idx="1"/>
          </p:nvPr>
        </p:nvSpPr>
        <p:spPr>
          <a:xfrm>
            <a:off x="838200" y="3371214"/>
            <a:ext cx="10515600" cy="2984407"/>
          </a:xfrm>
          <a:prstGeom prst="rect">
            <a:avLst/>
          </a:prstGeom>
          <a:noFill/>
        </p:spPr>
        <p:txBody>
          <a:bodyPr wrap="square">
            <a:spAutoFit/>
          </a:bodyPr>
          <a:lstStyle/>
          <a:p>
            <a:pPr>
              <a:buFont typeface="Wingdings" panose="05000000000000000000" pitchFamily="2" charset="2"/>
              <a:buChar char="Ø"/>
            </a:pPr>
            <a:r>
              <a:rPr lang="en-US" sz="1600" b="1" dirty="0">
                <a:latin typeface="Avenir Next LT Pro" panose="020B0504020202020204" pitchFamily="34" charset="0"/>
              </a:rPr>
              <a:t>H0: There is no association between Customer Income and Profit.</a:t>
            </a:r>
          </a:p>
          <a:p>
            <a:pPr>
              <a:buFont typeface="Wingdings" panose="05000000000000000000" pitchFamily="2" charset="2"/>
              <a:buChar char="Ø"/>
            </a:pPr>
            <a:r>
              <a:rPr lang="en-US" sz="1600" b="1" dirty="0">
                <a:latin typeface="Avenir Next LT Pro" panose="020B0504020202020204" pitchFamily="34" charset="0"/>
              </a:rPr>
              <a:t>H1: There is an association between Customer Income and Profit.</a:t>
            </a:r>
          </a:p>
          <a:p>
            <a:pPr marL="0" indent="0">
              <a:buNone/>
            </a:pPr>
            <a:endParaRPr lang="en-US" sz="1600" dirty="0">
              <a:latin typeface="Avenir Next LT Pro" panose="020B0504020202020204" pitchFamily="34" charset="0"/>
            </a:endParaRPr>
          </a:p>
          <a:p>
            <a:pPr marL="0" indent="0">
              <a:buNone/>
            </a:pPr>
            <a:r>
              <a:rPr lang="en-US" sz="1600" b="1" u="sng" dirty="0">
                <a:latin typeface="Avenir Next LT Pro" panose="020B0504020202020204" pitchFamily="34" charset="0"/>
              </a:rPr>
              <a:t>Test Utilized :  Chi-squared test</a:t>
            </a:r>
          </a:p>
          <a:p>
            <a:pPr marL="0" indent="0">
              <a:buNone/>
            </a:pPr>
            <a:r>
              <a:rPr lang="en-US" sz="1600" dirty="0">
                <a:latin typeface="Avenir Next LT Pro" panose="020B0504020202020204" pitchFamily="34" charset="0"/>
              </a:rPr>
              <a:t>Alpha: </a:t>
            </a:r>
            <a:r>
              <a:rPr lang="en-US" sz="1600" b="1" dirty="0">
                <a:latin typeface="Avenir Next LT Pro" panose="020B0504020202020204" pitchFamily="34" charset="0"/>
              </a:rPr>
              <a:t>0.05</a:t>
            </a:r>
          </a:p>
          <a:p>
            <a:pPr marL="0" indent="0">
              <a:buNone/>
            </a:pPr>
            <a:r>
              <a:rPr lang="en-US" sz="1600" dirty="0">
                <a:latin typeface="Avenir Next LT Pro" panose="020B0504020202020204" pitchFamily="34" charset="0"/>
              </a:rPr>
              <a:t>P-Value: </a:t>
            </a:r>
            <a:r>
              <a:rPr lang="en-US" sz="1600" b="1" dirty="0">
                <a:latin typeface="Avenir Next LT Pro" panose="020B0504020202020204" pitchFamily="34" charset="0"/>
              </a:rPr>
              <a:t>0.0</a:t>
            </a:r>
          </a:p>
          <a:p>
            <a:pPr marL="0" indent="0">
              <a:buNone/>
            </a:pPr>
            <a:endParaRPr lang="en-US" sz="1600" u="sng" dirty="0">
              <a:latin typeface="Avenir Next LT Pro" panose="020B0504020202020204" pitchFamily="34" charset="0"/>
            </a:endParaRPr>
          </a:p>
          <a:p>
            <a:pPr marL="0" indent="0">
              <a:buNone/>
            </a:pPr>
            <a:r>
              <a:rPr lang="en-US" sz="1600" b="1" u="sng" dirty="0">
                <a:latin typeface="Avenir Next LT Pro" panose="020B0504020202020204" pitchFamily="34" charset="0"/>
              </a:rPr>
              <a:t>Verdict</a:t>
            </a:r>
            <a:r>
              <a:rPr lang="en-US" sz="1600" u="sng" dirty="0">
                <a:latin typeface="Avenir Next LT Pro" panose="020B0504020202020204" pitchFamily="34" charset="0"/>
              </a:rPr>
              <a:t>:</a:t>
            </a:r>
            <a:r>
              <a:rPr lang="en-US" sz="1600" dirty="0">
                <a:latin typeface="Avenir Next LT Pro" panose="020B0504020202020204" pitchFamily="34" charset="0"/>
              </a:rPr>
              <a:t> P-value is </a:t>
            </a:r>
            <a:r>
              <a:rPr lang="en-US" sz="1600" b="1" dirty="0">
                <a:latin typeface="Avenir Next LT Pro" panose="020B0504020202020204" pitchFamily="34" charset="0"/>
              </a:rPr>
              <a:t>statistically significant </a:t>
            </a:r>
            <a:r>
              <a:rPr lang="en-US" sz="1600" dirty="0">
                <a:latin typeface="Avenir Next LT Pro" panose="020B0504020202020204" pitchFamily="34" charset="0"/>
              </a:rPr>
              <a:t>since </a:t>
            </a:r>
            <a:r>
              <a:rPr lang="en-US" sz="1600" b="1" dirty="0">
                <a:latin typeface="Avenir Next LT Pro" panose="020B0504020202020204" pitchFamily="34" charset="0"/>
              </a:rPr>
              <a:t>P-value is lower than the alpha. </a:t>
            </a:r>
            <a:r>
              <a:rPr lang="en-US" sz="1600" dirty="0">
                <a:latin typeface="Avenir Next LT Pro" panose="020B0504020202020204" pitchFamily="34" charset="0"/>
              </a:rPr>
              <a:t>Therefore, we can </a:t>
            </a:r>
            <a:r>
              <a:rPr lang="en-US" sz="1600" b="1" dirty="0">
                <a:latin typeface="Avenir Next LT Pro" panose="020B0504020202020204" pitchFamily="34" charset="0"/>
              </a:rPr>
              <a:t>reject the null hypothesis.</a:t>
            </a:r>
            <a:r>
              <a:rPr lang="en-US" sz="1600" dirty="0">
                <a:latin typeface="Avenir Next LT Pro" panose="020B0504020202020204" pitchFamily="34" charset="0"/>
              </a:rPr>
              <a:t> There is an </a:t>
            </a:r>
            <a:r>
              <a:rPr lang="en-US" sz="1600" b="1" dirty="0">
                <a:latin typeface="Avenir Next LT Pro" panose="020B0504020202020204" pitchFamily="34" charset="0"/>
              </a:rPr>
              <a:t>association between Profit and Customer income level</a:t>
            </a:r>
            <a:r>
              <a:rPr lang="en-US" sz="1600" dirty="0">
                <a:latin typeface="Avenir Next LT Pro" panose="020B0504020202020204" pitchFamily="34" charset="0"/>
              </a:rPr>
              <a:t>.</a:t>
            </a:r>
            <a:endParaRPr lang="en-US" sz="1600" b="1" dirty="0">
              <a:latin typeface="Avenir Next LT Pro" panose="020B0504020202020204" pitchFamily="34" charset="0"/>
            </a:endParaRPr>
          </a:p>
        </p:txBody>
      </p:sp>
    </p:spTree>
    <p:extLst>
      <p:ext uri="{BB962C8B-B14F-4D97-AF65-F5344CB8AC3E}">
        <p14:creationId xmlns:p14="http://schemas.microsoft.com/office/powerpoint/2010/main" val="417513353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9B37791B-B040-4694-BFDC-8DD132D86E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39" name="Group 38">
            <a:extLst>
              <a:ext uri="{FF2B5EF4-FFF2-40B4-BE49-F238E27FC236}">
                <a16:creationId xmlns:a16="http://schemas.microsoft.com/office/drawing/2014/main" id="{59A59B10-9D94-4C5B-8BF0-95928DCEB1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296011"/>
            <a:ext cx="12192000" cy="3561989"/>
            <a:chOff x="0" y="3296011"/>
            <a:chExt cx="12192000" cy="3561989"/>
          </a:xfrm>
          <a:effectLst>
            <a:outerShdw blurRad="254000" dist="152400" dir="16200000" rotWithShape="0">
              <a:prstClr val="black">
                <a:alpha val="10000"/>
              </a:prstClr>
            </a:outerShdw>
          </a:effectLst>
        </p:grpSpPr>
        <p:grpSp>
          <p:nvGrpSpPr>
            <p:cNvPr id="40" name="Group 39">
              <a:extLst>
                <a:ext uri="{FF2B5EF4-FFF2-40B4-BE49-F238E27FC236}">
                  <a16:creationId xmlns:a16="http://schemas.microsoft.com/office/drawing/2014/main" id="{354E31B9-72DD-4DE4-B3E3-4395530BEC1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3681702"/>
              <a:ext cx="12192000" cy="3176298"/>
              <a:chOff x="0" y="3681702"/>
              <a:chExt cx="12192000" cy="3176298"/>
            </a:xfrm>
          </p:grpSpPr>
          <p:sp>
            <p:nvSpPr>
              <p:cNvPr id="44" name="Freeform: Shape 43">
                <a:extLst>
                  <a:ext uri="{FF2B5EF4-FFF2-40B4-BE49-F238E27FC236}">
                    <a16:creationId xmlns:a16="http://schemas.microsoft.com/office/drawing/2014/main" id="{68738192-1FEA-49E1-BFF3-6D1C324A5C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681702"/>
                <a:ext cx="12192000" cy="3176298"/>
              </a:xfrm>
              <a:custGeom>
                <a:avLst/>
                <a:gdLst>
                  <a:gd name="connsiteX0" fmla="*/ 12192000 w 12192000"/>
                  <a:gd name="connsiteY0" fmla="*/ 0 h 3176298"/>
                  <a:gd name="connsiteX1" fmla="*/ 12192000 w 12192000"/>
                  <a:gd name="connsiteY1" fmla="*/ 3176298 h 3176298"/>
                  <a:gd name="connsiteX2" fmla="*/ 0 w 12192000"/>
                  <a:gd name="connsiteY2" fmla="*/ 3176298 h 3176298"/>
                  <a:gd name="connsiteX3" fmla="*/ 0 w 12192000"/>
                  <a:gd name="connsiteY3" fmla="*/ 2264980 h 3176298"/>
                  <a:gd name="connsiteX4" fmla="*/ 544 w 12192000"/>
                  <a:gd name="connsiteY4" fmla="*/ 2264980 h 3176298"/>
                  <a:gd name="connsiteX5" fmla="*/ 544 w 12192000"/>
                  <a:gd name="connsiteY5" fmla="*/ 2392219 h 3176298"/>
                  <a:gd name="connsiteX6" fmla="*/ 61197 w 12192000"/>
                  <a:gd name="connsiteY6" fmla="*/ 2387448 h 3176298"/>
                  <a:gd name="connsiteX7" fmla="*/ 119613 w 12192000"/>
                  <a:gd name="connsiteY7" fmla="*/ 2369945 h 3176298"/>
                  <a:gd name="connsiteX8" fmla="*/ 172384 w 12192000"/>
                  <a:gd name="connsiteY8" fmla="*/ 2347084 h 3176298"/>
                  <a:gd name="connsiteX9" fmla="*/ 274873 w 12192000"/>
                  <a:gd name="connsiteY9" fmla="*/ 2336988 h 3176298"/>
                  <a:gd name="connsiteX10" fmla="*/ 307259 w 12192000"/>
                  <a:gd name="connsiteY10" fmla="*/ 2331461 h 3176298"/>
                  <a:gd name="connsiteX11" fmla="*/ 394511 w 12192000"/>
                  <a:gd name="connsiteY11" fmla="*/ 2308601 h 3176298"/>
                  <a:gd name="connsiteX12" fmla="*/ 494337 w 12192000"/>
                  <a:gd name="connsiteY12" fmla="*/ 2268213 h 3176298"/>
                  <a:gd name="connsiteX13" fmla="*/ 546917 w 12192000"/>
                  <a:gd name="connsiteY13" fmla="*/ 2283264 h 3176298"/>
                  <a:gd name="connsiteX14" fmla="*/ 730754 w 12192000"/>
                  <a:gd name="connsiteY14" fmla="*/ 2240780 h 3176298"/>
                  <a:gd name="connsiteX15" fmla="*/ 785432 w 12192000"/>
                  <a:gd name="connsiteY15" fmla="*/ 2218682 h 3176298"/>
                  <a:gd name="connsiteX16" fmla="*/ 801053 w 12192000"/>
                  <a:gd name="connsiteY16" fmla="*/ 2204013 h 3176298"/>
                  <a:gd name="connsiteX17" fmla="*/ 858205 w 12192000"/>
                  <a:gd name="connsiteY17" fmla="*/ 2169532 h 3176298"/>
                  <a:gd name="connsiteX18" fmla="*/ 949646 w 12192000"/>
                  <a:gd name="connsiteY18" fmla="*/ 2157340 h 3176298"/>
                  <a:gd name="connsiteX19" fmla="*/ 960887 w 12192000"/>
                  <a:gd name="connsiteY19" fmla="*/ 2150099 h 3176298"/>
                  <a:gd name="connsiteX20" fmla="*/ 977653 w 12192000"/>
                  <a:gd name="connsiteY20" fmla="*/ 2138480 h 3176298"/>
                  <a:gd name="connsiteX21" fmla="*/ 1071762 w 12192000"/>
                  <a:gd name="connsiteY21" fmla="*/ 2117905 h 3176298"/>
                  <a:gd name="connsiteX22" fmla="*/ 1092527 w 12192000"/>
                  <a:gd name="connsiteY22" fmla="*/ 2111428 h 3176298"/>
                  <a:gd name="connsiteX23" fmla="*/ 1109865 w 12192000"/>
                  <a:gd name="connsiteY23" fmla="*/ 2100568 h 3176298"/>
                  <a:gd name="connsiteX24" fmla="*/ 1162823 w 12192000"/>
                  <a:gd name="connsiteY24" fmla="*/ 2075613 h 3176298"/>
                  <a:gd name="connsiteX25" fmla="*/ 1206641 w 12192000"/>
                  <a:gd name="connsiteY25" fmla="*/ 2074851 h 3176298"/>
                  <a:gd name="connsiteX26" fmla="*/ 1267411 w 12192000"/>
                  <a:gd name="connsiteY26" fmla="*/ 2060753 h 3176298"/>
                  <a:gd name="connsiteX27" fmla="*/ 1380762 w 12192000"/>
                  <a:gd name="connsiteY27" fmla="*/ 2046847 h 3176298"/>
                  <a:gd name="connsiteX28" fmla="*/ 1404006 w 12192000"/>
                  <a:gd name="connsiteY28" fmla="*/ 2038844 h 3176298"/>
                  <a:gd name="connsiteX29" fmla="*/ 1544598 w 12192000"/>
                  <a:gd name="connsiteY29" fmla="*/ 2000932 h 3176298"/>
                  <a:gd name="connsiteX30" fmla="*/ 1657188 w 12192000"/>
                  <a:gd name="connsiteY30" fmla="*/ 2001697 h 3176298"/>
                  <a:gd name="connsiteX31" fmla="*/ 1665950 w 12192000"/>
                  <a:gd name="connsiteY31" fmla="*/ 2003411 h 3176298"/>
                  <a:gd name="connsiteX32" fmla="*/ 1709006 w 12192000"/>
                  <a:gd name="connsiteY32" fmla="*/ 2015983 h 3176298"/>
                  <a:gd name="connsiteX33" fmla="*/ 1775684 w 12192000"/>
                  <a:gd name="connsiteY33" fmla="*/ 2012555 h 3176298"/>
                  <a:gd name="connsiteX34" fmla="*/ 1821596 w 12192000"/>
                  <a:gd name="connsiteY34" fmla="*/ 1995218 h 3176298"/>
                  <a:gd name="connsiteX35" fmla="*/ 1878748 w 12192000"/>
                  <a:gd name="connsiteY35" fmla="*/ 1994457 h 3176298"/>
                  <a:gd name="connsiteX36" fmla="*/ 1944092 w 12192000"/>
                  <a:gd name="connsiteY36" fmla="*/ 2005315 h 3176298"/>
                  <a:gd name="connsiteX37" fmla="*/ 1973429 w 12192000"/>
                  <a:gd name="connsiteY37" fmla="*/ 2007601 h 3176298"/>
                  <a:gd name="connsiteX38" fmla="*/ 2054013 w 12192000"/>
                  <a:gd name="connsiteY38" fmla="*/ 2030082 h 3176298"/>
                  <a:gd name="connsiteX39" fmla="*/ 2102021 w 12192000"/>
                  <a:gd name="connsiteY39" fmla="*/ 2024557 h 3176298"/>
                  <a:gd name="connsiteX40" fmla="*/ 2149267 w 12192000"/>
                  <a:gd name="connsiteY40" fmla="*/ 2009697 h 3176298"/>
                  <a:gd name="connsiteX41" fmla="*/ 2179556 w 12192000"/>
                  <a:gd name="connsiteY41" fmla="*/ 1995409 h 3176298"/>
                  <a:gd name="connsiteX42" fmla="*/ 2240710 w 12192000"/>
                  <a:gd name="connsiteY42" fmla="*/ 1985312 h 3176298"/>
                  <a:gd name="connsiteX43" fmla="*/ 2251948 w 12192000"/>
                  <a:gd name="connsiteY43" fmla="*/ 1986836 h 3176298"/>
                  <a:gd name="connsiteX44" fmla="*/ 2434456 w 12192000"/>
                  <a:gd name="connsiteY44" fmla="*/ 1999410 h 3176298"/>
                  <a:gd name="connsiteX45" fmla="*/ 2506847 w 12192000"/>
                  <a:gd name="connsiteY45" fmla="*/ 2019603 h 3176298"/>
                  <a:gd name="connsiteX46" fmla="*/ 2522279 w 12192000"/>
                  <a:gd name="connsiteY46" fmla="*/ 2022080 h 3176298"/>
                  <a:gd name="connsiteX47" fmla="*/ 2676398 w 12192000"/>
                  <a:gd name="connsiteY47" fmla="*/ 2044751 h 3176298"/>
                  <a:gd name="connsiteX48" fmla="*/ 2693543 w 12192000"/>
                  <a:gd name="connsiteY48" fmla="*/ 2045703 h 3176298"/>
                  <a:gd name="connsiteX49" fmla="*/ 2741360 w 12192000"/>
                  <a:gd name="connsiteY49" fmla="*/ 2041701 h 3176298"/>
                  <a:gd name="connsiteX50" fmla="*/ 2854140 w 12192000"/>
                  <a:gd name="connsiteY50" fmla="*/ 2082851 h 3176298"/>
                  <a:gd name="connsiteX51" fmla="*/ 2967110 w 12192000"/>
                  <a:gd name="connsiteY51" fmla="*/ 2096949 h 3176298"/>
                  <a:gd name="connsiteX52" fmla="*/ 3029216 w 12192000"/>
                  <a:gd name="connsiteY52" fmla="*/ 2096757 h 3176298"/>
                  <a:gd name="connsiteX53" fmla="*/ 3073604 w 12192000"/>
                  <a:gd name="connsiteY53" fmla="*/ 2106856 h 3176298"/>
                  <a:gd name="connsiteX54" fmla="*/ 3182763 w 12192000"/>
                  <a:gd name="connsiteY54" fmla="*/ 2137527 h 3176298"/>
                  <a:gd name="connsiteX55" fmla="*/ 3234202 w 12192000"/>
                  <a:gd name="connsiteY55" fmla="*/ 2142289 h 3176298"/>
                  <a:gd name="connsiteX56" fmla="*/ 3288877 w 12192000"/>
                  <a:gd name="connsiteY56" fmla="*/ 2152578 h 3176298"/>
                  <a:gd name="connsiteX57" fmla="*/ 3424135 w 12192000"/>
                  <a:gd name="connsiteY57" fmla="*/ 2198680 h 3176298"/>
                  <a:gd name="connsiteX58" fmla="*/ 3534629 w 12192000"/>
                  <a:gd name="connsiteY58" fmla="*/ 2196013 h 3176298"/>
                  <a:gd name="connsiteX59" fmla="*/ 3605116 w 12192000"/>
                  <a:gd name="connsiteY59" fmla="*/ 2196583 h 3176298"/>
                  <a:gd name="connsiteX60" fmla="*/ 3689131 w 12192000"/>
                  <a:gd name="connsiteY60" fmla="*/ 2211824 h 3176298"/>
                  <a:gd name="connsiteX61" fmla="*/ 3757902 w 12192000"/>
                  <a:gd name="connsiteY61" fmla="*/ 2234114 h 3176298"/>
                  <a:gd name="connsiteX62" fmla="*/ 3852966 w 12192000"/>
                  <a:gd name="connsiteY62" fmla="*/ 2251831 h 3176298"/>
                  <a:gd name="connsiteX63" fmla="*/ 3947648 w 12192000"/>
                  <a:gd name="connsiteY63" fmla="*/ 2285932 h 3176298"/>
                  <a:gd name="connsiteX64" fmla="*/ 4013753 w 12192000"/>
                  <a:gd name="connsiteY64" fmla="*/ 2312031 h 3176298"/>
                  <a:gd name="connsiteX65" fmla="*/ 4105766 w 12192000"/>
                  <a:gd name="connsiteY65" fmla="*/ 2335082 h 3176298"/>
                  <a:gd name="connsiteX66" fmla="*/ 4246551 w 12192000"/>
                  <a:gd name="connsiteY66" fmla="*/ 2351274 h 3176298"/>
                  <a:gd name="connsiteX67" fmla="*/ 4311323 w 12192000"/>
                  <a:gd name="connsiteY67" fmla="*/ 2352991 h 3176298"/>
                  <a:gd name="connsiteX68" fmla="*/ 4413817 w 12192000"/>
                  <a:gd name="connsiteY68" fmla="*/ 2390899 h 3176298"/>
                  <a:gd name="connsiteX69" fmla="*/ 4457632 w 12192000"/>
                  <a:gd name="connsiteY69" fmla="*/ 2409188 h 3176298"/>
                  <a:gd name="connsiteX70" fmla="*/ 4497068 w 12192000"/>
                  <a:gd name="connsiteY70" fmla="*/ 2393947 h 3176298"/>
                  <a:gd name="connsiteX71" fmla="*/ 4522596 w 12192000"/>
                  <a:gd name="connsiteY71" fmla="*/ 2376421 h 3176298"/>
                  <a:gd name="connsiteX72" fmla="*/ 4603368 w 12192000"/>
                  <a:gd name="connsiteY72" fmla="*/ 2391282 h 3176298"/>
                  <a:gd name="connsiteX73" fmla="*/ 4689098 w 12192000"/>
                  <a:gd name="connsiteY73" fmla="*/ 2406903 h 3176298"/>
                  <a:gd name="connsiteX74" fmla="*/ 4719697 w 12192000"/>
                  <a:gd name="connsiteY74" fmla="*/ 2413428 h 3176298"/>
                  <a:gd name="connsiteX75" fmla="*/ 4726469 w 12192000"/>
                  <a:gd name="connsiteY75" fmla="*/ 2414298 h 3176298"/>
                  <a:gd name="connsiteX76" fmla="*/ 4785776 w 12192000"/>
                  <a:gd name="connsiteY76" fmla="*/ 2414298 h 3176298"/>
                  <a:gd name="connsiteX77" fmla="*/ 4788661 w 12192000"/>
                  <a:gd name="connsiteY77" fmla="*/ 2414047 h 3176298"/>
                  <a:gd name="connsiteX78" fmla="*/ 4827024 w 12192000"/>
                  <a:gd name="connsiteY78" fmla="*/ 2408999 h 3176298"/>
                  <a:gd name="connsiteX79" fmla="*/ 4887415 w 12192000"/>
                  <a:gd name="connsiteY79" fmla="*/ 2405570 h 3176298"/>
                  <a:gd name="connsiteX80" fmla="*/ 4936184 w 12192000"/>
                  <a:gd name="connsiteY80" fmla="*/ 2395853 h 3176298"/>
                  <a:gd name="connsiteX81" fmla="*/ 4953328 w 12192000"/>
                  <a:gd name="connsiteY81" fmla="*/ 2390138 h 3176298"/>
                  <a:gd name="connsiteX82" fmla="*/ 5089162 w 12192000"/>
                  <a:gd name="connsiteY82" fmla="*/ 2345560 h 3176298"/>
                  <a:gd name="connsiteX83" fmla="*/ 5234326 w 12192000"/>
                  <a:gd name="connsiteY83" fmla="*/ 2309935 h 3176298"/>
                  <a:gd name="connsiteX84" fmla="*/ 5328438 w 12192000"/>
                  <a:gd name="connsiteY84" fmla="*/ 2332416 h 3176298"/>
                  <a:gd name="connsiteX85" fmla="*/ 5363491 w 12192000"/>
                  <a:gd name="connsiteY85" fmla="*/ 2332034 h 3176298"/>
                  <a:gd name="connsiteX86" fmla="*/ 5524660 w 12192000"/>
                  <a:gd name="connsiteY86" fmla="*/ 2337178 h 3176298"/>
                  <a:gd name="connsiteX87" fmla="*/ 5553045 w 12192000"/>
                  <a:gd name="connsiteY87" fmla="*/ 2342701 h 3176298"/>
                  <a:gd name="connsiteX88" fmla="*/ 5706401 w 12192000"/>
                  <a:gd name="connsiteY88" fmla="*/ 2320032 h 3176298"/>
                  <a:gd name="connsiteX89" fmla="*/ 5762029 w 12192000"/>
                  <a:gd name="connsiteY89" fmla="*/ 2316221 h 3176298"/>
                  <a:gd name="connsiteX90" fmla="*/ 5813276 w 12192000"/>
                  <a:gd name="connsiteY90" fmla="*/ 2309935 h 3176298"/>
                  <a:gd name="connsiteX91" fmla="*/ 5884906 w 12192000"/>
                  <a:gd name="connsiteY91" fmla="*/ 2308411 h 3176298"/>
                  <a:gd name="connsiteX92" fmla="*/ 5959204 w 12192000"/>
                  <a:gd name="connsiteY92" fmla="*/ 2311269 h 3176298"/>
                  <a:gd name="connsiteX93" fmla="*/ 6042072 w 12192000"/>
                  <a:gd name="connsiteY93" fmla="*/ 2310697 h 3176298"/>
                  <a:gd name="connsiteX94" fmla="*/ 6074842 w 12192000"/>
                  <a:gd name="connsiteY94" fmla="*/ 2305745 h 3176298"/>
                  <a:gd name="connsiteX95" fmla="*/ 6163425 w 12192000"/>
                  <a:gd name="connsiteY95" fmla="*/ 2309172 h 3176298"/>
                  <a:gd name="connsiteX96" fmla="*/ 6209909 w 12192000"/>
                  <a:gd name="connsiteY96" fmla="*/ 2303459 h 3176298"/>
                  <a:gd name="connsiteX97" fmla="*/ 6286493 w 12192000"/>
                  <a:gd name="connsiteY97" fmla="*/ 2302315 h 3176298"/>
                  <a:gd name="connsiteX98" fmla="*/ 6311449 w 12192000"/>
                  <a:gd name="connsiteY98" fmla="*/ 2300980 h 3176298"/>
                  <a:gd name="connsiteX99" fmla="*/ 6333739 w 12192000"/>
                  <a:gd name="connsiteY99" fmla="*/ 2300218 h 3176298"/>
                  <a:gd name="connsiteX100" fmla="*/ 6410131 w 12192000"/>
                  <a:gd name="connsiteY100" fmla="*/ 2315841 h 3176298"/>
                  <a:gd name="connsiteX101" fmla="*/ 6477951 w 12192000"/>
                  <a:gd name="connsiteY101" fmla="*/ 2316793 h 3176298"/>
                  <a:gd name="connsiteX102" fmla="*/ 6596828 w 12192000"/>
                  <a:gd name="connsiteY102" fmla="*/ 2329368 h 3176298"/>
                  <a:gd name="connsiteX103" fmla="*/ 6623118 w 12192000"/>
                  <a:gd name="connsiteY103" fmla="*/ 2324985 h 3176298"/>
                  <a:gd name="connsiteX104" fmla="*/ 6705417 w 12192000"/>
                  <a:gd name="connsiteY104" fmla="*/ 2323272 h 3176298"/>
                  <a:gd name="connsiteX105" fmla="*/ 6752283 w 12192000"/>
                  <a:gd name="connsiteY105" fmla="*/ 2321937 h 3176298"/>
                  <a:gd name="connsiteX106" fmla="*/ 6810195 w 12192000"/>
                  <a:gd name="connsiteY106" fmla="*/ 2331082 h 3176298"/>
                  <a:gd name="connsiteX107" fmla="*/ 6910782 w 12192000"/>
                  <a:gd name="connsiteY107" fmla="*/ 2350512 h 3176298"/>
                  <a:gd name="connsiteX108" fmla="*/ 6937263 w 12192000"/>
                  <a:gd name="connsiteY108" fmla="*/ 2353561 h 3176298"/>
                  <a:gd name="connsiteX109" fmla="*/ 6985653 w 12192000"/>
                  <a:gd name="connsiteY109" fmla="*/ 2362897 h 3176298"/>
                  <a:gd name="connsiteX110" fmla="*/ 6994415 w 12192000"/>
                  <a:gd name="connsiteY110" fmla="*/ 2364611 h 3176298"/>
                  <a:gd name="connsiteX111" fmla="*/ 7068141 w 12192000"/>
                  <a:gd name="connsiteY111" fmla="*/ 2388234 h 3176298"/>
                  <a:gd name="connsiteX112" fmla="*/ 7106432 w 12192000"/>
                  <a:gd name="connsiteY112" fmla="*/ 2390138 h 3176298"/>
                  <a:gd name="connsiteX113" fmla="*/ 7216547 w 12192000"/>
                  <a:gd name="connsiteY113" fmla="*/ 2390330 h 3176298"/>
                  <a:gd name="connsiteX114" fmla="*/ 7263220 w 12192000"/>
                  <a:gd name="connsiteY114" fmla="*/ 2386709 h 3176298"/>
                  <a:gd name="connsiteX115" fmla="*/ 7375428 w 12192000"/>
                  <a:gd name="connsiteY115" fmla="*/ 2372803 h 3176298"/>
                  <a:gd name="connsiteX116" fmla="*/ 7445916 w 12192000"/>
                  <a:gd name="connsiteY116" fmla="*/ 2365945 h 3176298"/>
                  <a:gd name="connsiteX117" fmla="*/ 7526880 w 12192000"/>
                  <a:gd name="connsiteY117" fmla="*/ 2355084 h 3176298"/>
                  <a:gd name="connsiteX118" fmla="*/ 7619655 w 12192000"/>
                  <a:gd name="connsiteY118" fmla="*/ 2348226 h 3176298"/>
                  <a:gd name="connsiteX119" fmla="*/ 7788636 w 12192000"/>
                  <a:gd name="connsiteY119" fmla="*/ 2327461 h 3176298"/>
                  <a:gd name="connsiteX120" fmla="*/ 7952280 w 12192000"/>
                  <a:gd name="connsiteY120" fmla="*/ 2305935 h 3176298"/>
                  <a:gd name="connsiteX121" fmla="*/ 8019339 w 12192000"/>
                  <a:gd name="connsiteY121" fmla="*/ 2286884 h 3176298"/>
                  <a:gd name="connsiteX122" fmla="*/ 8137835 w 12192000"/>
                  <a:gd name="connsiteY122" fmla="*/ 2259832 h 3176298"/>
                  <a:gd name="connsiteX123" fmla="*/ 8189651 w 12192000"/>
                  <a:gd name="connsiteY123" fmla="*/ 2243639 h 3176298"/>
                  <a:gd name="connsiteX124" fmla="*/ 8313671 w 12192000"/>
                  <a:gd name="connsiteY124" fmla="*/ 2209920 h 3176298"/>
                  <a:gd name="connsiteX125" fmla="*/ 8459979 w 12192000"/>
                  <a:gd name="connsiteY125" fmla="*/ 2158864 h 3176298"/>
                  <a:gd name="connsiteX126" fmla="*/ 8516369 w 12192000"/>
                  <a:gd name="connsiteY126" fmla="*/ 2144003 h 3176298"/>
                  <a:gd name="connsiteX127" fmla="*/ 8657726 w 12192000"/>
                  <a:gd name="connsiteY127" fmla="*/ 2106284 h 3176298"/>
                  <a:gd name="connsiteX128" fmla="*/ 8711448 w 12192000"/>
                  <a:gd name="connsiteY128" fmla="*/ 2098664 h 3176298"/>
                  <a:gd name="connsiteX129" fmla="*/ 8772219 w 12192000"/>
                  <a:gd name="connsiteY129" fmla="*/ 2082280 h 3176298"/>
                  <a:gd name="connsiteX130" fmla="*/ 8845565 w 12192000"/>
                  <a:gd name="connsiteY130" fmla="*/ 2053705 h 3176298"/>
                  <a:gd name="connsiteX131" fmla="*/ 8967871 w 12192000"/>
                  <a:gd name="connsiteY131" fmla="*/ 2011221 h 3176298"/>
                  <a:gd name="connsiteX132" fmla="*/ 9015878 w 12192000"/>
                  <a:gd name="connsiteY132" fmla="*/ 2001124 h 3176298"/>
                  <a:gd name="connsiteX133" fmla="*/ 9234579 w 12192000"/>
                  <a:gd name="connsiteY133" fmla="*/ 1935209 h 3176298"/>
                  <a:gd name="connsiteX134" fmla="*/ 9346597 w 12192000"/>
                  <a:gd name="connsiteY134" fmla="*/ 1896917 h 3176298"/>
                  <a:gd name="connsiteX135" fmla="*/ 9416321 w 12192000"/>
                  <a:gd name="connsiteY135" fmla="*/ 1880724 h 3176298"/>
                  <a:gd name="connsiteX136" fmla="*/ 9477283 w 12192000"/>
                  <a:gd name="connsiteY136" fmla="*/ 1856149 h 3176298"/>
                  <a:gd name="connsiteX137" fmla="*/ 9666265 w 12192000"/>
                  <a:gd name="connsiteY137" fmla="*/ 1787186 h 3176298"/>
                  <a:gd name="connsiteX138" fmla="*/ 9754088 w 12192000"/>
                  <a:gd name="connsiteY138" fmla="*/ 1741464 h 3176298"/>
                  <a:gd name="connsiteX139" fmla="*/ 9899446 w 12192000"/>
                  <a:gd name="connsiteY139" fmla="*/ 1656880 h 3176298"/>
                  <a:gd name="connsiteX140" fmla="*/ 9993175 w 12192000"/>
                  <a:gd name="connsiteY140" fmla="*/ 1576487 h 3176298"/>
                  <a:gd name="connsiteX141" fmla="*/ 10044230 w 12192000"/>
                  <a:gd name="connsiteY141" fmla="*/ 1540480 h 3176298"/>
                  <a:gd name="connsiteX142" fmla="*/ 10131863 w 12192000"/>
                  <a:gd name="connsiteY142" fmla="*/ 1485613 h 3176298"/>
                  <a:gd name="connsiteX143" fmla="*/ 10242357 w 12192000"/>
                  <a:gd name="connsiteY143" fmla="*/ 1410555 h 3176298"/>
                  <a:gd name="connsiteX144" fmla="*/ 10363709 w 12192000"/>
                  <a:gd name="connsiteY144" fmla="*/ 1359499 h 3176298"/>
                  <a:gd name="connsiteX145" fmla="*/ 10428291 w 12192000"/>
                  <a:gd name="connsiteY145" fmla="*/ 1314920 h 3176298"/>
                  <a:gd name="connsiteX146" fmla="*/ 10490969 w 12192000"/>
                  <a:gd name="connsiteY146" fmla="*/ 1267104 h 3176298"/>
                  <a:gd name="connsiteX147" fmla="*/ 10523354 w 12192000"/>
                  <a:gd name="connsiteY147" fmla="*/ 1238337 h 3176298"/>
                  <a:gd name="connsiteX148" fmla="*/ 10590031 w 12192000"/>
                  <a:gd name="connsiteY148" fmla="*/ 1191664 h 3176298"/>
                  <a:gd name="connsiteX149" fmla="*/ 10656519 w 12192000"/>
                  <a:gd name="connsiteY149" fmla="*/ 1156038 h 3176298"/>
                  <a:gd name="connsiteX150" fmla="*/ 10703573 w 12192000"/>
                  <a:gd name="connsiteY150" fmla="*/ 1120603 h 3176298"/>
                  <a:gd name="connsiteX151" fmla="*/ 10764534 w 12192000"/>
                  <a:gd name="connsiteY151" fmla="*/ 1067643 h 3176298"/>
                  <a:gd name="connsiteX152" fmla="*/ 10850453 w 12192000"/>
                  <a:gd name="connsiteY152" fmla="*/ 1014301 h 3176298"/>
                  <a:gd name="connsiteX153" fmla="*/ 10929704 w 12192000"/>
                  <a:gd name="connsiteY153" fmla="*/ 980201 h 3176298"/>
                  <a:gd name="connsiteX154" fmla="*/ 10967423 w 12192000"/>
                  <a:gd name="connsiteY154" fmla="*/ 930289 h 3176298"/>
                  <a:gd name="connsiteX155" fmla="*/ 11058869 w 12192000"/>
                  <a:gd name="connsiteY155" fmla="*/ 838084 h 3176298"/>
                  <a:gd name="connsiteX156" fmla="*/ 11172600 w 12192000"/>
                  <a:gd name="connsiteY156" fmla="*/ 762834 h 3176298"/>
                  <a:gd name="connsiteX157" fmla="*/ 11275283 w 12192000"/>
                  <a:gd name="connsiteY157" fmla="*/ 673676 h 3176298"/>
                  <a:gd name="connsiteX158" fmla="*/ 11320623 w 12192000"/>
                  <a:gd name="connsiteY158" fmla="*/ 639195 h 3176298"/>
                  <a:gd name="connsiteX159" fmla="*/ 11374346 w 12192000"/>
                  <a:gd name="connsiteY159" fmla="*/ 601664 h 3176298"/>
                  <a:gd name="connsiteX160" fmla="*/ 11448453 w 12192000"/>
                  <a:gd name="connsiteY160" fmla="*/ 567755 h 3176298"/>
                  <a:gd name="connsiteX161" fmla="*/ 11532275 w 12192000"/>
                  <a:gd name="connsiteY161" fmla="*/ 522605 h 3176298"/>
                  <a:gd name="connsiteX162" fmla="*/ 11562947 w 12192000"/>
                  <a:gd name="connsiteY162" fmla="*/ 486598 h 3176298"/>
                  <a:gd name="connsiteX163" fmla="*/ 11672489 w 12192000"/>
                  <a:gd name="connsiteY163" fmla="*/ 335337 h 3176298"/>
                  <a:gd name="connsiteX164" fmla="*/ 11821656 w 12192000"/>
                  <a:gd name="connsiteY164" fmla="*/ 207889 h 3176298"/>
                  <a:gd name="connsiteX165" fmla="*/ 11986443 w 12192000"/>
                  <a:gd name="connsiteY165" fmla="*/ 104824 h 3176298"/>
                  <a:gd name="connsiteX166" fmla="*/ 12026448 w 12192000"/>
                  <a:gd name="connsiteY166" fmla="*/ 88821 h 3176298"/>
                  <a:gd name="connsiteX167" fmla="*/ 12160947 w 12192000"/>
                  <a:gd name="connsiteY167" fmla="*/ 28621 h 3176298"/>
                  <a:gd name="connsiteX168" fmla="*/ 12192000 w 12192000"/>
                  <a:gd name="connsiteY168" fmla="*/ 0 h 3176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Lst>
                <a:rect l="l" t="t" r="r" b="b"/>
                <a:pathLst>
                  <a:path w="12192000" h="3176298">
                    <a:moveTo>
                      <a:pt x="12192000" y="0"/>
                    </a:moveTo>
                    <a:lnTo>
                      <a:pt x="12192000" y="3176298"/>
                    </a:lnTo>
                    <a:lnTo>
                      <a:pt x="0" y="3176298"/>
                    </a:lnTo>
                    <a:lnTo>
                      <a:pt x="0" y="2264980"/>
                    </a:lnTo>
                    <a:lnTo>
                      <a:pt x="544" y="2264980"/>
                    </a:lnTo>
                    <a:lnTo>
                      <a:pt x="544" y="2392219"/>
                    </a:lnTo>
                    <a:lnTo>
                      <a:pt x="61197" y="2387448"/>
                    </a:lnTo>
                    <a:cubicBezTo>
                      <a:pt x="80794" y="2382137"/>
                      <a:pt x="99990" y="2374707"/>
                      <a:pt x="119613" y="2369945"/>
                    </a:cubicBezTo>
                    <a:cubicBezTo>
                      <a:pt x="137898" y="2365563"/>
                      <a:pt x="155046" y="2355466"/>
                      <a:pt x="172384" y="2347084"/>
                    </a:cubicBezTo>
                    <a:cubicBezTo>
                      <a:pt x="205529" y="2331082"/>
                      <a:pt x="240965" y="2341178"/>
                      <a:pt x="274873" y="2336988"/>
                    </a:cubicBezTo>
                    <a:cubicBezTo>
                      <a:pt x="285732" y="2335653"/>
                      <a:pt x="296590" y="2334130"/>
                      <a:pt x="307259" y="2331461"/>
                    </a:cubicBezTo>
                    <a:cubicBezTo>
                      <a:pt x="336408" y="2324413"/>
                      <a:pt x="366127" y="2318317"/>
                      <a:pt x="394511" y="2308601"/>
                    </a:cubicBezTo>
                    <a:cubicBezTo>
                      <a:pt x="426709" y="2297743"/>
                      <a:pt x="457572" y="2283264"/>
                      <a:pt x="494337" y="2268213"/>
                    </a:cubicBezTo>
                    <a:cubicBezTo>
                      <a:pt x="507102" y="2272024"/>
                      <a:pt x="526724" y="2282312"/>
                      <a:pt x="546917" y="2283264"/>
                    </a:cubicBezTo>
                    <a:cubicBezTo>
                      <a:pt x="611880" y="2286503"/>
                      <a:pt x="672650" y="2268786"/>
                      <a:pt x="730754" y="2240780"/>
                    </a:cubicBezTo>
                    <a:cubicBezTo>
                      <a:pt x="748471" y="2232399"/>
                      <a:pt x="767524" y="2226874"/>
                      <a:pt x="785432" y="2218682"/>
                    </a:cubicBezTo>
                    <a:cubicBezTo>
                      <a:pt x="791717" y="2215826"/>
                      <a:pt x="799909" y="2209730"/>
                      <a:pt x="801053" y="2204013"/>
                    </a:cubicBezTo>
                    <a:cubicBezTo>
                      <a:pt x="807719" y="2170866"/>
                      <a:pt x="832486" y="2171436"/>
                      <a:pt x="858205" y="2169532"/>
                    </a:cubicBezTo>
                    <a:cubicBezTo>
                      <a:pt x="888877" y="2167247"/>
                      <a:pt x="919165" y="2161912"/>
                      <a:pt x="949646" y="2157340"/>
                    </a:cubicBezTo>
                    <a:cubicBezTo>
                      <a:pt x="953648" y="2156768"/>
                      <a:pt x="957266" y="2152768"/>
                      <a:pt x="960887" y="2150099"/>
                    </a:cubicBezTo>
                    <a:cubicBezTo>
                      <a:pt x="966411" y="2146099"/>
                      <a:pt x="971554" y="2140003"/>
                      <a:pt x="977653" y="2138480"/>
                    </a:cubicBezTo>
                    <a:cubicBezTo>
                      <a:pt x="1008894" y="2131049"/>
                      <a:pt x="1040327" y="2124763"/>
                      <a:pt x="1071762" y="2117905"/>
                    </a:cubicBezTo>
                    <a:cubicBezTo>
                      <a:pt x="1078810" y="2116380"/>
                      <a:pt x="1086048" y="2114476"/>
                      <a:pt x="1092527" y="2111428"/>
                    </a:cubicBezTo>
                    <a:cubicBezTo>
                      <a:pt x="1098623" y="2108570"/>
                      <a:pt x="1103767" y="2103616"/>
                      <a:pt x="1109865" y="2100568"/>
                    </a:cubicBezTo>
                    <a:cubicBezTo>
                      <a:pt x="1126437" y="2092378"/>
                      <a:pt x="1143394" y="2084757"/>
                      <a:pt x="1162823" y="2075613"/>
                    </a:cubicBezTo>
                    <a:cubicBezTo>
                      <a:pt x="1173681" y="2092757"/>
                      <a:pt x="1188354" y="2083041"/>
                      <a:pt x="1206641" y="2074851"/>
                    </a:cubicBezTo>
                    <a:cubicBezTo>
                      <a:pt x="1225310" y="2066468"/>
                      <a:pt x="1246837" y="2063801"/>
                      <a:pt x="1267411" y="2060753"/>
                    </a:cubicBezTo>
                    <a:cubicBezTo>
                      <a:pt x="1305132" y="2055228"/>
                      <a:pt x="1343044" y="2051799"/>
                      <a:pt x="1380762" y="2046847"/>
                    </a:cubicBezTo>
                    <a:cubicBezTo>
                      <a:pt x="1388765" y="2045703"/>
                      <a:pt x="1397909" y="2043608"/>
                      <a:pt x="1404006" y="2038844"/>
                    </a:cubicBezTo>
                    <a:cubicBezTo>
                      <a:pt x="1445725" y="2006839"/>
                      <a:pt x="1496403" y="1997887"/>
                      <a:pt x="1544598" y="2000932"/>
                    </a:cubicBezTo>
                    <a:cubicBezTo>
                      <a:pt x="1582510" y="2003220"/>
                      <a:pt x="1619658" y="2004935"/>
                      <a:pt x="1657188" y="2001697"/>
                    </a:cubicBezTo>
                    <a:cubicBezTo>
                      <a:pt x="1660046" y="2001505"/>
                      <a:pt x="1663856" y="2001887"/>
                      <a:pt x="1665950" y="2003411"/>
                    </a:cubicBezTo>
                    <a:cubicBezTo>
                      <a:pt x="1678904" y="2013507"/>
                      <a:pt x="1692431" y="2014269"/>
                      <a:pt x="1709006" y="2015983"/>
                    </a:cubicBezTo>
                    <a:cubicBezTo>
                      <a:pt x="1732439" y="2018461"/>
                      <a:pt x="1753965" y="2016745"/>
                      <a:pt x="1775684" y="2012555"/>
                    </a:cubicBezTo>
                    <a:cubicBezTo>
                      <a:pt x="1791496" y="2009507"/>
                      <a:pt x="1807497" y="2003220"/>
                      <a:pt x="1821596" y="1995218"/>
                    </a:cubicBezTo>
                    <a:cubicBezTo>
                      <a:pt x="1841216" y="1983978"/>
                      <a:pt x="1860079" y="1979597"/>
                      <a:pt x="1878748" y="1994457"/>
                    </a:cubicBezTo>
                    <a:cubicBezTo>
                      <a:pt x="1898940" y="2010269"/>
                      <a:pt x="1921800" y="2004745"/>
                      <a:pt x="1944092" y="2005315"/>
                    </a:cubicBezTo>
                    <a:cubicBezTo>
                      <a:pt x="1953806" y="2005507"/>
                      <a:pt x="1964094" y="2005124"/>
                      <a:pt x="1973429" y="2007601"/>
                    </a:cubicBezTo>
                    <a:cubicBezTo>
                      <a:pt x="2000479" y="2014651"/>
                      <a:pt x="2026581" y="2025320"/>
                      <a:pt x="2054013" y="2030082"/>
                    </a:cubicBezTo>
                    <a:cubicBezTo>
                      <a:pt x="2069254" y="2032747"/>
                      <a:pt x="2086208" y="2027986"/>
                      <a:pt x="2102021" y="2024557"/>
                    </a:cubicBezTo>
                    <a:cubicBezTo>
                      <a:pt x="2118023" y="2020937"/>
                      <a:pt x="2133834" y="2015413"/>
                      <a:pt x="2149267" y="2009697"/>
                    </a:cubicBezTo>
                    <a:cubicBezTo>
                      <a:pt x="2159743" y="2005887"/>
                      <a:pt x="2171173" y="2002267"/>
                      <a:pt x="2179556" y="1995409"/>
                    </a:cubicBezTo>
                    <a:cubicBezTo>
                      <a:pt x="2198608" y="1979788"/>
                      <a:pt x="2218229" y="1977120"/>
                      <a:pt x="2240710" y="1985312"/>
                    </a:cubicBezTo>
                    <a:cubicBezTo>
                      <a:pt x="2244137" y="1986647"/>
                      <a:pt x="2248138" y="1986647"/>
                      <a:pt x="2251948" y="1986836"/>
                    </a:cubicBezTo>
                    <a:cubicBezTo>
                      <a:pt x="2312915" y="1990836"/>
                      <a:pt x="2373874" y="1993314"/>
                      <a:pt x="2434456" y="1999410"/>
                    </a:cubicBezTo>
                    <a:cubicBezTo>
                      <a:pt x="2459029" y="2001887"/>
                      <a:pt x="2482652" y="2012745"/>
                      <a:pt x="2506847" y="2019603"/>
                    </a:cubicBezTo>
                    <a:cubicBezTo>
                      <a:pt x="2511800" y="2020937"/>
                      <a:pt x="2517327" y="2023033"/>
                      <a:pt x="2522279" y="2022080"/>
                    </a:cubicBezTo>
                    <a:cubicBezTo>
                      <a:pt x="2576191" y="2012555"/>
                      <a:pt x="2626677" y="2026461"/>
                      <a:pt x="2676398" y="2044751"/>
                    </a:cubicBezTo>
                    <a:cubicBezTo>
                      <a:pt x="2681540" y="2046656"/>
                      <a:pt x="2687827" y="2046084"/>
                      <a:pt x="2693543" y="2045703"/>
                    </a:cubicBezTo>
                    <a:cubicBezTo>
                      <a:pt x="2709548" y="2044370"/>
                      <a:pt x="2726882" y="2037701"/>
                      <a:pt x="2741360" y="2041701"/>
                    </a:cubicBezTo>
                    <a:cubicBezTo>
                      <a:pt x="2779842" y="2052753"/>
                      <a:pt x="2817943" y="2066087"/>
                      <a:pt x="2854140" y="2082851"/>
                    </a:cubicBezTo>
                    <a:cubicBezTo>
                      <a:pt x="2890910" y="2099805"/>
                      <a:pt x="2925008" y="2114095"/>
                      <a:pt x="2967110" y="2096949"/>
                    </a:cubicBezTo>
                    <a:cubicBezTo>
                      <a:pt x="2985016" y="2089709"/>
                      <a:pt x="3008639" y="2094853"/>
                      <a:pt x="3029216" y="2096757"/>
                    </a:cubicBezTo>
                    <a:cubicBezTo>
                      <a:pt x="3044264" y="2098282"/>
                      <a:pt x="3058743" y="2106856"/>
                      <a:pt x="3073604" y="2106856"/>
                    </a:cubicBezTo>
                    <a:cubicBezTo>
                      <a:pt x="3113231" y="2106856"/>
                      <a:pt x="3148472" y="2116953"/>
                      <a:pt x="3182763" y="2137527"/>
                    </a:cubicBezTo>
                    <a:cubicBezTo>
                      <a:pt x="3196102" y="2145528"/>
                      <a:pt x="3216867" y="2140193"/>
                      <a:pt x="3234202" y="2142289"/>
                    </a:cubicBezTo>
                    <a:cubicBezTo>
                      <a:pt x="3252492" y="2144765"/>
                      <a:pt x="3271348" y="2147051"/>
                      <a:pt x="3288877" y="2152578"/>
                    </a:cubicBezTo>
                    <a:cubicBezTo>
                      <a:pt x="3334216" y="2167056"/>
                      <a:pt x="3378986" y="2183439"/>
                      <a:pt x="3424135" y="2198680"/>
                    </a:cubicBezTo>
                    <a:cubicBezTo>
                      <a:pt x="3461282" y="2211253"/>
                      <a:pt x="3497862" y="2201347"/>
                      <a:pt x="3534629" y="2196013"/>
                    </a:cubicBezTo>
                    <a:cubicBezTo>
                      <a:pt x="3557682" y="2192583"/>
                      <a:pt x="3579206" y="2184391"/>
                      <a:pt x="3605116" y="2196583"/>
                    </a:cubicBezTo>
                    <a:cubicBezTo>
                      <a:pt x="3629882" y="2208205"/>
                      <a:pt x="3661315" y="2205537"/>
                      <a:pt x="3689131" y="2211824"/>
                    </a:cubicBezTo>
                    <a:cubicBezTo>
                      <a:pt x="3712565" y="2217157"/>
                      <a:pt x="3735231" y="2225732"/>
                      <a:pt x="3757902" y="2234114"/>
                    </a:cubicBezTo>
                    <a:cubicBezTo>
                      <a:pt x="3788766" y="2245545"/>
                      <a:pt x="3819245" y="2257545"/>
                      <a:pt x="3852966" y="2251831"/>
                    </a:cubicBezTo>
                    <a:cubicBezTo>
                      <a:pt x="3891259" y="2245353"/>
                      <a:pt x="3917546" y="2269738"/>
                      <a:pt x="3947648" y="2285932"/>
                    </a:cubicBezTo>
                    <a:cubicBezTo>
                      <a:pt x="3968414" y="2296980"/>
                      <a:pt x="3991083" y="2305172"/>
                      <a:pt x="4013753" y="2312031"/>
                    </a:cubicBezTo>
                    <a:cubicBezTo>
                      <a:pt x="4044043" y="2320985"/>
                      <a:pt x="4075285" y="2326320"/>
                      <a:pt x="4105766" y="2335082"/>
                    </a:cubicBezTo>
                    <a:cubicBezTo>
                      <a:pt x="4151870" y="2348226"/>
                      <a:pt x="4198546" y="2358514"/>
                      <a:pt x="4246551" y="2351274"/>
                    </a:cubicBezTo>
                    <a:cubicBezTo>
                      <a:pt x="4268649" y="2348036"/>
                      <a:pt x="4289227" y="2348226"/>
                      <a:pt x="4311323" y="2352991"/>
                    </a:cubicBezTo>
                    <a:cubicBezTo>
                      <a:pt x="4347518" y="2360801"/>
                      <a:pt x="4384668" y="2361753"/>
                      <a:pt x="4413817" y="2390899"/>
                    </a:cubicBezTo>
                    <a:cubicBezTo>
                      <a:pt x="4424104" y="2401188"/>
                      <a:pt x="4442581" y="2403853"/>
                      <a:pt x="4457632" y="2409188"/>
                    </a:cubicBezTo>
                    <a:cubicBezTo>
                      <a:pt x="4474969" y="2415476"/>
                      <a:pt x="4487731" y="2412236"/>
                      <a:pt x="4497068" y="2393947"/>
                    </a:cubicBezTo>
                    <a:cubicBezTo>
                      <a:pt x="4501257" y="2385757"/>
                      <a:pt x="4513260" y="2377755"/>
                      <a:pt x="4522596" y="2376421"/>
                    </a:cubicBezTo>
                    <a:cubicBezTo>
                      <a:pt x="4550599" y="2372421"/>
                      <a:pt x="4576318" y="2378327"/>
                      <a:pt x="4603368" y="2391282"/>
                    </a:cubicBezTo>
                    <a:cubicBezTo>
                      <a:pt x="4628705" y="2403474"/>
                      <a:pt x="4660331" y="2402140"/>
                      <a:pt x="4689098" y="2406903"/>
                    </a:cubicBezTo>
                    <a:cubicBezTo>
                      <a:pt x="4699289" y="2408618"/>
                      <a:pt x="4709482" y="2411237"/>
                      <a:pt x="4719697" y="2413428"/>
                    </a:cubicBezTo>
                    <a:lnTo>
                      <a:pt x="4726469" y="2414298"/>
                    </a:lnTo>
                    <a:lnTo>
                      <a:pt x="4785776" y="2414298"/>
                    </a:lnTo>
                    <a:lnTo>
                      <a:pt x="4788661" y="2414047"/>
                    </a:lnTo>
                    <a:cubicBezTo>
                      <a:pt x="4801401" y="2412237"/>
                      <a:pt x="4814166" y="2410142"/>
                      <a:pt x="4827024" y="2408999"/>
                    </a:cubicBezTo>
                    <a:cubicBezTo>
                      <a:pt x="4847027" y="2407095"/>
                      <a:pt x="4867412" y="2407856"/>
                      <a:pt x="4887415" y="2405570"/>
                    </a:cubicBezTo>
                    <a:cubicBezTo>
                      <a:pt x="4903799" y="2403853"/>
                      <a:pt x="4919991" y="2399474"/>
                      <a:pt x="4936184" y="2395853"/>
                    </a:cubicBezTo>
                    <a:cubicBezTo>
                      <a:pt x="4942089" y="2394520"/>
                      <a:pt x="4947996" y="2389376"/>
                      <a:pt x="4953328" y="2390138"/>
                    </a:cubicBezTo>
                    <a:cubicBezTo>
                      <a:pt x="5006292" y="2398330"/>
                      <a:pt x="5044391" y="2361753"/>
                      <a:pt x="5089162" y="2345560"/>
                    </a:cubicBezTo>
                    <a:cubicBezTo>
                      <a:pt x="5136216" y="2328413"/>
                      <a:pt x="5181748" y="2302124"/>
                      <a:pt x="5234326" y="2309935"/>
                    </a:cubicBezTo>
                    <a:cubicBezTo>
                      <a:pt x="5266141" y="2314697"/>
                      <a:pt x="5296812" y="2325747"/>
                      <a:pt x="5328438" y="2332416"/>
                    </a:cubicBezTo>
                    <a:cubicBezTo>
                      <a:pt x="5339677" y="2334701"/>
                      <a:pt x="5352250" y="2334320"/>
                      <a:pt x="5363491" y="2332034"/>
                    </a:cubicBezTo>
                    <a:cubicBezTo>
                      <a:pt x="5417784" y="2321555"/>
                      <a:pt x="5471316" y="2320032"/>
                      <a:pt x="5524660" y="2337178"/>
                    </a:cubicBezTo>
                    <a:cubicBezTo>
                      <a:pt x="5533802" y="2340036"/>
                      <a:pt x="5543518" y="2342701"/>
                      <a:pt x="5553045" y="2342701"/>
                    </a:cubicBezTo>
                    <a:cubicBezTo>
                      <a:pt x="5605244" y="2342701"/>
                      <a:pt x="5656488" y="2338701"/>
                      <a:pt x="5706401" y="2320032"/>
                    </a:cubicBezTo>
                    <a:cubicBezTo>
                      <a:pt x="5723166" y="2313745"/>
                      <a:pt x="5743551" y="2317745"/>
                      <a:pt x="5762029" y="2316221"/>
                    </a:cubicBezTo>
                    <a:cubicBezTo>
                      <a:pt x="5779174" y="2314889"/>
                      <a:pt x="5796702" y="2314317"/>
                      <a:pt x="5813276" y="2309935"/>
                    </a:cubicBezTo>
                    <a:cubicBezTo>
                      <a:pt x="5837472" y="2303459"/>
                      <a:pt x="5859949" y="2302697"/>
                      <a:pt x="5884906" y="2308411"/>
                    </a:cubicBezTo>
                    <a:cubicBezTo>
                      <a:pt x="5908719" y="2313745"/>
                      <a:pt x="5934438" y="2311079"/>
                      <a:pt x="5959204" y="2311269"/>
                    </a:cubicBezTo>
                    <a:cubicBezTo>
                      <a:pt x="5986828" y="2311459"/>
                      <a:pt x="6014449" y="2311649"/>
                      <a:pt x="6042072" y="2310697"/>
                    </a:cubicBezTo>
                    <a:cubicBezTo>
                      <a:pt x="6053124" y="2310317"/>
                      <a:pt x="6065695" y="2302697"/>
                      <a:pt x="6074842" y="2305745"/>
                    </a:cubicBezTo>
                    <a:cubicBezTo>
                      <a:pt x="6104368" y="2316031"/>
                      <a:pt x="6133897" y="2303649"/>
                      <a:pt x="6163425" y="2309172"/>
                    </a:cubicBezTo>
                    <a:cubicBezTo>
                      <a:pt x="6177905" y="2312031"/>
                      <a:pt x="6194288" y="2304220"/>
                      <a:pt x="6209909" y="2303459"/>
                    </a:cubicBezTo>
                    <a:cubicBezTo>
                      <a:pt x="6235437" y="2302124"/>
                      <a:pt x="6260964" y="2302697"/>
                      <a:pt x="6286493" y="2302315"/>
                    </a:cubicBezTo>
                    <a:cubicBezTo>
                      <a:pt x="6294876" y="2302124"/>
                      <a:pt x="6303068" y="2301362"/>
                      <a:pt x="6311449" y="2300980"/>
                    </a:cubicBezTo>
                    <a:cubicBezTo>
                      <a:pt x="6318880" y="2300601"/>
                      <a:pt x="6326691" y="2298887"/>
                      <a:pt x="6333739" y="2300218"/>
                    </a:cubicBezTo>
                    <a:cubicBezTo>
                      <a:pt x="6359268" y="2304983"/>
                      <a:pt x="6384414" y="2312793"/>
                      <a:pt x="6410131" y="2315841"/>
                    </a:cubicBezTo>
                    <a:cubicBezTo>
                      <a:pt x="6432420" y="2318507"/>
                      <a:pt x="6455472" y="2314889"/>
                      <a:pt x="6477951" y="2316793"/>
                    </a:cubicBezTo>
                    <a:cubicBezTo>
                      <a:pt x="6517576" y="2320032"/>
                      <a:pt x="6557201" y="2325747"/>
                      <a:pt x="6596828" y="2329368"/>
                    </a:cubicBezTo>
                    <a:cubicBezTo>
                      <a:pt x="6605401" y="2330130"/>
                      <a:pt x="6614353" y="2325365"/>
                      <a:pt x="6623118" y="2324985"/>
                    </a:cubicBezTo>
                    <a:cubicBezTo>
                      <a:pt x="6650551" y="2324033"/>
                      <a:pt x="6677984" y="2323841"/>
                      <a:pt x="6705417" y="2323272"/>
                    </a:cubicBezTo>
                    <a:cubicBezTo>
                      <a:pt x="6721038" y="2323080"/>
                      <a:pt x="6736851" y="2323651"/>
                      <a:pt x="6752283" y="2321937"/>
                    </a:cubicBezTo>
                    <a:cubicBezTo>
                      <a:pt x="6772665" y="2319651"/>
                      <a:pt x="6791144" y="2316221"/>
                      <a:pt x="6810195" y="2331082"/>
                    </a:cubicBezTo>
                    <a:cubicBezTo>
                      <a:pt x="6839534" y="2354132"/>
                      <a:pt x="6876872" y="2345178"/>
                      <a:pt x="6910782" y="2350512"/>
                    </a:cubicBezTo>
                    <a:cubicBezTo>
                      <a:pt x="6919547" y="2351847"/>
                      <a:pt x="6928501" y="2352036"/>
                      <a:pt x="6937263" y="2353561"/>
                    </a:cubicBezTo>
                    <a:cubicBezTo>
                      <a:pt x="6953457" y="2356418"/>
                      <a:pt x="6969457" y="2359657"/>
                      <a:pt x="6985653" y="2362897"/>
                    </a:cubicBezTo>
                    <a:cubicBezTo>
                      <a:pt x="6988509" y="2363467"/>
                      <a:pt x="6991747" y="2363659"/>
                      <a:pt x="6994415" y="2364611"/>
                    </a:cubicBezTo>
                    <a:cubicBezTo>
                      <a:pt x="7018991" y="2372611"/>
                      <a:pt x="7043184" y="2381755"/>
                      <a:pt x="7068141" y="2388234"/>
                    </a:cubicBezTo>
                    <a:cubicBezTo>
                      <a:pt x="7080334" y="2391472"/>
                      <a:pt x="7093860" y="2391853"/>
                      <a:pt x="7106432" y="2390138"/>
                    </a:cubicBezTo>
                    <a:cubicBezTo>
                      <a:pt x="7143199" y="2385185"/>
                      <a:pt x="7179587" y="2383089"/>
                      <a:pt x="7216547" y="2390330"/>
                    </a:cubicBezTo>
                    <a:cubicBezTo>
                      <a:pt x="7231214" y="2393186"/>
                      <a:pt x="7247599" y="2388424"/>
                      <a:pt x="7263220" y="2386709"/>
                    </a:cubicBezTo>
                    <a:cubicBezTo>
                      <a:pt x="7300559" y="2382137"/>
                      <a:pt x="7337899" y="2377183"/>
                      <a:pt x="7375428" y="2372803"/>
                    </a:cubicBezTo>
                    <a:cubicBezTo>
                      <a:pt x="7398860" y="2370135"/>
                      <a:pt x="7422483" y="2368611"/>
                      <a:pt x="7445916" y="2365945"/>
                    </a:cubicBezTo>
                    <a:cubicBezTo>
                      <a:pt x="7472967" y="2362705"/>
                      <a:pt x="7499828" y="2357753"/>
                      <a:pt x="7526880" y="2355084"/>
                    </a:cubicBezTo>
                    <a:cubicBezTo>
                      <a:pt x="7557742" y="2352036"/>
                      <a:pt x="7588795" y="2351466"/>
                      <a:pt x="7619655" y="2348226"/>
                    </a:cubicBezTo>
                    <a:cubicBezTo>
                      <a:pt x="7676047" y="2341940"/>
                      <a:pt x="7732247" y="2334509"/>
                      <a:pt x="7788636" y="2327461"/>
                    </a:cubicBezTo>
                    <a:cubicBezTo>
                      <a:pt x="7843311" y="2320603"/>
                      <a:pt x="7897987" y="2314507"/>
                      <a:pt x="7952280" y="2305935"/>
                    </a:cubicBezTo>
                    <a:cubicBezTo>
                      <a:pt x="7975142" y="2302315"/>
                      <a:pt x="7996859" y="2292408"/>
                      <a:pt x="8019339" y="2286884"/>
                    </a:cubicBezTo>
                    <a:cubicBezTo>
                      <a:pt x="8058774" y="2277357"/>
                      <a:pt x="8098590" y="2269357"/>
                      <a:pt x="8137835" y="2259832"/>
                    </a:cubicBezTo>
                    <a:cubicBezTo>
                      <a:pt x="8155359" y="2255641"/>
                      <a:pt x="8172124" y="2248593"/>
                      <a:pt x="8189651" y="2243639"/>
                    </a:cubicBezTo>
                    <a:cubicBezTo>
                      <a:pt x="8230992" y="2232208"/>
                      <a:pt x="8272903" y="2222874"/>
                      <a:pt x="8313671" y="2209920"/>
                    </a:cubicBezTo>
                    <a:cubicBezTo>
                      <a:pt x="8362822" y="2194297"/>
                      <a:pt x="8411019" y="2175439"/>
                      <a:pt x="8459979" y="2158864"/>
                    </a:cubicBezTo>
                    <a:cubicBezTo>
                      <a:pt x="8478269" y="2152578"/>
                      <a:pt x="8497511" y="2148957"/>
                      <a:pt x="8516369" y="2144003"/>
                    </a:cubicBezTo>
                    <a:cubicBezTo>
                      <a:pt x="8563425" y="2131431"/>
                      <a:pt x="8610288" y="2118095"/>
                      <a:pt x="8657726" y="2106284"/>
                    </a:cubicBezTo>
                    <a:cubicBezTo>
                      <a:pt x="8675253" y="2101901"/>
                      <a:pt x="8693731" y="2102284"/>
                      <a:pt x="8711448" y="2098664"/>
                    </a:cubicBezTo>
                    <a:cubicBezTo>
                      <a:pt x="8732023" y="2094472"/>
                      <a:pt x="8752407" y="2089138"/>
                      <a:pt x="8772219" y="2082280"/>
                    </a:cubicBezTo>
                    <a:cubicBezTo>
                      <a:pt x="8796985" y="2073707"/>
                      <a:pt x="8820990" y="2062659"/>
                      <a:pt x="8845565" y="2053705"/>
                    </a:cubicBezTo>
                    <a:cubicBezTo>
                      <a:pt x="8886142" y="2039034"/>
                      <a:pt x="8926911" y="2024557"/>
                      <a:pt x="8967871" y="2011221"/>
                    </a:cubicBezTo>
                    <a:cubicBezTo>
                      <a:pt x="8983301" y="2006268"/>
                      <a:pt x="9000257" y="2005697"/>
                      <a:pt x="9015878" y="2001124"/>
                    </a:cubicBezTo>
                    <a:cubicBezTo>
                      <a:pt x="9088840" y="1979597"/>
                      <a:pt x="9161805" y="1957880"/>
                      <a:pt x="9234579" y="1935209"/>
                    </a:cubicBezTo>
                    <a:cubicBezTo>
                      <a:pt x="9272298" y="1923399"/>
                      <a:pt x="9308875" y="1908538"/>
                      <a:pt x="9346597" y="1896917"/>
                    </a:cubicBezTo>
                    <a:cubicBezTo>
                      <a:pt x="9369267" y="1889869"/>
                      <a:pt x="9393650" y="1887773"/>
                      <a:pt x="9416321" y="1880724"/>
                    </a:cubicBezTo>
                    <a:cubicBezTo>
                      <a:pt x="9437278" y="1874247"/>
                      <a:pt x="9456709" y="1863578"/>
                      <a:pt x="9477283" y="1856149"/>
                    </a:cubicBezTo>
                    <a:cubicBezTo>
                      <a:pt x="9540152" y="1833097"/>
                      <a:pt x="9603971" y="1811953"/>
                      <a:pt x="9666265" y="1787186"/>
                    </a:cubicBezTo>
                    <a:cubicBezTo>
                      <a:pt x="9696749" y="1775183"/>
                      <a:pt x="9725323" y="1757849"/>
                      <a:pt x="9754088" y="1741464"/>
                    </a:cubicBezTo>
                    <a:cubicBezTo>
                      <a:pt x="9802858" y="1713841"/>
                      <a:pt x="9850865" y="1685074"/>
                      <a:pt x="9899446" y="1656880"/>
                    </a:cubicBezTo>
                    <a:cubicBezTo>
                      <a:pt x="9935832" y="1635924"/>
                      <a:pt x="9968027" y="1611347"/>
                      <a:pt x="9993175" y="1576487"/>
                    </a:cubicBezTo>
                    <a:cubicBezTo>
                      <a:pt x="10004797" y="1560484"/>
                      <a:pt x="10024990" y="1546768"/>
                      <a:pt x="10044230" y="1540480"/>
                    </a:cubicBezTo>
                    <a:cubicBezTo>
                      <a:pt x="10078713" y="1529241"/>
                      <a:pt x="10104430" y="1507522"/>
                      <a:pt x="10131863" y="1485613"/>
                    </a:cubicBezTo>
                    <a:cubicBezTo>
                      <a:pt x="10166536" y="1457801"/>
                      <a:pt x="10203304" y="1431509"/>
                      <a:pt x="10242357" y="1410555"/>
                    </a:cubicBezTo>
                    <a:cubicBezTo>
                      <a:pt x="10280840" y="1389980"/>
                      <a:pt x="10324086" y="1378549"/>
                      <a:pt x="10363709" y="1359499"/>
                    </a:cubicBezTo>
                    <a:cubicBezTo>
                      <a:pt x="10386952" y="1348259"/>
                      <a:pt x="10407146" y="1330353"/>
                      <a:pt x="10428291" y="1314920"/>
                    </a:cubicBezTo>
                    <a:cubicBezTo>
                      <a:pt x="10449438" y="1299489"/>
                      <a:pt x="10470394" y="1283486"/>
                      <a:pt x="10490969" y="1267104"/>
                    </a:cubicBezTo>
                    <a:cubicBezTo>
                      <a:pt x="10502208" y="1258149"/>
                      <a:pt x="10511734" y="1246909"/>
                      <a:pt x="10523354" y="1238337"/>
                    </a:cubicBezTo>
                    <a:cubicBezTo>
                      <a:pt x="10545263" y="1222334"/>
                      <a:pt x="10569075" y="1208808"/>
                      <a:pt x="10590031" y="1191664"/>
                    </a:cubicBezTo>
                    <a:cubicBezTo>
                      <a:pt x="10610225" y="1175089"/>
                      <a:pt x="10633467" y="1166707"/>
                      <a:pt x="10656519" y="1156038"/>
                    </a:cubicBezTo>
                    <a:cubicBezTo>
                      <a:pt x="10674046" y="1148036"/>
                      <a:pt x="10686617" y="1130320"/>
                      <a:pt x="10703573" y="1120603"/>
                    </a:cubicBezTo>
                    <a:cubicBezTo>
                      <a:pt x="10727767" y="1106697"/>
                      <a:pt x="10746246" y="1089553"/>
                      <a:pt x="10764534" y="1067643"/>
                    </a:cubicBezTo>
                    <a:cubicBezTo>
                      <a:pt x="10785111" y="1043068"/>
                      <a:pt x="10820162" y="1029732"/>
                      <a:pt x="10850453" y="1014301"/>
                    </a:cubicBezTo>
                    <a:cubicBezTo>
                      <a:pt x="10876171" y="1001157"/>
                      <a:pt x="10906081" y="995632"/>
                      <a:pt x="10929704" y="980201"/>
                    </a:cubicBezTo>
                    <a:cubicBezTo>
                      <a:pt x="10946279" y="969342"/>
                      <a:pt x="10958661" y="948957"/>
                      <a:pt x="10967423" y="930289"/>
                    </a:cubicBezTo>
                    <a:cubicBezTo>
                      <a:pt x="10987046" y="887995"/>
                      <a:pt x="11021146" y="861897"/>
                      <a:pt x="11058869" y="838084"/>
                    </a:cubicBezTo>
                    <a:cubicBezTo>
                      <a:pt x="11097350" y="813699"/>
                      <a:pt x="11133927" y="786836"/>
                      <a:pt x="11172600" y="762834"/>
                    </a:cubicBezTo>
                    <a:cubicBezTo>
                      <a:pt x="11211843" y="738638"/>
                      <a:pt x="11243658" y="706443"/>
                      <a:pt x="11275283" y="673676"/>
                    </a:cubicBezTo>
                    <a:cubicBezTo>
                      <a:pt x="11288238" y="660150"/>
                      <a:pt x="11305192" y="650434"/>
                      <a:pt x="11320623" y="639195"/>
                    </a:cubicBezTo>
                    <a:cubicBezTo>
                      <a:pt x="11338339" y="626241"/>
                      <a:pt x="11355296" y="611953"/>
                      <a:pt x="11374346" y="601664"/>
                    </a:cubicBezTo>
                    <a:cubicBezTo>
                      <a:pt x="11398160" y="588709"/>
                      <a:pt x="11424069" y="579757"/>
                      <a:pt x="11448453" y="567755"/>
                    </a:cubicBezTo>
                    <a:cubicBezTo>
                      <a:pt x="11476838" y="553657"/>
                      <a:pt x="11505795" y="539750"/>
                      <a:pt x="11532275" y="522605"/>
                    </a:cubicBezTo>
                    <a:cubicBezTo>
                      <a:pt x="11545039" y="514413"/>
                      <a:pt x="11553613" y="499363"/>
                      <a:pt x="11562947" y="486598"/>
                    </a:cubicBezTo>
                    <a:cubicBezTo>
                      <a:pt x="11599714" y="436305"/>
                      <a:pt x="11635529" y="385441"/>
                      <a:pt x="11672489" y="335337"/>
                    </a:cubicBezTo>
                    <a:cubicBezTo>
                      <a:pt x="11712304" y="281424"/>
                      <a:pt x="11763931" y="241608"/>
                      <a:pt x="11821656" y="207889"/>
                    </a:cubicBezTo>
                    <a:cubicBezTo>
                      <a:pt x="11877664" y="175312"/>
                      <a:pt x="11931195" y="138734"/>
                      <a:pt x="11986443" y="104824"/>
                    </a:cubicBezTo>
                    <a:cubicBezTo>
                      <a:pt x="11998443" y="97395"/>
                      <a:pt x="12013114" y="94347"/>
                      <a:pt x="12026448" y="88821"/>
                    </a:cubicBezTo>
                    <a:cubicBezTo>
                      <a:pt x="12072360" y="69580"/>
                      <a:pt x="12118083" y="50147"/>
                      <a:pt x="12160947" y="28621"/>
                    </a:cubicBezTo>
                    <a:lnTo>
                      <a:pt x="12192000" y="0"/>
                    </a:lnTo>
                    <a:close/>
                  </a:path>
                </a:pathLst>
              </a:cu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5" name="Freeform: Shape 44">
                <a:extLst>
                  <a:ext uri="{FF2B5EF4-FFF2-40B4-BE49-F238E27FC236}">
                    <a16:creationId xmlns:a16="http://schemas.microsoft.com/office/drawing/2014/main" id="{F3C51644-0F34-453B-92B8-9FF33932E2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681702"/>
                <a:ext cx="12192000" cy="3176298"/>
              </a:xfrm>
              <a:custGeom>
                <a:avLst/>
                <a:gdLst>
                  <a:gd name="connsiteX0" fmla="*/ 12192000 w 12192000"/>
                  <a:gd name="connsiteY0" fmla="*/ 0 h 3176298"/>
                  <a:gd name="connsiteX1" fmla="*/ 12192000 w 12192000"/>
                  <a:gd name="connsiteY1" fmla="*/ 3176298 h 3176298"/>
                  <a:gd name="connsiteX2" fmla="*/ 0 w 12192000"/>
                  <a:gd name="connsiteY2" fmla="*/ 3176298 h 3176298"/>
                  <a:gd name="connsiteX3" fmla="*/ 0 w 12192000"/>
                  <a:gd name="connsiteY3" fmla="*/ 2264980 h 3176298"/>
                  <a:gd name="connsiteX4" fmla="*/ 544 w 12192000"/>
                  <a:gd name="connsiteY4" fmla="*/ 2264980 h 3176298"/>
                  <a:gd name="connsiteX5" fmla="*/ 544 w 12192000"/>
                  <a:gd name="connsiteY5" fmla="*/ 2392219 h 3176298"/>
                  <a:gd name="connsiteX6" fmla="*/ 61197 w 12192000"/>
                  <a:gd name="connsiteY6" fmla="*/ 2387448 h 3176298"/>
                  <a:gd name="connsiteX7" fmla="*/ 119613 w 12192000"/>
                  <a:gd name="connsiteY7" fmla="*/ 2369945 h 3176298"/>
                  <a:gd name="connsiteX8" fmla="*/ 172384 w 12192000"/>
                  <a:gd name="connsiteY8" fmla="*/ 2347084 h 3176298"/>
                  <a:gd name="connsiteX9" fmla="*/ 274873 w 12192000"/>
                  <a:gd name="connsiteY9" fmla="*/ 2336988 h 3176298"/>
                  <a:gd name="connsiteX10" fmla="*/ 307259 w 12192000"/>
                  <a:gd name="connsiteY10" fmla="*/ 2331461 h 3176298"/>
                  <a:gd name="connsiteX11" fmla="*/ 394511 w 12192000"/>
                  <a:gd name="connsiteY11" fmla="*/ 2308601 h 3176298"/>
                  <a:gd name="connsiteX12" fmla="*/ 494337 w 12192000"/>
                  <a:gd name="connsiteY12" fmla="*/ 2268213 h 3176298"/>
                  <a:gd name="connsiteX13" fmla="*/ 546917 w 12192000"/>
                  <a:gd name="connsiteY13" fmla="*/ 2283264 h 3176298"/>
                  <a:gd name="connsiteX14" fmla="*/ 730754 w 12192000"/>
                  <a:gd name="connsiteY14" fmla="*/ 2240780 h 3176298"/>
                  <a:gd name="connsiteX15" fmla="*/ 785432 w 12192000"/>
                  <a:gd name="connsiteY15" fmla="*/ 2218682 h 3176298"/>
                  <a:gd name="connsiteX16" fmla="*/ 801053 w 12192000"/>
                  <a:gd name="connsiteY16" fmla="*/ 2204013 h 3176298"/>
                  <a:gd name="connsiteX17" fmla="*/ 858205 w 12192000"/>
                  <a:gd name="connsiteY17" fmla="*/ 2169532 h 3176298"/>
                  <a:gd name="connsiteX18" fmla="*/ 949646 w 12192000"/>
                  <a:gd name="connsiteY18" fmla="*/ 2157340 h 3176298"/>
                  <a:gd name="connsiteX19" fmla="*/ 960887 w 12192000"/>
                  <a:gd name="connsiteY19" fmla="*/ 2150099 h 3176298"/>
                  <a:gd name="connsiteX20" fmla="*/ 977653 w 12192000"/>
                  <a:gd name="connsiteY20" fmla="*/ 2138480 h 3176298"/>
                  <a:gd name="connsiteX21" fmla="*/ 1071762 w 12192000"/>
                  <a:gd name="connsiteY21" fmla="*/ 2117905 h 3176298"/>
                  <a:gd name="connsiteX22" fmla="*/ 1092527 w 12192000"/>
                  <a:gd name="connsiteY22" fmla="*/ 2111428 h 3176298"/>
                  <a:gd name="connsiteX23" fmla="*/ 1109865 w 12192000"/>
                  <a:gd name="connsiteY23" fmla="*/ 2100568 h 3176298"/>
                  <a:gd name="connsiteX24" fmla="*/ 1162823 w 12192000"/>
                  <a:gd name="connsiteY24" fmla="*/ 2075613 h 3176298"/>
                  <a:gd name="connsiteX25" fmla="*/ 1206641 w 12192000"/>
                  <a:gd name="connsiteY25" fmla="*/ 2074851 h 3176298"/>
                  <a:gd name="connsiteX26" fmla="*/ 1267411 w 12192000"/>
                  <a:gd name="connsiteY26" fmla="*/ 2060753 h 3176298"/>
                  <a:gd name="connsiteX27" fmla="*/ 1380762 w 12192000"/>
                  <a:gd name="connsiteY27" fmla="*/ 2046847 h 3176298"/>
                  <a:gd name="connsiteX28" fmla="*/ 1404006 w 12192000"/>
                  <a:gd name="connsiteY28" fmla="*/ 2038844 h 3176298"/>
                  <a:gd name="connsiteX29" fmla="*/ 1544598 w 12192000"/>
                  <a:gd name="connsiteY29" fmla="*/ 2000932 h 3176298"/>
                  <a:gd name="connsiteX30" fmla="*/ 1657188 w 12192000"/>
                  <a:gd name="connsiteY30" fmla="*/ 2001697 h 3176298"/>
                  <a:gd name="connsiteX31" fmla="*/ 1665950 w 12192000"/>
                  <a:gd name="connsiteY31" fmla="*/ 2003411 h 3176298"/>
                  <a:gd name="connsiteX32" fmla="*/ 1709006 w 12192000"/>
                  <a:gd name="connsiteY32" fmla="*/ 2015983 h 3176298"/>
                  <a:gd name="connsiteX33" fmla="*/ 1775684 w 12192000"/>
                  <a:gd name="connsiteY33" fmla="*/ 2012555 h 3176298"/>
                  <a:gd name="connsiteX34" fmla="*/ 1821596 w 12192000"/>
                  <a:gd name="connsiteY34" fmla="*/ 1995218 h 3176298"/>
                  <a:gd name="connsiteX35" fmla="*/ 1878748 w 12192000"/>
                  <a:gd name="connsiteY35" fmla="*/ 1994457 h 3176298"/>
                  <a:gd name="connsiteX36" fmla="*/ 1944092 w 12192000"/>
                  <a:gd name="connsiteY36" fmla="*/ 2005315 h 3176298"/>
                  <a:gd name="connsiteX37" fmla="*/ 1973429 w 12192000"/>
                  <a:gd name="connsiteY37" fmla="*/ 2007601 h 3176298"/>
                  <a:gd name="connsiteX38" fmla="*/ 2054013 w 12192000"/>
                  <a:gd name="connsiteY38" fmla="*/ 2030082 h 3176298"/>
                  <a:gd name="connsiteX39" fmla="*/ 2102021 w 12192000"/>
                  <a:gd name="connsiteY39" fmla="*/ 2024557 h 3176298"/>
                  <a:gd name="connsiteX40" fmla="*/ 2149267 w 12192000"/>
                  <a:gd name="connsiteY40" fmla="*/ 2009697 h 3176298"/>
                  <a:gd name="connsiteX41" fmla="*/ 2179556 w 12192000"/>
                  <a:gd name="connsiteY41" fmla="*/ 1995409 h 3176298"/>
                  <a:gd name="connsiteX42" fmla="*/ 2240710 w 12192000"/>
                  <a:gd name="connsiteY42" fmla="*/ 1985312 h 3176298"/>
                  <a:gd name="connsiteX43" fmla="*/ 2251948 w 12192000"/>
                  <a:gd name="connsiteY43" fmla="*/ 1986836 h 3176298"/>
                  <a:gd name="connsiteX44" fmla="*/ 2434456 w 12192000"/>
                  <a:gd name="connsiteY44" fmla="*/ 1999410 h 3176298"/>
                  <a:gd name="connsiteX45" fmla="*/ 2506847 w 12192000"/>
                  <a:gd name="connsiteY45" fmla="*/ 2019603 h 3176298"/>
                  <a:gd name="connsiteX46" fmla="*/ 2522279 w 12192000"/>
                  <a:gd name="connsiteY46" fmla="*/ 2022080 h 3176298"/>
                  <a:gd name="connsiteX47" fmla="*/ 2676398 w 12192000"/>
                  <a:gd name="connsiteY47" fmla="*/ 2044751 h 3176298"/>
                  <a:gd name="connsiteX48" fmla="*/ 2693543 w 12192000"/>
                  <a:gd name="connsiteY48" fmla="*/ 2045703 h 3176298"/>
                  <a:gd name="connsiteX49" fmla="*/ 2741360 w 12192000"/>
                  <a:gd name="connsiteY49" fmla="*/ 2041701 h 3176298"/>
                  <a:gd name="connsiteX50" fmla="*/ 2854140 w 12192000"/>
                  <a:gd name="connsiteY50" fmla="*/ 2082851 h 3176298"/>
                  <a:gd name="connsiteX51" fmla="*/ 2967110 w 12192000"/>
                  <a:gd name="connsiteY51" fmla="*/ 2096949 h 3176298"/>
                  <a:gd name="connsiteX52" fmla="*/ 3029216 w 12192000"/>
                  <a:gd name="connsiteY52" fmla="*/ 2096757 h 3176298"/>
                  <a:gd name="connsiteX53" fmla="*/ 3073604 w 12192000"/>
                  <a:gd name="connsiteY53" fmla="*/ 2106856 h 3176298"/>
                  <a:gd name="connsiteX54" fmla="*/ 3182763 w 12192000"/>
                  <a:gd name="connsiteY54" fmla="*/ 2137527 h 3176298"/>
                  <a:gd name="connsiteX55" fmla="*/ 3234202 w 12192000"/>
                  <a:gd name="connsiteY55" fmla="*/ 2142289 h 3176298"/>
                  <a:gd name="connsiteX56" fmla="*/ 3288877 w 12192000"/>
                  <a:gd name="connsiteY56" fmla="*/ 2152578 h 3176298"/>
                  <a:gd name="connsiteX57" fmla="*/ 3424135 w 12192000"/>
                  <a:gd name="connsiteY57" fmla="*/ 2198680 h 3176298"/>
                  <a:gd name="connsiteX58" fmla="*/ 3534629 w 12192000"/>
                  <a:gd name="connsiteY58" fmla="*/ 2196013 h 3176298"/>
                  <a:gd name="connsiteX59" fmla="*/ 3605116 w 12192000"/>
                  <a:gd name="connsiteY59" fmla="*/ 2196583 h 3176298"/>
                  <a:gd name="connsiteX60" fmla="*/ 3689131 w 12192000"/>
                  <a:gd name="connsiteY60" fmla="*/ 2211824 h 3176298"/>
                  <a:gd name="connsiteX61" fmla="*/ 3757902 w 12192000"/>
                  <a:gd name="connsiteY61" fmla="*/ 2234114 h 3176298"/>
                  <a:gd name="connsiteX62" fmla="*/ 3852966 w 12192000"/>
                  <a:gd name="connsiteY62" fmla="*/ 2251831 h 3176298"/>
                  <a:gd name="connsiteX63" fmla="*/ 3947648 w 12192000"/>
                  <a:gd name="connsiteY63" fmla="*/ 2285932 h 3176298"/>
                  <a:gd name="connsiteX64" fmla="*/ 4013753 w 12192000"/>
                  <a:gd name="connsiteY64" fmla="*/ 2312031 h 3176298"/>
                  <a:gd name="connsiteX65" fmla="*/ 4105766 w 12192000"/>
                  <a:gd name="connsiteY65" fmla="*/ 2335082 h 3176298"/>
                  <a:gd name="connsiteX66" fmla="*/ 4246551 w 12192000"/>
                  <a:gd name="connsiteY66" fmla="*/ 2351274 h 3176298"/>
                  <a:gd name="connsiteX67" fmla="*/ 4311323 w 12192000"/>
                  <a:gd name="connsiteY67" fmla="*/ 2352991 h 3176298"/>
                  <a:gd name="connsiteX68" fmla="*/ 4413817 w 12192000"/>
                  <a:gd name="connsiteY68" fmla="*/ 2390899 h 3176298"/>
                  <a:gd name="connsiteX69" fmla="*/ 4457632 w 12192000"/>
                  <a:gd name="connsiteY69" fmla="*/ 2409188 h 3176298"/>
                  <a:gd name="connsiteX70" fmla="*/ 4497068 w 12192000"/>
                  <a:gd name="connsiteY70" fmla="*/ 2393947 h 3176298"/>
                  <a:gd name="connsiteX71" fmla="*/ 4522596 w 12192000"/>
                  <a:gd name="connsiteY71" fmla="*/ 2376421 h 3176298"/>
                  <a:gd name="connsiteX72" fmla="*/ 4603368 w 12192000"/>
                  <a:gd name="connsiteY72" fmla="*/ 2391282 h 3176298"/>
                  <a:gd name="connsiteX73" fmla="*/ 4689098 w 12192000"/>
                  <a:gd name="connsiteY73" fmla="*/ 2406903 h 3176298"/>
                  <a:gd name="connsiteX74" fmla="*/ 4719697 w 12192000"/>
                  <a:gd name="connsiteY74" fmla="*/ 2413428 h 3176298"/>
                  <a:gd name="connsiteX75" fmla="*/ 4726469 w 12192000"/>
                  <a:gd name="connsiteY75" fmla="*/ 2414298 h 3176298"/>
                  <a:gd name="connsiteX76" fmla="*/ 4785776 w 12192000"/>
                  <a:gd name="connsiteY76" fmla="*/ 2414298 h 3176298"/>
                  <a:gd name="connsiteX77" fmla="*/ 4788661 w 12192000"/>
                  <a:gd name="connsiteY77" fmla="*/ 2414047 h 3176298"/>
                  <a:gd name="connsiteX78" fmla="*/ 4827024 w 12192000"/>
                  <a:gd name="connsiteY78" fmla="*/ 2408999 h 3176298"/>
                  <a:gd name="connsiteX79" fmla="*/ 4887415 w 12192000"/>
                  <a:gd name="connsiteY79" fmla="*/ 2405570 h 3176298"/>
                  <a:gd name="connsiteX80" fmla="*/ 4936184 w 12192000"/>
                  <a:gd name="connsiteY80" fmla="*/ 2395853 h 3176298"/>
                  <a:gd name="connsiteX81" fmla="*/ 4953328 w 12192000"/>
                  <a:gd name="connsiteY81" fmla="*/ 2390138 h 3176298"/>
                  <a:gd name="connsiteX82" fmla="*/ 5089162 w 12192000"/>
                  <a:gd name="connsiteY82" fmla="*/ 2345560 h 3176298"/>
                  <a:gd name="connsiteX83" fmla="*/ 5234326 w 12192000"/>
                  <a:gd name="connsiteY83" fmla="*/ 2309935 h 3176298"/>
                  <a:gd name="connsiteX84" fmla="*/ 5328438 w 12192000"/>
                  <a:gd name="connsiteY84" fmla="*/ 2332416 h 3176298"/>
                  <a:gd name="connsiteX85" fmla="*/ 5363491 w 12192000"/>
                  <a:gd name="connsiteY85" fmla="*/ 2332034 h 3176298"/>
                  <a:gd name="connsiteX86" fmla="*/ 5524660 w 12192000"/>
                  <a:gd name="connsiteY86" fmla="*/ 2337178 h 3176298"/>
                  <a:gd name="connsiteX87" fmla="*/ 5553045 w 12192000"/>
                  <a:gd name="connsiteY87" fmla="*/ 2342701 h 3176298"/>
                  <a:gd name="connsiteX88" fmla="*/ 5706401 w 12192000"/>
                  <a:gd name="connsiteY88" fmla="*/ 2320032 h 3176298"/>
                  <a:gd name="connsiteX89" fmla="*/ 5762029 w 12192000"/>
                  <a:gd name="connsiteY89" fmla="*/ 2316221 h 3176298"/>
                  <a:gd name="connsiteX90" fmla="*/ 5813276 w 12192000"/>
                  <a:gd name="connsiteY90" fmla="*/ 2309935 h 3176298"/>
                  <a:gd name="connsiteX91" fmla="*/ 5884906 w 12192000"/>
                  <a:gd name="connsiteY91" fmla="*/ 2308411 h 3176298"/>
                  <a:gd name="connsiteX92" fmla="*/ 5959204 w 12192000"/>
                  <a:gd name="connsiteY92" fmla="*/ 2311269 h 3176298"/>
                  <a:gd name="connsiteX93" fmla="*/ 6042072 w 12192000"/>
                  <a:gd name="connsiteY93" fmla="*/ 2310697 h 3176298"/>
                  <a:gd name="connsiteX94" fmla="*/ 6074842 w 12192000"/>
                  <a:gd name="connsiteY94" fmla="*/ 2305745 h 3176298"/>
                  <a:gd name="connsiteX95" fmla="*/ 6163425 w 12192000"/>
                  <a:gd name="connsiteY95" fmla="*/ 2309172 h 3176298"/>
                  <a:gd name="connsiteX96" fmla="*/ 6209909 w 12192000"/>
                  <a:gd name="connsiteY96" fmla="*/ 2303459 h 3176298"/>
                  <a:gd name="connsiteX97" fmla="*/ 6286493 w 12192000"/>
                  <a:gd name="connsiteY97" fmla="*/ 2302315 h 3176298"/>
                  <a:gd name="connsiteX98" fmla="*/ 6311449 w 12192000"/>
                  <a:gd name="connsiteY98" fmla="*/ 2300980 h 3176298"/>
                  <a:gd name="connsiteX99" fmla="*/ 6333739 w 12192000"/>
                  <a:gd name="connsiteY99" fmla="*/ 2300218 h 3176298"/>
                  <a:gd name="connsiteX100" fmla="*/ 6410131 w 12192000"/>
                  <a:gd name="connsiteY100" fmla="*/ 2315841 h 3176298"/>
                  <a:gd name="connsiteX101" fmla="*/ 6477951 w 12192000"/>
                  <a:gd name="connsiteY101" fmla="*/ 2316793 h 3176298"/>
                  <a:gd name="connsiteX102" fmla="*/ 6596828 w 12192000"/>
                  <a:gd name="connsiteY102" fmla="*/ 2329368 h 3176298"/>
                  <a:gd name="connsiteX103" fmla="*/ 6623118 w 12192000"/>
                  <a:gd name="connsiteY103" fmla="*/ 2324985 h 3176298"/>
                  <a:gd name="connsiteX104" fmla="*/ 6705417 w 12192000"/>
                  <a:gd name="connsiteY104" fmla="*/ 2323272 h 3176298"/>
                  <a:gd name="connsiteX105" fmla="*/ 6752283 w 12192000"/>
                  <a:gd name="connsiteY105" fmla="*/ 2321937 h 3176298"/>
                  <a:gd name="connsiteX106" fmla="*/ 6810195 w 12192000"/>
                  <a:gd name="connsiteY106" fmla="*/ 2331082 h 3176298"/>
                  <a:gd name="connsiteX107" fmla="*/ 6910782 w 12192000"/>
                  <a:gd name="connsiteY107" fmla="*/ 2350512 h 3176298"/>
                  <a:gd name="connsiteX108" fmla="*/ 6937263 w 12192000"/>
                  <a:gd name="connsiteY108" fmla="*/ 2353561 h 3176298"/>
                  <a:gd name="connsiteX109" fmla="*/ 6985653 w 12192000"/>
                  <a:gd name="connsiteY109" fmla="*/ 2362897 h 3176298"/>
                  <a:gd name="connsiteX110" fmla="*/ 6994415 w 12192000"/>
                  <a:gd name="connsiteY110" fmla="*/ 2364611 h 3176298"/>
                  <a:gd name="connsiteX111" fmla="*/ 7068141 w 12192000"/>
                  <a:gd name="connsiteY111" fmla="*/ 2388234 h 3176298"/>
                  <a:gd name="connsiteX112" fmla="*/ 7106432 w 12192000"/>
                  <a:gd name="connsiteY112" fmla="*/ 2390138 h 3176298"/>
                  <a:gd name="connsiteX113" fmla="*/ 7216547 w 12192000"/>
                  <a:gd name="connsiteY113" fmla="*/ 2390330 h 3176298"/>
                  <a:gd name="connsiteX114" fmla="*/ 7263220 w 12192000"/>
                  <a:gd name="connsiteY114" fmla="*/ 2386709 h 3176298"/>
                  <a:gd name="connsiteX115" fmla="*/ 7375428 w 12192000"/>
                  <a:gd name="connsiteY115" fmla="*/ 2372803 h 3176298"/>
                  <a:gd name="connsiteX116" fmla="*/ 7445916 w 12192000"/>
                  <a:gd name="connsiteY116" fmla="*/ 2365945 h 3176298"/>
                  <a:gd name="connsiteX117" fmla="*/ 7526880 w 12192000"/>
                  <a:gd name="connsiteY117" fmla="*/ 2355084 h 3176298"/>
                  <a:gd name="connsiteX118" fmla="*/ 7619655 w 12192000"/>
                  <a:gd name="connsiteY118" fmla="*/ 2348226 h 3176298"/>
                  <a:gd name="connsiteX119" fmla="*/ 7788636 w 12192000"/>
                  <a:gd name="connsiteY119" fmla="*/ 2327461 h 3176298"/>
                  <a:gd name="connsiteX120" fmla="*/ 7952280 w 12192000"/>
                  <a:gd name="connsiteY120" fmla="*/ 2305935 h 3176298"/>
                  <a:gd name="connsiteX121" fmla="*/ 8019339 w 12192000"/>
                  <a:gd name="connsiteY121" fmla="*/ 2286884 h 3176298"/>
                  <a:gd name="connsiteX122" fmla="*/ 8137835 w 12192000"/>
                  <a:gd name="connsiteY122" fmla="*/ 2259832 h 3176298"/>
                  <a:gd name="connsiteX123" fmla="*/ 8189651 w 12192000"/>
                  <a:gd name="connsiteY123" fmla="*/ 2243639 h 3176298"/>
                  <a:gd name="connsiteX124" fmla="*/ 8313671 w 12192000"/>
                  <a:gd name="connsiteY124" fmla="*/ 2209920 h 3176298"/>
                  <a:gd name="connsiteX125" fmla="*/ 8459979 w 12192000"/>
                  <a:gd name="connsiteY125" fmla="*/ 2158864 h 3176298"/>
                  <a:gd name="connsiteX126" fmla="*/ 8516369 w 12192000"/>
                  <a:gd name="connsiteY126" fmla="*/ 2144003 h 3176298"/>
                  <a:gd name="connsiteX127" fmla="*/ 8657726 w 12192000"/>
                  <a:gd name="connsiteY127" fmla="*/ 2106284 h 3176298"/>
                  <a:gd name="connsiteX128" fmla="*/ 8711448 w 12192000"/>
                  <a:gd name="connsiteY128" fmla="*/ 2098664 h 3176298"/>
                  <a:gd name="connsiteX129" fmla="*/ 8772219 w 12192000"/>
                  <a:gd name="connsiteY129" fmla="*/ 2082280 h 3176298"/>
                  <a:gd name="connsiteX130" fmla="*/ 8845565 w 12192000"/>
                  <a:gd name="connsiteY130" fmla="*/ 2053705 h 3176298"/>
                  <a:gd name="connsiteX131" fmla="*/ 8967871 w 12192000"/>
                  <a:gd name="connsiteY131" fmla="*/ 2011221 h 3176298"/>
                  <a:gd name="connsiteX132" fmla="*/ 9015878 w 12192000"/>
                  <a:gd name="connsiteY132" fmla="*/ 2001124 h 3176298"/>
                  <a:gd name="connsiteX133" fmla="*/ 9234579 w 12192000"/>
                  <a:gd name="connsiteY133" fmla="*/ 1935209 h 3176298"/>
                  <a:gd name="connsiteX134" fmla="*/ 9346597 w 12192000"/>
                  <a:gd name="connsiteY134" fmla="*/ 1896917 h 3176298"/>
                  <a:gd name="connsiteX135" fmla="*/ 9416321 w 12192000"/>
                  <a:gd name="connsiteY135" fmla="*/ 1880724 h 3176298"/>
                  <a:gd name="connsiteX136" fmla="*/ 9477283 w 12192000"/>
                  <a:gd name="connsiteY136" fmla="*/ 1856149 h 3176298"/>
                  <a:gd name="connsiteX137" fmla="*/ 9666265 w 12192000"/>
                  <a:gd name="connsiteY137" fmla="*/ 1787186 h 3176298"/>
                  <a:gd name="connsiteX138" fmla="*/ 9754088 w 12192000"/>
                  <a:gd name="connsiteY138" fmla="*/ 1741464 h 3176298"/>
                  <a:gd name="connsiteX139" fmla="*/ 9899446 w 12192000"/>
                  <a:gd name="connsiteY139" fmla="*/ 1656880 h 3176298"/>
                  <a:gd name="connsiteX140" fmla="*/ 9993175 w 12192000"/>
                  <a:gd name="connsiteY140" fmla="*/ 1576487 h 3176298"/>
                  <a:gd name="connsiteX141" fmla="*/ 10044230 w 12192000"/>
                  <a:gd name="connsiteY141" fmla="*/ 1540480 h 3176298"/>
                  <a:gd name="connsiteX142" fmla="*/ 10131863 w 12192000"/>
                  <a:gd name="connsiteY142" fmla="*/ 1485613 h 3176298"/>
                  <a:gd name="connsiteX143" fmla="*/ 10242357 w 12192000"/>
                  <a:gd name="connsiteY143" fmla="*/ 1410555 h 3176298"/>
                  <a:gd name="connsiteX144" fmla="*/ 10363709 w 12192000"/>
                  <a:gd name="connsiteY144" fmla="*/ 1359499 h 3176298"/>
                  <a:gd name="connsiteX145" fmla="*/ 10428291 w 12192000"/>
                  <a:gd name="connsiteY145" fmla="*/ 1314920 h 3176298"/>
                  <a:gd name="connsiteX146" fmla="*/ 10490969 w 12192000"/>
                  <a:gd name="connsiteY146" fmla="*/ 1267104 h 3176298"/>
                  <a:gd name="connsiteX147" fmla="*/ 10523354 w 12192000"/>
                  <a:gd name="connsiteY147" fmla="*/ 1238337 h 3176298"/>
                  <a:gd name="connsiteX148" fmla="*/ 10590031 w 12192000"/>
                  <a:gd name="connsiteY148" fmla="*/ 1191664 h 3176298"/>
                  <a:gd name="connsiteX149" fmla="*/ 10656519 w 12192000"/>
                  <a:gd name="connsiteY149" fmla="*/ 1156038 h 3176298"/>
                  <a:gd name="connsiteX150" fmla="*/ 10703573 w 12192000"/>
                  <a:gd name="connsiteY150" fmla="*/ 1120603 h 3176298"/>
                  <a:gd name="connsiteX151" fmla="*/ 10764534 w 12192000"/>
                  <a:gd name="connsiteY151" fmla="*/ 1067643 h 3176298"/>
                  <a:gd name="connsiteX152" fmla="*/ 10850453 w 12192000"/>
                  <a:gd name="connsiteY152" fmla="*/ 1014301 h 3176298"/>
                  <a:gd name="connsiteX153" fmla="*/ 10929704 w 12192000"/>
                  <a:gd name="connsiteY153" fmla="*/ 980201 h 3176298"/>
                  <a:gd name="connsiteX154" fmla="*/ 10967423 w 12192000"/>
                  <a:gd name="connsiteY154" fmla="*/ 930289 h 3176298"/>
                  <a:gd name="connsiteX155" fmla="*/ 11058869 w 12192000"/>
                  <a:gd name="connsiteY155" fmla="*/ 838084 h 3176298"/>
                  <a:gd name="connsiteX156" fmla="*/ 11172600 w 12192000"/>
                  <a:gd name="connsiteY156" fmla="*/ 762834 h 3176298"/>
                  <a:gd name="connsiteX157" fmla="*/ 11275283 w 12192000"/>
                  <a:gd name="connsiteY157" fmla="*/ 673676 h 3176298"/>
                  <a:gd name="connsiteX158" fmla="*/ 11320623 w 12192000"/>
                  <a:gd name="connsiteY158" fmla="*/ 639195 h 3176298"/>
                  <a:gd name="connsiteX159" fmla="*/ 11374346 w 12192000"/>
                  <a:gd name="connsiteY159" fmla="*/ 601664 h 3176298"/>
                  <a:gd name="connsiteX160" fmla="*/ 11448453 w 12192000"/>
                  <a:gd name="connsiteY160" fmla="*/ 567755 h 3176298"/>
                  <a:gd name="connsiteX161" fmla="*/ 11532275 w 12192000"/>
                  <a:gd name="connsiteY161" fmla="*/ 522605 h 3176298"/>
                  <a:gd name="connsiteX162" fmla="*/ 11562947 w 12192000"/>
                  <a:gd name="connsiteY162" fmla="*/ 486598 h 3176298"/>
                  <a:gd name="connsiteX163" fmla="*/ 11672489 w 12192000"/>
                  <a:gd name="connsiteY163" fmla="*/ 335337 h 3176298"/>
                  <a:gd name="connsiteX164" fmla="*/ 11821656 w 12192000"/>
                  <a:gd name="connsiteY164" fmla="*/ 207889 h 3176298"/>
                  <a:gd name="connsiteX165" fmla="*/ 11986443 w 12192000"/>
                  <a:gd name="connsiteY165" fmla="*/ 104824 h 3176298"/>
                  <a:gd name="connsiteX166" fmla="*/ 12026448 w 12192000"/>
                  <a:gd name="connsiteY166" fmla="*/ 88821 h 3176298"/>
                  <a:gd name="connsiteX167" fmla="*/ 12160947 w 12192000"/>
                  <a:gd name="connsiteY167" fmla="*/ 28621 h 3176298"/>
                  <a:gd name="connsiteX168" fmla="*/ 12192000 w 12192000"/>
                  <a:gd name="connsiteY168" fmla="*/ 0 h 3176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Lst>
                <a:rect l="l" t="t" r="r" b="b"/>
                <a:pathLst>
                  <a:path w="12192000" h="3176298">
                    <a:moveTo>
                      <a:pt x="12192000" y="0"/>
                    </a:moveTo>
                    <a:lnTo>
                      <a:pt x="12192000" y="3176298"/>
                    </a:lnTo>
                    <a:lnTo>
                      <a:pt x="0" y="3176298"/>
                    </a:lnTo>
                    <a:lnTo>
                      <a:pt x="0" y="2264980"/>
                    </a:lnTo>
                    <a:lnTo>
                      <a:pt x="544" y="2264980"/>
                    </a:lnTo>
                    <a:lnTo>
                      <a:pt x="544" y="2392219"/>
                    </a:lnTo>
                    <a:lnTo>
                      <a:pt x="61197" y="2387448"/>
                    </a:lnTo>
                    <a:cubicBezTo>
                      <a:pt x="80794" y="2382137"/>
                      <a:pt x="99990" y="2374707"/>
                      <a:pt x="119613" y="2369945"/>
                    </a:cubicBezTo>
                    <a:cubicBezTo>
                      <a:pt x="137898" y="2365563"/>
                      <a:pt x="155046" y="2355466"/>
                      <a:pt x="172384" y="2347084"/>
                    </a:cubicBezTo>
                    <a:cubicBezTo>
                      <a:pt x="205529" y="2331082"/>
                      <a:pt x="240965" y="2341178"/>
                      <a:pt x="274873" y="2336988"/>
                    </a:cubicBezTo>
                    <a:cubicBezTo>
                      <a:pt x="285732" y="2335653"/>
                      <a:pt x="296590" y="2334130"/>
                      <a:pt x="307259" y="2331461"/>
                    </a:cubicBezTo>
                    <a:cubicBezTo>
                      <a:pt x="336408" y="2324413"/>
                      <a:pt x="366127" y="2318317"/>
                      <a:pt x="394511" y="2308601"/>
                    </a:cubicBezTo>
                    <a:cubicBezTo>
                      <a:pt x="426709" y="2297743"/>
                      <a:pt x="457572" y="2283264"/>
                      <a:pt x="494337" y="2268213"/>
                    </a:cubicBezTo>
                    <a:cubicBezTo>
                      <a:pt x="507102" y="2272024"/>
                      <a:pt x="526724" y="2282312"/>
                      <a:pt x="546917" y="2283264"/>
                    </a:cubicBezTo>
                    <a:cubicBezTo>
                      <a:pt x="611880" y="2286503"/>
                      <a:pt x="672650" y="2268786"/>
                      <a:pt x="730754" y="2240780"/>
                    </a:cubicBezTo>
                    <a:cubicBezTo>
                      <a:pt x="748471" y="2232399"/>
                      <a:pt x="767524" y="2226874"/>
                      <a:pt x="785432" y="2218682"/>
                    </a:cubicBezTo>
                    <a:cubicBezTo>
                      <a:pt x="791717" y="2215826"/>
                      <a:pt x="799909" y="2209730"/>
                      <a:pt x="801053" y="2204013"/>
                    </a:cubicBezTo>
                    <a:cubicBezTo>
                      <a:pt x="807719" y="2170866"/>
                      <a:pt x="832486" y="2171436"/>
                      <a:pt x="858205" y="2169532"/>
                    </a:cubicBezTo>
                    <a:cubicBezTo>
                      <a:pt x="888877" y="2167247"/>
                      <a:pt x="919165" y="2161912"/>
                      <a:pt x="949646" y="2157340"/>
                    </a:cubicBezTo>
                    <a:cubicBezTo>
                      <a:pt x="953648" y="2156768"/>
                      <a:pt x="957266" y="2152768"/>
                      <a:pt x="960887" y="2150099"/>
                    </a:cubicBezTo>
                    <a:cubicBezTo>
                      <a:pt x="966411" y="2146099"/>
                      <a:pt x="971554" y="2140003"/>
                      <a:pt x="977653" y="2138480"/>
                    </a:cubicBezTo>
                    <a:cubicBezTo>
                      <a:pt x="1008894" y="2131049"/>
                      <a:pt x="1040327" y="2124763"/>
                      <a:pt x="1071762" y="2117905"/>
                    </a:cubicBezTo>
                    <a:cubicBezTo>
                      <a:pt x="1078810" y="2116380"/>
                      <a:pt x="1086048" y="2114476"/>
                      <a:pt x="1092527" y="2111428"/>
                    </a:cubicBezTo>
                    <a:cubicBezTo>
                      <a:pt x="1098623" y="2108570"/>
                      <a:pt x="1103767" y="2103616"/>
                      <a:pt x="1109865" y="2100568"/>
                    </a:cubicBezTo>
                    <a:cubicBezTo>
                      <a:pt x="1126437" y="2092378"/>
                      <a:pt x="1143394" y="2084757"/>
                      <a:pt x="1162823" y="2075613"/>
                    </a:cubicBezTo>
                    <a:cubicBezTo>
                      <a:pt x="1173681" y="2092757"/>
                      <a:pt x="1188354" y="2083041"/>
                      <a:pt x="1206641" y="2074851"/>
                    </a:cubicBezTo>
                    <a:cubicBezTo>
                      <a:pt x="1225310" y="2066468"/>
                      <a:pt x="1246837" y="2063801"/>
                      <a:pt x="1267411" y="2060753"/>
                    </a:cubicBezTo>
                    <a:cubicBezTo>
                      <a:pt x="1305132" y="2055228"/>
                      <a:pt x="1343044" y="2051799"/>
                      <a:pt x="1380762" y="2046847"/>
                    </a:cubicBezTo>
                    <a:cubicBezTo>
                      <a:pt x="1388765" y="2045703"/>
                      <a:pt x="1397909" y="2043608"/>
                      <a:pt x="1404006" y="2038844"/>
                    </a:cubicBezTo>
                    <a:cubicBezTo>
                      <a:pt x="1445725" y="2006839"/>
                      <a:pt x="1496403" y="1997887"/>
                      <a:pt x="1544598" y="2000932"/>
                    </a:cubicBezTo>
                    <a:cubicBezTo>
                      <a:pt x="1582510" y="2003220"/>
                      <a:pt x="1619658" y="2004935"/>
                      <a:pt x="1657188" y="2001697"/>
                    </a:cubicBezTo>
                    <a:cubicBezTo>
                      <a:pt x="1660046" y="2001505"/>
                      <a:pt x="1663856" y="2001887"/>
                      <a:pt x="1665950" y="2003411"/>
                    </a:cubicBezTo>
                    <a:cubicBezTo>
                      <a:pt x="1678904" y="2013507"/>
                      <a:pt x="1692431" y="2014269"/>
                      <a:pt x="1709006" y="2015983"/>
                    </a:cubicBezTo>
                    <a:cubicBezTo>
                      <a:pt x="1732439" y="2018461"/>
                      <a:pt x="1753965" y="2016745"/>
                      <a:pt x="1775684" y="2012555"/>
                    </a:cubicBezTo>
                    <a:cubicBezTo>
                      <a:pt x="1791496" y="2009507"/>
                      <a:pt x="1807497" y="2003220"/>
                      <a:pt x="1821596" y="1995218"/>
                    </a:cubicBezTo>
                    <a:cubicBezTo>
                      <a:pt x="1841216" y="1983978"/>
                      <a:pt x="1860079" y="1979597"/>
                      <a:pt x="1878748" y="1994457"/>
                    </a:cubicBezTo>
                    <a:cubicBezTo>
                      <a:pt x="1898940" y="2010269"/>
                      <a:pt x="1921800" y="2004745"/>
                      <a:pt x="1944092" y="2005315"/>
                    </a:cubicBezTo>
                    <a:cubicBezTo>
                      <a:pt x="1953806" y="2005507"/>
                      <a:pt x="1964094" y="2005124"/>
                      <a:pt x="1973429" y="2007601"/>
                    </a:cubicBezTo>
                    <a:cubicBezTo>
                      <a:pt x="2000479" y="2014651"/>
                      <a:pt x="2026581" y="2025320"/>
                      <a:pt x="2054013" y="2030082"/>
                    </a:cubicBezTo>
                    <a:cubicBezTo>
                      <a:pt x="2069254" y="2032747"/>
                      <a:pt x="2086208" y="2027986"/>
                      <a:pt x="2102021" y="2024557"/>
                    </a:cubicBezTo>
                    <a:cubicBezTo>
                      <a:pt x="2118023" y="2020937"/>
                      <a:pt x="2133834" y="2015413"/>
                      <a:pt x="2149267" y="2009697"/>
                    </a:cubicBezTo>
                    <a:cubicBezTo>
                      <a:pt x="2159743" y="2005887"/>
                      <a:pt x="2171173" y="2002267"/>
                      <a:pt x="2179556" y="1995409"/>
                    </a:cubicBezTo>
                    <a:cubicBezTo>
                      <a:pt x="2198608" y="1979788"/>
                      <a:pt x="2218229" y="1977120"/>
                      <a:pt x="2240710" y="1985312"/>
                    </a:cubicBezTo>
                    <a:cubicBezTo>
                      <a:pt x="2244137" y="1986647"/>
                      <a:pt x="2248138" y="1986647"/>
                      <a:pt x="2251948" y="1986836"/>
                    </a:cubicBezTo>
                    <a:cubicBezTo>
                      <a:pt x="2312915" y="1990836"/>
                      <a:pt x="2373874" y="1993314"/>
                      <a:pt x="2434456" y="1999410"/>
                    </a:cubicBezTo>
                    <a:cubicBezTo>
                      <a:pt x="2459029" y="2001887"/>
                      <a:pt x="2482652" y="2012745"/>
                      <a:pt x="2506847" y="2019603"/>
                    </a:cubicBezTo>
                    <a:cubicBezTo>
                      <a:pt x="2511800" y="2020937"/>
                      <a:pt x="2517327" y="2023033"/>
                      <a:pt x="2522279" y="2022080"/>
                    </a:cubicBezTo>
                    <a:cubicBezTo>
                      <a:pt x="2576191" y="2012555"/>
                      <a:pt x="2626677" y="2026461"/>
                      <a:pt x="2676398" y="2044751"/>
                    </a:cubicBezTo>
                    <a:cubicBezTo>
                      <a:pt x="2681540" y="2046656"/>
                      <a:pt x="2687827" y="2046084"/>
                      <a:pt x="2693543" y="2045703"/>
                    </a:cubicBezTo>
                    <a:cubicBezTo>
                      <a:pt x="2709548" y="2044370"/>
                      <a:pt x="2726882" y="2037701"/>
                      <a:pt x="2741360" y="2041701"/>
                    </a:cubicBezTo>
                    <a:cubicBezTo>
                      <a:pt x="2779842" y="2052753"/>
                      <a:pt x="2817943" y="2066087"/>
                      <a:pt x="2854140" y="2082851"/>
                    </a:cubicBezTo>
                    <a:cubicBezTo>
                      <a:pt x="2890910" y="2099805"/>
                      <a:pt x="2925008" y="2114095"/>
                      <a:pt x="2967110" y="2096949"/>
                    </a:cubicBezTo>
                    <a:cubicBezTo>
                      <a:pt x="2985016" y="2089709"/>
                      <a:pt x="3008639" y="2094853"/>
                      <a:pt x="3029216" y="2096757"/>
                    </a:cubicBezTo>
                    <a:cubicBezTo>
                      <a:pt x="3044264" y="2098282"/>
                      <a:pt x="3058743" y="2106856"/>
                      <a:pt x="3073604" y="2106856"/>
                    </a:cubicBezTo>
                    <a:cubicBezTo>
                      <a:pt x="3113231" y="2106856"/>
                      <a:pt x="3148472" y="2116953"/>
                      <a:pt x="3182763" y="2137527"/>
                    </a:cubicBezTo>
                    <a:cubicBezTo>
                      <a:pt x="3196102" y="2145528"/>
                      <a:pt x="3216867" y="2140193"/>
                      <a:pt x="3234202" y="2142289"/>
                    </a:cubicBezTo>
                    <a:cubicBezTo>
                      <a:pt x="3252492" y="2144765"/>
                      <a:pt x="3271348" y="2147051"/>
                      <a:pt x="3288877" y="2152578"/>
                    </a:cubicBezTo>
                    <a:cubicBezTo>
                      <a:pt x="3334216" y="2167056"/>
                      <a:pt x="3378986" y="2183439"/>
                      <a:pt x="3424135" y="2198680"/>
                    </a:cubicBezTo>
                    <a:cubicBezTo>
                      <a:pt x="3461282" y="2211253"/>
                      <a:pt x="3497862" y="2201347"/>
                      <a:pt x="3534629" y="2196013"/>
                    </a:cubicBezTo>
                    <a:cubicBezTo>
                      <a:pt x="3557682" y="2192583"/>
                      <a:pt x="3579206" y="2184391"/>
                      <a:pt x="3605116" y="2196583"/>
                    </a:cubicBezTo>
                    <a:cubicBezTo>
                      <a:pt x="3629882" y="2208205"/>
                      <a:pt x="3661315" y="2205537"/>
                      <a:pt x="3689131" y="2211824"/>
                    </a:cubicBezTo>
                    <a:cubicBezTo>
                      <a:pt x="3712565" y="2217157"/>
                      <a:pt x="3735231" y="2225732"/>
                      <a:pt x="3757902" y="2234114"/>
                    </a:cubicBezTo>
                    <a:cubicBezTo>
                      <a:pt x="3788766" y="2245545"/>
                      <a:pt x="3819245" y="2257545"/>
                      <a:pt x="3852966" y="2251831"/>
                    </a:cubicBezTo>
                    <a:cubicBezTo>
                      <a:pt x="3891259" y="2245353"/>
                      <a:pt x="3917546" y="2269738"/>
                      <a:pt x="3947648" y="2285932"/>
                    </a:cubicBezTo>
                    <a:cubicBezTo>
                      <a:pt x="3968414" y="2296980"/>
                      <a:pt x="3991083" y="2305172"/>
                      <a:pt x="4013753" y="2312031"/>
                    </a:cubicBezTo>
                    <a:cubicBezTo>
                      <a:pt x="4044043" y="2320985"/>
                      <a:pt x="4075285" y="2326320"/>
                      <a:pt x="4105766" y="2335082"/>
                    </a:cubicBezTo>
                    <a:cubicBezTo>
                      <a:pt x="4151870" y="2348226"/>
                      <a:pt x="4198546" y="2358514"/>
                      <a:pt x="4246551" y="2351274"/>
                    </a:cubicBezTo>
                    <a:cubicBezTo>
                      <a:pt x="4268649" y="2348036"/>
                      <a:pt x="4289227" y="2348226"/>
                      <a:pt x="4311323" y="2352991"/>
                    </a:cubicBezTo>
                    <a:cubicBezTo>
                      <a:pt x="4347518" y="2360801"/>
                      <a:pt x="4384668" y="2361753"/>
                      <a:pt x="4413817" y="2390899"/>
                    </a:cubicBezTo>
                    <a:cubicBezTo>
                      <a:pt x="4424104" y="2401188"/>
                      <a:pt x="4442581" y="2403853"/>
                      <a:pt x="4457632" y="2409188"/>
                    </a:cubicBezTo>
                    <a:cubicBezTo>
                      <a:pt x="4474969" y="2415476"/>
                      <a:pt x="4487731" y="2412236"/>
                      <a:pt x="4497068" y="2393947"/>
                    </a:cubicBezTo>
                    <a:cubicBezTo>
                      <a:pt x="4501257" y="2385757"/>
                      <a:pt x="4513260" y="2377755"/>
                      <a:pt x="4522596" y="2376421"/>
                    </a:cubicBezTo>
                    <a:cubicBezTo>
                      <a:pt x="4550599" y="2372421"/>
                      <a:pt x="4576318" y="2378327"/>
                      <a:pt x="4603368" y="2391282"/>
                    </a:cubicBezTo>
                    <a:cubicBezTo>
                      <a:pt x="4628705" y="2403474"/>
                      <a:pt x="4660331" y="2402140"/>
                      <a:pt x="4689098" y="2406903"/>
                    </a:cubicBezTo>
                    <a:cubicBezTo>
                      <a:pt x="4699289" y="2408618"/>
                      <a:pt x="4709482" y="2411237"/>
                      <a:pt x="4719697" y="2413428"/>
                    </a:cubicBezTo>
                    <a:lnTo>
                      <a:pt x="4726469" y="2414298"/>
                    </a:lnTo>
                    <a:lnTo>
                      <a:pt x="4785776" y="2414298"/>
                    </a:lnTo>
                    <a:lnTo>
                      <a:pt x="4788661" y="2414047"/>
                    </a:lnTo>
                    <a:cubicBezTo>
                      <a:pt x="4801401" y="2412237"/>
                      <a:pt x="4814166" y="2410142"/>
                      <a:pt x="4827024" y="2408999"/>
                    </a:cubicBezTo>
                    <a:cubicBezTo>
                      <a:pt x="4847027" y="2407095"/>
                      <a:pt x="4867412" y="2407856"/>
                      <a:pt x="4887415" y="2405570"/>
                    </a:cubicBezTo>
                    <a:cubicBezTo>
                      <a:pt x="4903799" y="2403853"/>
                      <a:pt x="4919991" y="2399474"/>
                      <a:pt x="4936184" y="2395853"/>
                    </a:cubicBezTo>
                    <a:cubicBezTo>
                      <a:pt x="4942089" y="2394520"/>
                      <a:pt x="4947996" y="2389376"/>
                      <a:pt x="4953328" y="2390138"/>
                    </a:cubicBezTo>
                    <a:cubicBezTo>
                      <a:pt x="5006292" y="2398330"/>
                      <a:pt x="5044391" y="2361753"/>
                      <a:pt x="5089162" y="2345560"/>
                    </a:cubicBezTo>
                    <a:cubicBezTo>
                      <a:pt x="5136216" y="2328413"/>
                      <a:pt x="5181748" y="2302124"/>
                      <a:pt x="5234326" y="2309935"/>
                    </a:cubicBezTo>
                    <a:cubicBezTo>
                      <a:pt x="5266141" y="2314697"/>
                      <a:pt x="5296812" y="2325747"/>
                      <a:pt x="5328438" y="2332416"/>
                    </a:cubicBezTo>
                    <a:cubicBezTo>
                      <a:pt x="5339677" y="2334701"/>
                      <a:pt x="5352250" y="2334320"/>
                      <a:pt x="5363491" y="2332034"/>
                    </a:cubicBezTo>
                    <a:cubicBezTo>
                      <a:pt x="5417784" y="2321555"/>
                      <a:pt x="5471316" y="2320032"/>
                      <a:pt x="5524660" y="2337178"/>
                    </a:cubicBezTo>
                    <a:cubicBezTo>
                      <a:pt x="5533802" y="2340036"/>
                      <a:pt x="5543518" y="2342701"/>
                      <a:pt x="5553045" y="2342701"/>
                    </a:cubicBezTo>
                    <a:cubicBezTo>
                      <a:pt x="5605244" y="2342701"/>
                      <a:pt x="5656488" y="2338701"/>
                      <a:pt x="5706401" y="2320032"/>
                    </a:cubicBezTo>
                    <a:cubicBezTo>
                      <a:pt x="5723166" y="2313745"/>
                      <a:pt x="5743551" y="2317745"/>
                      <a:pt x="5762029" y="2316221"/>
                    </a:cubicBezTo>
                    <a:cubicBezTo>
                      <a:pt x="5779174" y="2314889"/>
                      <a:pt x="5796702" y="2314317"/>
                      <a:pt x="5813276" y="2309935"/>
                    </a:cubicBezTo>
                    <a:cubicBezTo>
                      <a:pt x="5837472" y="2303459"/>
                      <a:pt x="5859949" y="2302697"/>
                      <a:pt x="5884906" y="2308411"/>
                    </a:cubicBezTo>
                    <a:cubicBezTo>
                      <a:pt x="5908719" y="2313745"/>
                      <a:pt x="5934438" y="2311079"/>
                      <a:pt x="5959204" y="2311269"/>
                    </a:cubicBezTo>
                    <a:cubicBezTo>
                      <a:pt x="5986828" y="2311459"/>
                      <a:pt x="6014449" y="2311649"/>
                      <a:pt x="6042072" y="2310697"/>
                    </a:cubicBezTo>
                    <a:cubicBezTo>
                      <a:pt x="6053124" y="2310317"/>
                      <a:pt x="6065695" y="2302697"/>
                      <a:pt x="6074842" y="2305745"/>
                    </a:cubicBezTo>
                    <a:cubicBezTo>
                      <a:pt x="6104368" y="2316031"/>
                      <a:pt x="6133897" y="2303649"/>
                      <a:pt x="6163425" y="2309172"/>
                    </a:cubicBezTo>
                    <a:cubicBezTo>
                      <a:pt x="6177905" y="2312031"/>
                      <a:pt x="6194288" y="2304220"/>
                      <a:pt x="6209909" y="2303459"/>
                    </a:cubicBezTo>
                    <a:cubicBezTo>
                      <a:pt x="6235437" y="2302124"/>
                      <a:pt x="6260964" y="2302697"/>
                      <a:pt x="6286493" y="2302315"/>
                    </a:cubicBezTo>
                    <a:cubicBezTo>
                      <a:pt x="6294876" y="2302124"/>
                      <a:pt x="6303068" y="2301362"/>
                      <a:pt x="6311449" y="2300980"/>
                    </a:cubicBezTo>
                    <a:cubicBezTo>
                      <a:pt x="6318880" y="2300601"/>
                      <a:pt x="6326691" y="2298887"/>
                      <a:pt x="6333739" y="2300218"/>
                    </a:cubicBezTo>
                    <a:cubicBezTo>
                      <a:pt x="6359268" y="2304983"/>
                      <a:pt x="6384414" y="2312793"/>
                      <a:pt x="6410131" y="2315841"/>
                    </a:cubicBezTo>
                    <a:cubicBezTo>
                      <a:pt x="6432420" y="2318507"/>
                      <a:pt x="6455472" y="2314889"/>
                      <a:pt x="6477951" y="2316793"/>
                    </a:cubicBezTo>
                    <a:cubicBezTo>
                      <a:pt x="6517576" y="2320032"/>
                      <a:pt x="6557201" y="2325747"/>
                      <a:pt x="6596828" y="2329368"/>
                    </a:cubicBezTo>
                    <a:cubicBezTo>
                      <a:pt x="6605401" y="2330130"/>
                      <a:pt x="6614353" y="2325365"/>
                      <a:pt x="6623118" y="2324985"/>
                    </a:cubicBezTo>
                    <a:cubicBezTo>
                      <a:pt x="6650551" y="2324033"/>
                      <a:pt x="6677984" y="2323841"/>
                      <a:pt x="6705417" y="2323272"/>
                    </a:cubicBezTo>
                    <a:cubicBezTo>
                      <a:pt x="6721038" y="2323080"/>
                      <a:pt x="6736851" y="2323651"/>
                      <a:pt x="6752283" y="2321937"/>
                    </a:cubicBezTo>
                    <a:cubicBezTo>
                      <a:pt x="6772665" y="2319651"/>
                      <a:pt x="6791144" y="2316221"/>
                      <a:pt x="6810195" y="2331082"/>
                    </a:cubicBezTo>
                    <a:cubicBezTo>
                      <a:pt x="6839534" y="2354132"/>
                      <a:pt x="6876872" y="2345178"/>
                      <a:pt x="6910782" y="2350512"/>
                    </a:cubicBezTo>
                    <a:cubicBezTo>
                      <a:pt x="6919547" y="2351847"/>
                      <a:pt x="6928501" y="2352036"/>
                      <a:pt x="6937263" y="2353561"/>
                    </a:cubicBezTo>
                    <a:cubicBezTo>
                      <a:pt x="6953457" y="2356418"/>
                      <a:pt x="6969457" y="2359657"/>
                      <a:pt x="6985653" y="2362897"/>
                    </a:cubicBezTo>
                    <a:cubicBezTo>
                      <a:pt x="6988509" y="2363467"/>
                      <a:pt x="6991747" y="2363659"/>
                      <a:pt x="6994415" y="2364611"/>
                    </a:cubicBezTo>
                    <a:cubicBezTo>
                      <a:pt x="7018991" y="2372611"/>
                      <a:pt x="7043184" y="2381755"/>
                      <a:pt x="7068141" y="2388234"/>
                    </a:cubicBezTo>
                    <a:cubicBezTo>
                      <a:pt x="7080334" y="2391472"/>
                      <a:pt x="7093860" y="2391853"/>
                      <a:pt x="7106432" y="2390138"/>
                    </a:cubicBezTo>
                    <a:cubicBezTo>
                      <a:pt x="7143199" y="2385185"/>
                      <a:pt x="7179587" y="2383089"/>
                      <a:pt x="7216547" y="2390330"/>
                    </a:cubicBezTo>
                    <a:cubicBezTo>
                      <a:pt x="7231214" y="2393186"/>
                      <a:pt x="7247599" y="2388424"/>
                      <a:pt x="7263220" y="2386709"/>
                    </a:cubicBezTo>
                    <a:cubicBezTo>
                      <a:pt x="7300559" y="2382137"/>
                      <a:pt x="7337899" y="2377183"/>
                      <a:pt x="7375428" y="2372803"/>
                    </a:cubicBezTo>
                    <a:cubicBezTo>
                      <a:pt x="7398860" y="2370135"/>
                      <a:pt x="7422483" y="2368611"/>
                      <a:pt x="7445916" y="2365945"/>
                    </a:cubicBezTo>
                    <a:cubicBezTo>
                      <a:pt x="7472967" y="2362705"/>
                      <a:pt x="7499828" y="2357753"/>
                      <a:pt x="7526880" y="2355084"/>
                    </a:cubicBezTo>
                    <a:cubicBezTo>
                      <a:pt x="7557742" y="2352036"/>
                      <a:pt x="7588795" y="2351466"/>
                      <a:pt x="7619655" y="2348226"/>
                    </a:cubicBezTo>
                    <a:cubicBezTo>
                      <a:pt x="7676047" y="2341940"/>
                      <a:pt x="7732247" y="2334509"/>
                      <a:pt x="7788636" y="2327461"/>
                    </a:cubicBezTo>
                    <a:cubicBezTo>
                      <a:pt x="7843311" y="2320603"/>
                      <a:pt x="7897987" y="2314507"/>
                      <a:pt x="7952280" y="2305935"/>
                    </a:cubicBezTo>
                    <a:cubicBezTo>
                      <a:pt x="7975142" y="2302315"/>
                      <a:pt x="7996859" y="2292408"/>
                      <a:pt x="8019339" y="2286884"/>
                    </a:cubicBezTo>
                    <a:cubicBezTo>
                      <a:pt x="8058774" y="2277357"/>
                      <a:pt x="8098590" y="2269357"/>
                      <a:pt x="8137835" y="2259832"/>
                    </a:cubicBezTo>
                    <a:cubicBezTo>
                      <a:pt x="8155359" y="2255641"/>
                      <a:pt x="8172124" y="2248593"/>
                      <a:pt x="8189651" y="2243639"/>
                    </a:cubicBezTo>
                    <a:cubicBezTo>
                      <a:pt x="8230992" y="2232208"/>
                      <a:pt x="8272903" y="2222874"/>
                      <a:pt x="8313671" y="2209920"/>
                    </a:cubicBezTo>
                    <a:cubicBezTo>
                      <a:pt x="8362822" y="2194297"/>
                      <a:pt x="8411019" y="2175439"/>
                      <a:pt x="8459979" y="2158864"/>
                    </a:cubicBezTo>
                    <a:cubicBezTo>
                      <a:pt x="8478269" y="2152578"/>
                      <a:pt x="8497511" y="2148957"/>
                      <a:pt x="8516369" y="2144003"/>
                    </a:cubicBezTo>
                    <a:cubicBezTo>
                      <a:pt x="8563425" y="2131431"/>
                      <a:pt x="8610288" y="2118095"/>
                      <a:pt x="8657726" y="2106284"/>
                    </a:cubicBezTo>
                    <a:cubicBezTo>
                      <a:pt x="8675253" y="2101901"/>
                      <a:pt x="8693731" y="2102284"/>
                      <a:pt x="8711448" y="2098664"/>
                    </a:cubicBezTo>
                    <a:cubicBezTo>
                      <a:pt x="8732023" y="2094472"/>
                      <a:pt x="8752407" y="2089138"/>
                      <a:pt x="8772219" y="2082280"/>
                    </a:cubicBezTo>
                    <a:cubicBezTo>
                      <a:pt x="8796985" y="2073707"/>
                      <a:pt x="8820990" y="2062659"/>
                      <a:pt x="8845565" y="2053705"/>
                    </a:cubicBezTo>
                    <a:cubicBezTo>
                      <a:pt x="8886142" y="2039034"/>
                      <a:pt x="8926911" y="2024557"/>
                      <a:pt x="8967871" y="2011221"/>
                    </a:cubicBezTo>
                    <a:cubicBezTo>
                      <a:pt x="8983301" y="2006268"/>
                      <a:pt x="9000257" y="2005697"/>
                      <a:pt x="9015878" y="2001124"/>
                    </a:cubicBezTo>
                    <a:cubicBezTo>
                      <a:pt x="9088840" y="1979597"/>
                      <a:pt x="9161805" y="1957880"/>
                      <a:pt x="9234579" y="1935209"/>
                    </a:cubicBezTo>
                    <a:cubicBezTo>
                      <a:pt x="9272298" y="1923399"/>
                      <a:pt x="9308875" y="1908538"/>
                      <a:pt x="9346597" y="1896917"/>
                    </a:cubicBezTo>
                    <a:cubicBezTo>
                      <a:pt x="9369267" y="1889869"/>
                      <a:pt x="9393650" y="1887773"/>
                      <a:pt x="9416321" y="1880724"/>
                    </a:cubicBezTo>
                    <a:cubicBezTo>
                      <a:pt x="9437278" y="1874247"/>
                      <a:pt x="9456709" y="1863578"/>
                      <a:pt x="9477283" y="1856149"/>
                    </a:cubicBezTo>
                    <a:cubicBezTo>
                      <a:pt x="9540152" y="1833097"/>
                      <a:pt x="9603971" y="1811953"/>
                      <a:pt x="9666265" y="1787186"/>
                    </a:cubicBezTo>
                    <a:cubicBezTo>
                      <a:pt x="9696749" y="1775183"/>
                      <a:pt x="9725323" y="1757849"/>
                      <a:pt x="9754088" y="1741464"/>
                    </a:cubicBezTo>
                    <a:cubicBezTo>
                      <a:pt x="9802858" y="1713841"/>
                      <a:pt x="9850865" y="1685074"/>
                      <a:pt x="9899446" y="1656880"/>
                    </a:cubicBezTo>
                    <a:cubicBezTo>
                      <a:pt x="9935832" y="1635924"/>
                      <a:pt x="9968027" y="1611347"/>
                      <a:pt x="9993175" y="1576487"/>
                    </a:cubicBezTo>
                    <a:cubicBezTo>
                      <a:pt x="10004797" y="1560484"/>
                      <a:pt x="10024990" y="1546768"/>
                      <a:pt x="10044230" y="1540480"/>
                    </a:cubicBezTo>
                    <a:cubicBezTo>
                      <a:pt x="10078713" y="1529241"/>
                      <a:pt x="10104430" y="1507522"/>
                      <a:pt x="10131863" y="1485613"/>
                    </a:cubicBezTo>
                    <a:cubicBezTo>
                      <a:pt x="10166536" y="1457801"/>
                      <a:pt x="10203304" y="1431509"/>
                      <a:pt x="10242357" y="1410555"/>
                    </a:cubicBezTo>
                    <a:cubicBezTo>
                      <a:pt x="10280840" y="1389980"/>
                      <a:pt x="10324086" y="1378549"/>
                      <a:pt x="10363709" y="1359499"/>
                    </a:cubicBezTo>
                    <a:cubicBezTo>
                      <a:pt x="10386952" y="1348259"/>
                      <a:pt x="10407146" y="1330353"/>
                      <a:pt x="10428291" y="1314920"/>
                    </a:cubicBezTo>
                    <a:cubicBezTo>
                      <a:pt x="10449438" y="1299489"/>
                      <a:pt x="10470394" y="1283486"/>
                      <a:pt x="10490969" y="1267104"/>
                    </a:cubicBezTo>
                    <a:cubicBezTo>
                      <a:pt x="10502208" y="1258149"/>
                      <a:pt x="10511734" y="1246909"/>
                      <a:pt x="10523354" y="1238337"/>
                    </a:cubicBezTo>
                    <a:cubicBezTo>
                      <a:pt x="10545263" y="1222334"/>
                      <a:pt x="10569075" y="1208808"/>
                      <a:pt x="10590031" y="1191664"/>
                    </a:cubicBezTo>
                    <a:cubicBezTo>
                      <a:pt x="10610225" y="1175089"/>
                      <a:pt x="10633467" y="1166707"/>
                      <a:pt x="10656519" y="1156038"/>
                    </a:cubicBezTo>
                    <a:cubicBezTo>
                      <a:pt x="10674046" y="1148036"/>
                      <a:pt x="10686617" y="1130320"/>
                      <a:pt x="10703573" y="1120603"/>
                    </a:cubicBezTo>
                    <a:cubicBezTo>
                      <a:pt x="10727767" y="1106697"/>
                      <a:pt x="10746246" y="1089553"/>
                      <a:pt x="10764534" y="1067643"/>
                    </a:cubicBezTo>
                    <a:cubicBezTo>
                      <a:pt x="10785111" y="1043068"/>
                      <a:pt x="10820162" y="1029732"/>
                      <a:pt x="10850453" y="1014301"/>
                    </a:cubicBezTo>
                    <a:cubicBezTo>
                      <a:pt x="10876171" y="1001157"/>
                      <a:pt x="10906081" y="995632"/>
                      <a:pt x="10929704" y="980201"/>
                    </a:cubicBezTo>
                    <a:cubicBezTo>
                      <a:pt x="10946279" y="969342"/>
                      <a:pt x="10958661" y="948957"/>
                      <a:pt x="10967423" y="930289"/>
                    </a:cubicBezTo>
                    <a:cubicBezTo>
                      <a:pt x="10987046" y="887995"/>
                      <a:pt x="11021146" y="861897"/>
                      <a:pt x="11058869" y="838084"/>
                    </a:cubicBezTo>
                    <a:cubicBezTo>
                      <a:pt x="11097350" y="813699"/>
                      <a:pt x="11133927" y="786836"/>
                      <a:pt x="11172600" y="762834"/>
                    </a:cubicBezTo>
                    <a:cubicBezTo>
                      <a:pt x="11211843" y="738638"/>
                      <a:pt x="11243658" y="706443"/>
                      <a:pt x="11275283" y="673676"/>
                    </a:cubicBezTo>
                    <a:cubicBezTo>
                      <a:pt x="11288238" y="660150"/>
                      <a:pt x="11305192" y="650434"/>
                      <a:pt x="11320623" y="639195"/>
                    </a:cubicBezTo>
                    <a:cubicBezTo>
                      <a:pt x="11338339" y="626241"/>
                      <a:pt x="11355296" y="611953"/>
                      <a:pt x="11374346" y="601664"/>
                    </a:cubicBezTo>
                    <a:cubicBezTo>
                      <a:pt x="11398160" y="588709"/>
                      <a:pt x="11424069" y="579757"/>
                      <a:pt x="11448453" y="567755"/>
                    </a:cubicBezTo>
                    <a:cubicBezTo>
                      <a:pt x="11476838" y="553657"/>
                      <a:pt x="11505795" y="539750"/>
                      <a:pt x="11532275" y="522605"/>
                    </a:cubicBezTo>
                    <a:cubicBezTo>
                      <a:pt x="11545039" y="514413"/>
                      <a:pt x="11553613" y="499363"/>
                      <a:pt x="11562947" y="486598"/>
                    </a:cubicBezTo>
                    <a:cubicBezTo>
                      <a:pt x="11599714" y="436305"/>
                      <a:pt x="11635529" y="385441"/>
                      <a:pt x="11672489" y="335337"/>
                    </a:cubicBezTo>
                    <a:cubicBezTo>
                      <a:pt x="11712304" y="281424"/>
                      <a:pt x="11763931" y="241608"/>
                      <a:pt x="11821656" y="207889"/>
                    </a:cubicBezTo>
                    <a:cubicBezTo>
                      <a:pt x="11877664" y="175312"/>
                      <a:pt x="11931195" y="138734"/>
                      <a:pt x="11986443" y="104824"/>
                    </a:cubicBezTo>
                    <a:cubicBezTo>
                      <a:pt x="11998443" y="97395"/>
                      <a:pt x="12013114" y="94347"/>
                      <a:pt x="12026448" y="88821"/>
                    </a:cubicBezTo>
                    <a:cubicBezTo>
                      <a:pt x="12072360" y="69580"/>
                      <a:pt x="12118083" y="50147"/>
                      <a:pt x="12160947" y="28621"/>
                    </a:cubicBezTo>
                    <a:lnTo>
                      <a:pt x="12192000" y="0"/>
                    </a:lnTo>
                    <a:close/>
                  </a:path>
                </a:pathLst>
              </a:custGeom>
              <a:solidFill>
                <a:schemeClr val="bg1">
                  <a:alpha val="14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64" name="Group 40">
              <a:extLst>
                <a:ext uri="{FF2B5EF4-FFF2-40B4-BE49-F238E27FC236}">
                  <a16:creationId xmlns:a16="http://schemas.microsoft.com/office/drawing/2014/main" id="{8ADB9AB8-2EB4-4B5E-9A1E-84F2E44D9185}"/>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44" y="3296011"/>
              <a:ext cx="12191456" cy="2849975"/>
              <a:chOff x="544" y="3296011"/>
              <a:chExt cx="12191456" cy="2849975"/>
            </a:xfrm>
          </p:grpSpPr>
          <p:sp>
            <p:nvSpPr>
              <p:cNvPr id="42" name="Freeform: Shape 41">
                <a:extLst>
                  <a:ext uri="{FF2B5EF4-FFF2-40B4-BE49-F238E27FC236}">
                    <a16:creationId xmlns:a16="http://schemas.microsoft.com/office/drawing/2014/main" id="{95F439B0-E080-4B01-85AF-D226A85BA4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4" y="3296011"/>
                <a:ext cx="12191456" cy="2849975"/>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 name="Freeform: Shape 42">
                <a:extLst>
                  <a:ext uri="{FF2B5EF4-FFF2-40B4-BE49-F238E27FC236}">
                    <a16:creationId xmlns:a16="http://schemas.microsoft.com/office/drawing/2014/main" id="{EDEC643B-AA3F-4913-B411-1458BCEF26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4" y="3296011"/>
                <a:ext cx="12191456" cy="2849975"/>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blipFill>
                <a:blip r:embed="rId2">
                  <a:alphaModFix amt="57000"/>
                </a:blip>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sp>
        <p:nvSpPr>
          <p:cNvPr id="2" name="Title 1">
            <a:extLst>
              <a:ext uri="{FF2B5EF4-FFF2-40B4-BE49-F238E27FC236}">
                <a16:creationId xmlns:a16="http://schemas.microsoft.com/office/drawing/2014/main" id="{799C009A-2C38-420B-8FB8-32CE1834ACC8}"/>
              </a:ext>
            </a:extLst>
          </p:cNvPr>
          <p:cNvSpPr>
            <a:spLocks noGrp="1"/>
          </p:cNvSpPr>
          <p:nvPr>
            <p:ph type="title"/>
          </p:nvPr>
        </p:nvSpPr>
        <p:spPr>
          <a:xfrm>
            <a:off x="838199" y="1120676"/>
            <a:ext cx="6119192" cy="2308324"/>
          </a:xfrm>
        </p:spPr>
        <p:txBody>
          <a:bodyPr vert="horz" lIns="91440" tIns="45720" rIns="91440" bIns="45720" rtlCol="0" anchor="b">
            <a:normAutofit/>
          </a:bodyPr>
          <a:lstStyle/>
          <a:p>
            <a:r>
              <a:rPr lang="en-US" sz="7200" b="1" dirty="0">
                <a:solidFill>
                  <a:srgbClr val="FF6600"/>
                </a:solidFill>
                <a:effectLst>
                  <a:outerShdw blurRad="38100" dist="38100" dir="2700000" algn="tl">
                    <a:srgbClr val="000000">
                      <a:alpha val="43137"/>
                    </a:srgbClr>
                  </a:outerShdw>
                </a:effectLst>
                <a:latin typeface="Avenir LT Std 65 Medium" panose="020B0803020203020204" pitchFamily="34" charset="0"/>
              </a:rPr>
              <a:t>Hypothesis 4:</a:t>
            </a:r>
            <a:r>
              <a:rPr lang="en-US" sz="7200" b="1" kern="1200" dirty="0">
                <a:solidFill>
                  <a:srgbClr val="FF6600"/>
                </a:solidFill>
                <a:effectLst>
                  <a:outerShdw blurRad="38100" dist="38100" dir="2700000" algn="tl">
                    <a:srgbClr val="000000">
                      <a:alpha val="43137"/>
                    </a:srgbClr>
                  </a:outerShdw>
                </a:effectLst>
                <a:latin typeface="Avenir LT Std 65 Medium" panose="020B0803020203020204" pitchFamily="34" charset="0"/>
              </a:rPr>
              <a:t> </a:t>
            </a:r>
            <a:br>
              <a:rPr lang="en-US" sz="7200" b="1" kern="1200" dirty="0">
                <a:solidFill>
                  <a:srgbClr val="FF6600"/>
                </a:solidFill>
                <a:effectLst>
                  <a:outerShdw blurRad="38100" dist="38100" dir="2700000" algn="tl">
                    <a:srgbClr val="000000">
                      <a:alpha val="43137"/>
                    </a:srgbClr>
                  </a:outerShdw>
                </a:effectLst>
                <a:latin typeface="Avenir LT Std 65 Medium" panose="020B0803020203020204" pitchFamily="34" charset="0"/>
              </a:rPr>
            </a:br>
            <a:br>
              <a:rPr lang="en-US" sz="2400" b="1" dirty="0">
                <a:solidFill>
                  <a:srgbClr val="FF6600"/>
                </a:solidFill>
                <a:effectLst>
                  <a:outerShdw blurRad="38100" dist="38100" dir="2700000" algn="tl">
                    <a:srgbClr val="000000">
                      <a:alpha val="43137"/>
                    </a:srgbClr>
                  </a:outerShdw>
                </a:effectLst>
                <a:latin typeface="Avenir LT Std 65 Medium" panose="020B0803020203020204" pitchFamily="34" charset="0"/>
              </a:rPr>
            </a:br>
            <a:r>
              <a:rPr lang="en-US" sz="2400" b="1" dirty="0">
                <a:solidFill>
                  <a:srgbClr val="FF6600"/>
                </a:solidFill>
                <a:effectLst>
                  <a:outerShdw blurRad="38100" dist="38100" dir="2700000" algn="tl">
                    <a:srgbClr val="000000">
                      <a:alpha val="43137"/>
                    </a:srgbClr>
                  </a:outerShdw>
                </a:effectLst>
                <a:latin typeface="Avenir LT Std 65 Medium" panose="020B0803020203020204" pitchFamily="34" charset="0"/>
              </a:rPr>
              <a:t>Is there an association between City and Profit?</a:t>
            </a:r>
            <a:r>
              <a:rPr lang="en-US" sz="2400" b="1" kern="1200" dirty="0">
                <a:solidFill>
                  <a:srgbClr val="FF6600"/>
                </a:solidFill>
                <a:effectLst>
                  <a:outerShdw blurRad="38100" dist="38100" dir="2700000" algn="tl">
                    <a:srgbClr val="000000">
                      <a:alpha val="43137"/>
                    </a:srgbClr>
                  </a:outerShdw>
                </a:effectLst>
                <a:latin typeface="Avenir LT Std 65 Medium" panose="020B0803020203020204" pitchFamily="34" charset="0"/>
              </a:rPr>
              <a:t> </a:t>
            </a:r>
            <a:endParaRPr lang="en-US" sz="7200" b="1" kern="1200" dirty="0">
              <a:solidFill>
                <a:srgbClr val="FF6600"/>
              </a:solidFill>
              <a:effectLst>
                <a:outerShdw blurRad="38100" dist="38100" dir="2700000" algn="tl">
                  <a:srgbClr val="000000">
                    <a:alpha val="43137"/>
                  </a:srgbClr>
                </a:outerShdw>
              </a:effectLst>
              <a:latin typeface="Avenir LT Std 65 Medium" panose="020B0803020203020204" pitchFamily="34" charset="0"/>
            </a:endParaRPr>
          </a:p>
        </p:txBody>
      </p:sp>
      <p:sp>
        <p:nvSpPr>
          <p:cNvPr id="4" name="Slide Number Placeholder 3">
            <a:extLst>
              <a:ext uri="{FF2B5EF4-FFF2-40B4-BE49-F238E27FC236}">
                <a16:creationId xmlns:a16="http://schemas.microsoft.com/office/drawing/2014/main" id="{1992C3F3-C64F-4C4F-A7B4-4C7B4ECC5791}"/>
              </a:ext>
            </a:extLst>
          </p:cNvPr>
          <p:cNvSpPr>
            <a:spLocks noGrp="1"/>
          </p:cNvSpPr>
          <p:nvPr>
            <p:ph type="sldNum" sz="quarter" idx="12"/>
          </p:nvPr>
        </p:nvSpPr>
        <p:spPr>
          <a:xfrm>
            <a:off x="8737600" y="466933"/>
            <a:ext cx="2635250" cy="707886"/>
          </a:xfrm>
        </p:spPr>
        <p:txBody>
          <a:bodyPr vert="horz" lIns="91440" tIns="45720" rIns="91440" bIns="45720" rtlCol="0" anchor="ctr">
            <a:norm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fld id="{48F63A3B-78C7-47BE-AE5E-E10140E04643}" type="slidenum">
              <a:rPr kumimoji="0" lang="en-US" sz="4400" b="0" i="0" u="none" strike="noStrike" kern="1200" cap="none" spc="0" normalizeH="0" baseline="0" noProof="0">
                <a:ln>
                  <a:noFill/>
                </a:ln>
                <a:solidFill>
                  <a:prstClr val="white"/>
                </a:solidFill>
                <a:effectLst/>
                <a:uLnTx/>
                <a:uFillTx/>
                <a:latin typeface="Calibri" panose="020F0502020204030204"/>
                <a:ea typeface="+mn-ea"/>
                <a:cs typeface="+mn-cs"/>
              </a:rPr>
              <a:pPr marL="0" marR="0" lvl="0" indent="0" algn="r" defTabSz="914400" rtl="0" eaLnBrk="1" fontAlgn="auto" latinLnBrk="0" hangingPunct="1">
                <a:lnSpc>
                  <a:spcPct val="90000"/>
                </a:lnSpc>
                <a:spcBef>
                  <a:spcPts val="0"/>
                </a:spcBef>
                <a:spcAft>
                  <a:spcPts val="600"/>
                </a:spcAft>
                <a:buClrTx/>
                <a:buSzTx/>
                <a:buFontTx/>
                <a:buNone/>
                <a:tabLst/>
                <a:defRPr/>
              </a:pPr>
              <a:t>37</a:t>
            </a:fld>
            <a:endParaRPr kumimoji="0" lang="en-US" sz="44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3" name="Picture 62">
            <a:extLst>
              <a:ext uri="{FF2B5EF4-FFF2-40B4-BE49-F238E27FC236}">
                <a16:creationId xmlns:a16="http://schemas.microsoft.com/office/drawing/2014/main" id="{A704440B-E7BA-4BDD-A268-7403304B3E5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37373" y="0"/>
            <a:ext cx="1654627" cy="994232"/>
          </a:xfrm>
          <a:prstGeom prst="rect">
            <a:avLst/>
          </a:prstGeom>
        </p:spPr>
      </p:pic>
      <p:pic>
        <p:nvPicPr>
          <p:cNvPr id="14" name="Graphic 13" descr="Clipboard Mixed with solid fill">
            <a:extLst>
              <a:ext uri="{FF2B5EF4-FFF2-40B4-BE49-F238E27FC236}">
                <a16:creationId xmlns:a16="http://schemas.microsoft.com/office/drawing/2014/main" id="{ECA79679-2C8D-4692-BABE-D61577CE7C4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606322" y="1120676"/>
            <a:ext cx="2262555" cy="2262555"/>
          </a:xfrm>
          <a:prstGeom prst="rect">
            <a:avLst/>
          </a:prstGeom>
        </p:spPr>
      </p:pic>
    </p:spTree>
    <p:extLst>
      <p:ext uri="{BB962C8B-B14F-4D97-AF65-F5344CB8AC3E}">
        <p14:creationId xmlns:p14="http://schemas.microsoft.com/office/powerpoint/2010/main" val="191749977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7AF7462-92A8-45C4-842B-25B51DE4202D}"/>
              </a:ext>
            </a:extLst>
          </p:cNvPr>
          <p:cNvSpPr>
            <a:spLocks noGrp="1"/>
          </p:cNvSpPr>
          <p:nvPr>
            <p:ph type="sldNum" sz="quarter" idx="12"/>
          </p:nvPr>
        </p:nvSpPr>
        <p:spPr/>
        <p:txBody>
          <a:bodyPr/>
          <a:lstStyle/>
          <a:p>
            <a:fld id="{48F63A3B-78C7-47BE-AE5E-E10140E04643}" type="slidenum">
              <a:rPr lang="en-US" smtClean="0"/>
              <a:t>38</a:t>
            </a:fld>
            <a:endParaRPr lang="en-US"/>
          </a:p>
        </p:txBody>
      </p:sp>
      <p:pic>
        <p:nvPicPr>
          <p:cNvPr id="5" name="Picture 4">
            <a:extLst>
              <a:ext uri="{FF2B5EF4-FFF2-40B4-BE49-F238E27FC236}">
                <a16:creationId xmlns:a16="http://schemas.microsoft.com/office/drawing/2014/main" id="{C913BC1F-547D-4D5F-8AAB-5AAAF3EA094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37373" y="0"/>
            <a:ext cx="1654627" cy="994232"/>
          </a:xfrm>
          <a:prstGeom prst="rect">
            <a:avLst/>
          </a:prstGeom>
        </p:spPr>
      </p:pic>
      <p:pic>
        <p:nvPicPr>
          <p:cNvPr id="13" name="Picture 12" descr="Chart, bar chart&#10;&#10;Description automatically generated">
            <a:extLst>
              <a:ext uri="{FF2B5EF4-FFF2-40B4-BE49-F238E27FC236}">
                <a16:creationId xmlns:a16="http://schemas.microsoft.com/office/drawing/2014/main" id="{A58E035E-3504-4847-ADDD-8BBB3B527301}"/>
              </a:ext>
            </a:extLst>
          </p:cNvPr>
          <p:cNvPicPr>
            <a:picLocks noChangeAspect="1"/>
          </p:cNvPicPr>
          <p:nvPr/>
        </p:nvPicPr>
        <p:blipFill>
          <a:blip r:embed="rId3"/>
          <a:stretch>
            <a:fillRect/>
          </a:stretch>
        </p:blipFill>
        <p:spPr>
          <a:xfrm>
            <a:off x="5674417" y="2216755"/>
            <a:ext cx="6119191" cy="3645476"/>
          </a:xfrm>
          <a:prstGeom prst="rect">
            <a:avLst/>
          </a:prstGeom>
          <a:ln>
            <a:solidFill>
              <a:schemeClr val="tx1"/>
            </a:solidFill>
          </a:ln>
        </p:spPr>
      </p:pic>
      <p:pic>
        <p:nvPicPr>
          <p:cNvPr id="14" name="Picture 13" descr="A picture containing chart&#10;&#10;Description automatically generated">
            <a:extLst>
              <a:ext uri="{FF2B5EF4-FFF2-40B4-BE49-F238E27FC236}">
                <a16:creationId xmlns:a16="http://schemas.microsoft.com/office/drawing/2014/main" id="{B4888E4C-EC76-4886-BDA8-558F536A734B}"/>
              </a:ext>
            </a:extLst>
          </p:cNvPr>
          <p:cNvPicPr>
            <a:picLocks noChangeAspect="1"/>
          </p:cNvPicPr>
          <p:nvPr/>
        </p:nvPicPr>
        <p:blipFill>
          <a:blip r:embed="rId4"/>
          <a:stretch>
            <a:fillRect/>
          </a:stretch>
        </p:blipFill>
        <p:spPr>
          <a:xfrm>
            <a:off x="5674417" y="679864"/>
            <a:ext cx="1139686" cy="1409897"/>
          </a:xfrm>
          <a:prstGeom prst="rect">
            <a:avLst/>
          </a:prstGeom>
          <a:ln>
            <a:solidFill>
              <a:schemeClr val="tx1"/>
            </a:solidFill>
          </a:ln>
        </p:spPr>
      </p:pic>
      <p:sp>
        <p:nvSpPr>
          <p:cNvPr id="15" name="Content Placeholder 10">
            <a:extLst>
              <a:ext uri="{FF2B5EF4-FFF2-40B4-BE49-F238E27FC236}">
                <a16:creationId xmlns:a16="http://schemas.microsoft.com/office/drawing/2014/main" id="{49DA3FF9-139E-4201-8C3E-D0536337DB1B}"/>
              </a:ext>
            </a:extLst>
          </p:cNvPr>
          <p:cNvSpPr txBox="1">
            <a:spLocks noGrp="1"/>
          </p:cNvSpPr>
          <p:nvPr>
            <p:ph idx="1"/>
          </p:nvPr>
        </p:nvSpPr>
        <p:spPr>
          <a:xfrm>
            <a:off x="398392" y="679864"/>
            <a:ext cx="4995243" cy="5235279"/>
          </a:xfrm>
          <a:prstGeom prst="rect">
            <a:avLst/>
          </a:prstGeom>
          <a:noFill/>
        </p:spPr>
        <p:txBody>
          <a:bodyPr wrap="square">
            <a:spAutoFit/>
          </a:bodyPr>
          <a:lstStyle/>
          <a:p>
            <a:pPr>
              <a:buFont typeface="Wingdings" panose="05000000000000000000" pitchFamily="2" charset="2"/>
              <a:buChar char="Ø"/>
            </a:pPr>
            <a:r>
              <a:rPr lang="en-US" sz="1800" b="1" dirty="0">
                <a:latin typeface="Avenir Next LT Pro" panose="020B0504020202020204" pitchFamily="34" charset="0"/>
              </a:rPr>
              <a:t>H0: There is no association between City and Profit.</a:t>
            </a:r>
          </a:p>
          <a:p>
            <a:pPr>
              <a:buFont typeface="Wingdings" panose="05000000000000000000" pitchFamily="2" charset="2"/>
              <a:buChar char="Ø"/>
            </a:pPr>
            <a:r>
              <a:rPr lang="en-US" sz="1800" b="1" dirty="0">
                <a:latin typeface="Avenir Next LT Pro" panose="020B0504020202020204" pitchFamily="34" charset="0"/>
              </a:rPr>
              <a:t>H1: There is an association between City and Profit.</a:t>
            </a:r>
          </a:p>
          <a:p>
            <a:pPr marL="0" indent="0">
              <a:buNone/>
            </a:pPr>
            <a:endParaRPr lang="en-US" sz="1800" dirty="0">
              <a:latin typeface="Avenir Next LT Pro" panose="020B0504020202020204" pitchFamily="34" charset="0"/>
            </a:endParaRPr>
          </a:p>
          <a:p>
            <a:pPr marL="0" indent="0">
              <a:buNone/>
            </a:pPr>
            <a:endParaRPr lang="en-US" sz="1800" dirty="0">
              <a:latin typeface="Avenir Next LT Pro" panose="020B0504020202020204" pitchFamily="34" charset="0"/>
            </a:endParaRPr>
          </a:p>
          <a:p>
            <a:pPr marL="0" indent="0">
              <a:buNone/>
            </a:pPr>
            <a:r>
              <a:rPr lang="en-US" sz="1800" b="1" u="sng" dirty="0">
                <a:latin typeface="Avenir Next LT Pro" panose="020B0504020202020204" pitchFamily="34" charset="0"/>
              </a:rPr>
              <a:t>Test Utilized :  Chi-squared test</a:t>
            </a:r>
          </a:p>
          <a:p>
            <a:pPr marL="0" indent="0">
              <a:buNone/>
            </a:pPr>
            <a:r>
              <a:rPr lang="en-US" sz="1800" dirty="0">
                <a:latin typeface="Avenir Next LT Pro" panose="020B0504020202020204" pitchFamily="34" charset="0"/>
              </a:rPr>
              <a:t>Alpha: </a:t>
            </a:r>
            <a:r>
              <a:rPr lang="en-US" sz="1800" b="1" dirty="0">
                <a:latin typeface="Avenir Next LT Pro" panose="020B0504020202020204" pitchFamily="34" charset="0"/>
              </a:rPr>
              <a:t>0.05</a:t>
            </a:r>
          </a:p>
          <a:p>
            <a:pPr marL="0" indent="0">
              <a:buNone/>
            </a:pPr>
            <a:r>
              <a:rPr lang="en-US" sz="1800" dirty="0">
                <a:latin typeface="Avenir Next LT Pro" panose="020B0504020202020204" pitchFamily="34" charset="0"/>
              </a:rPr>
              <a:t>P-Value: </a:t>
            </a:r>
            <a:r>
              <a:rPr lang="en-US" sz="1800" b="1" dirty="0">
                <a:latin typeface="Avenir Next LT Pro" panose="020B0504020202020204" pitchFamily="34" charset="0"/>
              </a:rPr>
              <a:t>0.0</a:t>
            </a:r>
          </a:p>
          <a:p>
            <a:pPr marL="0" indent="0">
              <a:buNone/>
            </a:pPr>
            <a:endParaRPr lang="en-US" sz="1800" u="sng" dirty="0">
              <a:latin typeface="Avenir Next LT Pro" panose="020B0504020202020204" pitchFamily="34" charset="0"/>
            </a:endParaRPr>
          </a:p>
          <a:p>
            <a:pPr marL="0" indent="0">
              <a:buNone/>
            </a:pPr>
            <a:endParaRPr lang="en-US" sz="1800" u="sng" dirty="0">
              <a:latin typeface="Avenir Next LT Pro" panose="020B0504020202020204" pitchFamily="34" charset="0"/>
            </a:endParaRPr>
          </a:p>
          <a:p>
            <a:pPr marL="0" indent="0">
              <a:buNone/>
            </a:pPr>
            <a:r>
              <a:rPr lang="en-US" sz="1800" b="1" u="sng" dirty="0">
                <a:latin typeface="Avenir Next LT Pro" panose="020B0504020202020204" pitchFamily="34" charset="0"/>
              </a:rPr>
              <a:t>Verdict</a:t>
            </a:r>
            <a:r>
              <a:rPr lang="en-US" sz="1800" u="sng" dirty="0">
                <a:latin typeface="Avenir Next LT Pro" panose="020B0504020202020204" pitchFamily="34" charset="0"/>
              </a:rPr>
              <a:t>:</a:t>
            </a:r>
            <a:r>
              <a:rPr lang="en-US" sz="1800" dirty="0">
                <a:latin typeface="Avenir Next LT Pro" panose="020B0504020202020204" pitchFamily="34" charset="0"/>
              </a:rPr>
              <a:t> P-value is </a:t>
            </a:r>
            <a:r>
              <a:rPr lang="en-US" sz="1800" b="1" dirty="0">
                <a:latin typeface="Avenir Next LT Pro" panose="020B0504020202020204" pitchFamily="34" charset="0"/>
              </a:rPr>
              <a:t>statistically significant </a:t>
            </a:r>
            <a:r>
              <a:rPr lang="en-US" sz="1800" dirty="0">
                <a:latin typeface="Avenir Next LT Pro" panose="020B0504020202020204" pitchFamily="34" charset="0"/>
              </a:rPr>
              <a:t>since </a:t>
            </a:r>
            <a:r>
              <a:rPr lang="en-US" sz="1800" b="1" dirty="0">
                <a:latin typeface="Avenir Next LT Pro" panose="020B0504020202020204" pitchFamily="34" charset="0"/>
              </a:rPr>
              <a:t>P-value is lower than the alpha. </a:t>
            </a:r>
            <a:r>
              <a:rPr lang="en-US" sz="1800" dirty="0">
                <a:latin typeface="Avenir Next LT Pro" panose="020B0504020202020204" pitchFamily="34" charset="0"/>
              </a:rPr>
              <a:t>Therefore, we can </a:t>
            </a:r>
            <a:r>
              <a:rPr lang="en-US" sz="1800" b="1" dirty="0">
                <a:latin typeface="Avenir Next LT Pro" panose="020B0504020202020204" pitchFamily="34" charset="0"/>
              </a:rPr>
              <a:t>reject the null hypothesis.</a:t>
            </a:r>
            <a:r>
              <a:rPr lang="en-US" sz="1800" dirty="0">
                <a:latin typeface="Avenir Next LT Pro" panose="020B0504020202020204" pitchFamily="34" charset="0"/>
              </a:rPr>
              <a:t> There is an </a:t>
            </a:r>
            <a:r>
              <a:rPr lang="en-US" sz="1800" b="1" dirty="0">
                <a:latin typeface="Avenir Next LT Pro" panose="020B0504020202020204" pitchFamily="34" charset="0"/>
              </a:rPr>
              <a:t>association between Profit and City</a:t>
            </a:r>
            <a:r>
              <a:rPr lang="en-US" sz="1800" dirty="0">
                <a:latin typeface="Avenir Next LT Pro" panose="020B0504020202020204" pitchFamily="34" charset="0"/>
              </a:rPr>
              <a:t>.</a:t>
            </a:r>
            <a:endParaRPr lang="en-US" sz="1800" b="1" dirty="0">
              <a:latin typeface="Avenir Next LT Pro" panose="020B0504020202020204" pitchFamily="34" charset="0"/>
            </a:endParaRPr>
          </a:p>
        </p:txBody>
      </p:sp>
    </p:spTree>
    <p:extLst>
      <p:ext uri="{BB962C8B-B14F-4D97-AF65-F5344CB8AC3E}">
        <p14:creationId xmlns:p14="http://schemas.microsoft.com/office/powerpoint/2010/main" val="224961261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9B37791B-B040-4694-BFDC-8DD132D86E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39" name="Group 38">
            <a:extLst>
              <a:ext uri="{FF2B5EF4-FFF2-40B4-BE49-F238E27FC236}">
                <a16:creationId xmlns:a16="http://schemas.microsoft.com/office/drawing/2014/main" id="{59A59B10-9D94-4C5B-8BF0-95928DCEB1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296011"/>
            <a:ext cx="12192000" cy="3561989"/>
            <a:chOff x="0" y="3296011"/>
            <a:chExt cx="12192000" cy="3561989"/>
          </a:xfrm>
          <a:effectLst>
            <a:outerShdw blurRad="254000" dist="152400" dir="16200000" rotWithShape="0">
              <a:prstClr val="black">
                <a:alpha val="10000"/>
              </a:prstClr>
            </a:outerShdw>
          </a:effectLst>
        </p:grpSpPr>
        <p:grpSp>
          <p:nvGrpSpPr>
            <p:cNvPr id="40" name="Group 39">
              <a:extLst>
                <a:ext uri="{FF2B5EF4-FFF2-40B4-BE49-F238E27FC236}">
                  <a16:creationId xmlns:a16="http://schemas.microsoft.com/office/drawing/2014/main" id="{354E31B9-72DD-4DE4-B3E3-4395530BEC1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3681702"/>
              <a:ext cx="12192000" cy="3176298"/>
              <a:chOff x="0" y="3681702"/>
              <a:chExt cx="12192000" cy="3176298"/>
            </a:xfrm>
          </p:grpSpPr>
          <p:sp>
            <p:nvSpPr>
              <p:cNvPr id="44" name="Freeform: Shape 43">
                <a:extLst>
                  <a:ext uri="{FF2B5EF4-FFF2-40B4-BE49-F238E27FC236}">
                    <a16:creationId xmlns:a16="http://schemas.microsoft.com/office/drawing/2014/main" id="{68738192-1FEA-49E1-BFF3-6D1C324A5C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681702"/>
                <a:ext cx="12192000" cy="3176298"/>
              </a:xfrm>
              <a:custGeom>
                <a:avLst/>
                <a:gdLst>
                  <a:gd name="connsiteX0" fmla="*/ 12192000 w 12192000"/>
                  <a:gd name="connsiteY0" fmla="*/ 0 h 3176298"/>
                  <a:gd name="connsiteX1" fmla="*/ 12192000 w 12192000"/>
                  <a:gd name="connsiteY1" fmla="*/ 3176298 h 3176298"/>
                  <a:gd name="connsiteX2" fmla="*/ 0 w 12192000"/>
                  <a:gd name="connsiteY2" fmla="*/ 3176298 h 3176298"/>
                  <a:gd name="connsiteX3" fmla="*/ 0 w 12192000"/>
                  <a:gd name="connsiteY3" fmla="*/ 2264980 h 3176298"/>
                  <a:gd name="connsiteX4" fmla="*/ 544 w 12192000"/>
                  <a:gd name="connsiteY4" fmla="*/ 2264980 h 3176298"/>
                  <a:gd name="connsiteX5" fmla="*/ 544 w 12192000"/>
                  <a:gd name="connsiteY5" fmla="*/ 2392219 h 3176298"/>
                  <a:gd name="connsiteX6" fmla="*/ 61197 w 12192000"/>
                  <a:gd name="connsiteY6" fmla="*/ 2387448 h 3176298"/>
                  <a:gd name="connsiteX7" fmla="*/ 119613 w 12192000"/>
                  <a:gd name="connsiteY7" fmla="*/ 2369945 h 3176298"/>
                  <a:gd name="connsiteX8" fmla="*/ 172384 w 12192000"/>
                  <a:gd name="connsiteY8" fmla="*/ 2347084 h 3176298"/>
                  <a:gd name="connsiteX9" fmla="*/ 274873 w 12192000"/>
                  <a:gd name="connsiteY9" fmla="*/ 2336988 h 3176298"/>
                  <a:gd name="connsiteX10" fmla="*/ 307259 w 12192000"/>
                  <a:gd name="connsiteY10" fmla="*/ 2331461 h 3176298"/>
                  <a:gd name="connsiteX11" fmla="*/ 394511 w 12192000"/>
                  <a:gd name="connsiteY11" fmla="*/ 2308601 h 3176298"/>
                  <a:gd name="connsiteX12" fmla="*/ 494337 w 12192000"/>
                  <a:gd name="connsiteY12" fmla="*/ 2268213 h 3176298"/>
                  <a:gd name="connsiteX13" fmla="*/ 546917 w 12192000"/>
                  <a:gd name="connsiteY13" fmla="*/ 2283264 h 3176298"/>
                  <a:gd name="connsiteX14" fmla="*/ 730754 w 12192000"/>
                  <a:gd name="connsiteY14" fmla="*/ 2240780 h 3176298"/>
                  <a:gd name="connsiteX15" fmla="*/ 785432 w 12192000"/>
                  <a:gd name="connsiteY15" fmla="*/ 2218682 h 3176298"/>
                  <a:gd name="connsiteX16" fmla="*/ 801053 w 12192000"/>
                  <a:gd name="connsiteY16" fmla="*/ 2204013 h 3176298"/>
                  <a:gd name="connsiteX17" fmla="*/ 858205 w 12192000"/>
                  <a:gd name="connsiteY17" fmla="*/ 2169532 h 3176298"/>
                  <a:gd name="connsiteX18" fmla="*/ 949646 w 12192000"/>
                  <a:gd name="connsiteY18" fmla="*/ 2157340 h 3176298"/>
                  <a:gd name="connsiteX19" fmla="*/ 960887 w 12192000"/>
                  <a:gd name="connsiteY19" fmla="*/ 2150099 h 3176298"/>
                  <a:gd name="connsiteX20" fmla="*/ 977653 w 12192000"/>
                  <a:gd name="connsiteY20" fmla="*/ 2138480 h 3176298"/>
                  <a:gd name="connsiteX21" fmla="*/ 1071762 w 12192000"/>
                  <a:gd name="connsiteY21" fmla="*/ 2117905 h 3176298"/>
                  <a:gd name="connsiteX22" fmla="*/ 1092527 w 12192000"/>
                  <a:gd name="connsiteY22" fmla="*/ 2111428 h 3176298"/>
                  <a:gd name="connsiteX23" fmla="*/ 1109865 w 12192000"/>
                  <a:gd name="connsiteY23" fmla="*/ 2100568 h 3176298"/>
                  <a:gd name="connsiteX24" fmla="*/ 1162823 w 12192000"/>
                  <a:gd name="connsiteY24" fmla="*/ 2075613 h 3176298"/>
                  <a:gd name="connsiteX25" fmla="*/ 1206641 w 12192000"/>
                  <a:gd name="connsiteY25" fmla="*/ 2074851 h 3176298"/>
                  <a:gd name="connsiteX26" fmla="*/ 1267411 w 12192000"/>
                  <a:gd name="connsiteY26" fmla="*/ 2060753 h 3176298"/>
                  <a:gd name="connsiteX27" fmla="*/ 1380762 w 12192000"/>
                  <a:gd name="connsiteY27" fmla="*/ 2046847 h 3176298"/>
                  <a:gd name="connsiteX28" fmla="*/ 1404006 w 12192000"/>
                  <a:gd name="connsiteY28" fmla="*/ 2038844 h 3176298"/>
                  <a:gd name="connsiteX29" fmla="*/ 1544598 w 12192000"/>
                  <a:gd name="connsiteY29" fmla="*/ 2000932 h 3176298"/>
                  <a:gd name="connsiteX30" fmla="*/ 1657188 w 12192000"/>
                  <a:gd name="connsiteY30" fmla="*/ 2001697 h 3176298"/>
                  <a:gd name="connsiteX31" fmla="*/ 1665950 w 12192000"/>
                  <a:gd name="connsiteY31" fmla="*/ 2003411 h 3176298"/>
                  <a:gd name="connsiteX32" fmla="*/ 1709006 w 12192000"/>
                  <a:gd name="connsiteY32" fmla="*/ 2015983 h 3176298"/>
                  <a:gd name="connsiteX33" fmla="*/ 1775684 w 12192000"/>
                  <a:gd name="connsiteY33" fmla="*/ 2012555 h 3176298"/>
                  <a:gd name="connsiteX34" fmla="*/ 1821596 w 12192000"/>
                  <a:gd name="connsiteY34" fmla="*/ 1995218 h 3176298"/>
                  <a:gd name="connsiteX35" fmla="*/ 1878748 w 12192000"/>
                  <a:gd name="connsiteY35" fmla="*/ 1994457 h 3176298"/>
                  <a:gd name="connsiteX36" fmla="*/ 1944092 w 12192000"/>
                  <a:gd name="connsiteY36" fmla="*/ 2005315 h 3176298"/>
                  <a:gd name="connsiteX37" fmla="*/ 1973429 w 12192000"/>
                  <a:gd name="connsiteY37" fmla="*/ 2007601 h 3176298"/>
                  <a:gd name="connsiteX38" fmla="*/ 2054013 w 12192000"/>
                  <a:gd name="connsiteY38" fmla="*/ 2030082 h 3176298"/>
                  <a:gd name="connsiteX39" fmla="*/ 2102021 w 12192000"/>
                  <a:gd name="connsiteY39" fmla="*/ 2024557 h 3176298"/>
                  <a:gd name="connsiteX40" fmla="*/ 2149267 w 12192000"/>
                  <a:gd name="connsiteY40" fmla="*/ 2009697 h 3176298"/>
                  <a:gd name="connsiteX41" fmla="*/ 2179556 w 12192000"/>
                  <a:gd name="connsiteY41" fmla="*/ 1995409 h 3176298"/>
                  <a:gd name="connsiteX42" fmla="*/ 2240710 w 12192000"/>
                  <a:gd name="connsiteY42" fmla="*/ 1985312 h 3176298"/>
                  <a:gd name="connsiteX43" fmla="*/ 2251948 w 12192000"/>
                  <a:gd name="connsiteY43" fmla="*/ 1986836 h 3176298"/>
                  <a:gd name="connsiteX44" fmla="*/ 2434456 w 12192000"/>
                  <a:gd name="connsiteY44" fmla="*/ 1999410 h 3176298"/>
                  <a:gd name="connsiteX45" fmla="*/ 2506847 w 12192000"/>
                  <a:gd name="connsiteY45" fmla="*/ 2019603 h 3176298"/>
                  <a:gd name="connsiteX46" fmla="*/ 2522279 w 12192000"/>
                  <a:gd name="connsiteY46" fmla="*/ 2022080 h 3176298"/>
                  <a:gd name="connsiteX47" fmla="*/ 2676398 w 12192000"/>
                  <a:gd name="connsiteY47" fmla="*/ 2044751 h 3176298"/>
                  <a:gd name="connsiteX48" fmla="*/ 2693543 w 12192000"/>
                  <a:gd name="connsiteY48" fmla="*/ 2045703 h 3176298"/>
                  <a:gd name="connsiteX49" fmla="*/ 2741360 w 12192000"/>
                  <a:gd name="connsiteY49" fmla="*/ 2041701 h 3176298"/>
                  <a:gd name="connsiteX50" fmla="*/ 2854140 w 12192000"/>
                  <a:gd name="connsiteY50" fmla="*/ 2082851 h 3176298"/>
                  <a:gd name="connsiteX51" fmla="*/ 2967110 w 12192000"/>
                  <a:gd name="connsiteY51" fmla="*/ 2096949 h 3176298"/>
                  <a:gd name="connsiteX52" fmla="*/ 3029216 w 12192000"/>
                  <a:gd name="connsiteY52" fmla="*/ 2096757 h 3176298"/>
                  <a:gd name="connsiteX53" fmla="*/ 3073604 w 12192000"/>
                  <a:gd name="connsiteY53" fmla="*/ 2106856 h 3176298"/>
                  <a:gd name="connsiteX54" fmla="*/ 3182763 w 12192000"/>
                  <a:gd name="connsiteY54" fmla="*/ 2137527 h 3176298"/>
                  <a:gd name="connsiteX55" fmla="*/ 3234202 w 12192000"/>
                  <a:gd name="connsiteY55" fmla="*/ 2142289 h 3176298"/>
                  <a:gd name="connsiteX56" fmla="*/ 3288877 w 12192000"/>
                  <a:gd name="connsiteY56" fmla="*/ 2152578 h 3176298"/>
                  <a:gd name="connsiteX57" fmla="*/ 3424135 w 12192000"/>
                  <a:gd name="connsiteY57" fmla="*/ 2198680 h 3176298"/>
                  <a:gd name="connsiteX58" fmla="*/ 3534629 w 12192000"/>
                  <a:gd name="connsiteY58" fmla="*/ 2196013 h 3176298"/>
                  <a:gd name="connsiteX59" fmla="*/ 3605116 w 12192000"/>
                  <a:gd name="connsiteY59" fmla="*/ 2196583 h 3176298"/>
                  <a:gd name="connsiteX60" fmla="*/ 3689131 w 12192000"/>
                  <a:gd name="connsiteY60" fmla="*/ 2211824 h 3176298"/>
                  <a:gd name="connsiteX61" fmla="*/ 3757902 w 12192000"/>
                  <a:gd name="connsiteY61" fmla="*/ 2234114 h 3176298"/>
                  <a:gd name="connsiteX62" fmla="*/ 3852966 w 12192000"/>
                  <a:gd name="connsiteY62" fmla="*/ 2251831 h 3176298"/>
                  <a:gd name="connsiteX63" fmla="*/ 3947648 w 12192000"/>
                  <a:gd name="connsiteY63" fmla="*/ 2285932 h 3176298"/>
                  <a:gd name="connsiteX64" fmla="*/ 4013753 w 12192000"/>
                  <a:gd name="connsiteY64" fmla="*/ 2312031 h 3176298"/>
                  <a:gd name="connsiteX65" fmla="*/ 4105766 w 12192000"/>
                  <a:gd name="connsiteY65" fmla="*/ 2335082 h 3176298"/>
                  <a:gd name="connsiteX66" fmla="*/ 4246551 w 12192000"/>
                  <a:gd name="connsiteY66" fmla="*/ 2351274 h 3176298"/>
                  <a:gd name="connsiteX67" fmla="*/ 4311323 w 12192000"/>
                  <a:gd name="connsiteY67" fmla="*/ 2352991 h 3176298"/>
                  <a:gd name="connsiteX68" fmla="*/ 4413817 w 12192000"/>
                  <a:gd name="connsiteY68" fmla="*/ 2390899 h 3176298"/>
                  <a:gd name="connsiteX69" fmla="*/ 4457632 w 12192000"/>
                  <a:gd name="connsiteY69" fmla="*/ 2409188 h 3176298"/>
                  <a:gd name="connsiteX70" fmla="*/ 4497068 w 12192000"/>
                  <a:gd name="connsiteY70" fmla="*/ 2393947 h 3176298"/>
                  <a:gd name="connsiteX71" fmla="*/ 4522596 w 12192000"/>
                  <a:gd name="connsiteY71" fmla="*/ 2376421 h 3176298"/>
                  <a:gd name="connsiteX72" fmla="*/ 4603368 w 12192000"/>
                  <a:gd name="connsiteY72" fmla="*/ 2391282 h 3176298"/>
                  <a:gd name="connsiteX73" fmla="*/ 4689098 w 12192000"/>
                  <a:gd name="connsiteY73" fmla="*/ 2406903 h 3176298"/>
                  <a:gd name="connsiteX74" fmla="*/ 4719697 w 12192000"/>
                  <a:gd name="connsiteY74" fmla="*/ 2413428 h 3176298"/>
                  <a:gd name="connsiteX75" fmla="*/ 4726469 w 12192000"/>
                  <a:gd name="connsiteY75" fmla="*/ 2414298 h 3176298"/>
                  <a:gd name="connsiteX76" fmla="*/ 4785776 w 12192000"/>
                  <a:gd name="connsiteY76" fmla="*/ 2414298 h 3176298"/>
                  <a:gd name="connsiteX77" fmla="*/ 4788661 w 12192000"/>
                  <a:gd name="connsiteY77" fmla="*/ 2414047 h 3176298"/>
                  <a:gd name="connsiteX78" fmla="*/ 4827024 w 12192000"/>
                  <a:gd name="connsiteY78" fmla="*/ 2408999 h 3176298"/>
                  <a:gd name="connsiteX79" fmla="*/ 4887415 w 12192000"/>
                  <a:gd name="connsiteY79" fmla="*/ 2405570 h 3176298"/>
                  <a:gd name="connsiteX80" fmla="*/ 4936184 w 12192000"/>
                  <a:gd name="connsiteY80" fmla="*/ 2395853 h 3176298"/>
                  <a:gd name="connsiteX81" fmla="*/ 4953328 w 12192000"/>
                  <a:gd name="connsiteY81" fmla="*/ 2390138 h 3176298"/>
                  <a:gd name="connsiteX82" fmla="*/ 5089162 w 12192000"/>
                  <a:gd name="connsiteY82" fmla="*/ 2345560 h 3176298"/>
                  <a:gd name="connsiteX83" fmla="*/ 5234326 w 12192000"/>
                  <a:gd name="connsiteY83" fmla="*/ 2309935 h 3176298"/>
                  <a:gd name="connsiteX84" fmla="*/ 5328438 w 12192000"/>
                  <a:gd name="connsiteY84" fmla="*/ 2332416 h 3176298"/>
                  <a:gd name="connsiteX85" fmla="*/ 5363491 w 12192000"/>
                  <a:gd name="connsiteY85" fmla="*/ 2332034 h 3176298"/>
                  <a:gd name="connsiteX86" fmla="*/ 5524660 w 12192000"/>
                  <a:gd name="connsiteY86" fmla="*/ 2337178 h 3176298"/>
                  <a:gd name="connsiteX87" fmla="*/ 5553045 w 12192000"/>
                  <a:gd name="connsiteY87" fmla="*/ 2342701 h 3176298"/>
                  <a:gd name="connsiteX88" fmla="*/ 5706401 w 12192000"/>
                  <a:gd name="connsiteY88" fmla="*/ 2320032 h 3176298"/>
                  <a:gd name="connsiteX89" fmla="*/ 5762029 w 12192000"/>
                  <a:gd name="connsiteY89" fmla="*/ 2316221 h 3176298"/>
                  <a:gd name="connsiteX90" fmla="*/ 5813276 w 12192000"/>
                  <a:gd name="connsiteY90" fmla="*/ 2309935 h 3176298"/>
                  <a:gd name="connsiteX91" fmla="*/ 5884906 w 12192000"/>
                  <a:gd name="connsiteY91" fmla="*/ 2308411 h 3176298"/>
                  <a:gd name="connsiteX92" fmla="*/ 5959204 w 12192000"/>
                  <a:gd name="connsiteY92" fmla="*/ 2311269 h 3176298"/>
                  <a:gd name="connsiteX93" fmla="*/ 6042072 w 12192000"/>
                  <a:gd name="connsiteY93" fmla="*/ 2310697 h 3176298"/>
                  <a:gd name="connsiteX94" fmla="*/ 6074842 w 12192000"/>
                  <a:gd name="connsiteY94" fmla="*/ 2305745 h 3176298"/>
                  <a:gd name="connsiteX95" fmla="*/ 6163425 w 12192000"/>
                  <a:gd name="connsiteY95" fmla="*/ 2309172 h 3176298"/>
                  <a:gd name="connsiteX96" fmla="*/ 6209909 w 12192000"/>
                  <a:gd name="connsiteY96" fmla="*/ 2303459 h 3176298"/>
                  <a:gd name="connsiteX97" fmla="*/ 6286493 w 12192000"/>
                  <a:gd name="connsiteY97" fmla="*/ 2302315 h 3176298"/>
                  <a:gd name="connsiteX98" fmla="*/ 6311449 w 12192000"/>
                  <a:gd name="connsiteY98" fmla="*/ 2300980 h 3176298"/>
                  <a:gd name="connsiteX99" fmla="*/ 6333739 w 12192000"/>
                  <a:gd name="connsiteY99" fmla="*/ 2300218 h 3176298"/>
                  <a:gd name="connsiteX100" fmla="*/ 6410131 w 12192000"/>
                  <a:gd name="connsiteY100" fmla="*/ 2315841 h 3176298"/>
                  <a:gd name="connsiteX101" fmla="*/ 6477951 w 12192000"/>
                  <a:gd name="connsiteY101" fmla="*/ 2316793 h 3176298"/>
                  <a:gd name="connsiteX102" fmla="*/ 6596828 w 12192000"/>
                  <a:gd name="connsiteY102" fmla="*/ 2329368 h 3176298"/>
                  <a:gd name="connsiteX103" fmla="*/ 6623118 w 12192000"/>
                  <a:gd name="connsiteY103" fmla="*/ 2324985 h 3176298"/>
                  <a:gd name="connsiteX104" fmla="*/ 6705417 w 12192000"/>
                  <a:gd name="connsiteY104" fmla="*/ 2323272 h 3176298"/>
                  <a:gd name="connsiteX105" fmla="*/ 6752283 w 12192000"/>
                  <a:gd name="connsiteY105" fmla="*/ 2321937 h 3176298"/>
                  <a:gd name="connsiteX106" fmla="*/ 6810195 w 12192000"/>
                  <a:gd name="connsiteY106" fmla="*/ 2331082 h 3176298"/>
                  <a:gd name="connsiteX107" fmla="*/ 6910782 w 12192000"/>
                  <a:gd name="connsiteY107" fmla="*/ 2350512 h 3176298"/>
                  <a:gd name="connsiteX108" fmla="*/ 6937263 w 12192000"/>
                  <a:gd name="connsiteY108" fmla="*/ 2353561 h 3176298"/>
                  <a:gd name="connsiteX109" fmla="*/ 6985653 w 12192000"/>
                  <a:gd name="connsiteY109" fmla="*/ 2362897 h 3176298"/>
                  <a:gd name="connsiteX110" fmla="*/ 6994415 w 12192000"/>
                  <a:gd name="connsiteY110" fmla="*/ 2364611 h 3176298"/>
                  <a:gd name="connsiteX111" fmla="*/ 7068141 w 12192000"/>
                  <a:gd name="connsiteY111" fmla="*/ 2388234 h 3176298"/>
                  <a:gd name="connsiteX112" fmla="*/ 7106432 w 12192000"/>
                  <a:gd name="connsiteY112" fmla="*/ 2390138 h 3176298"/>
                  <a:gd name="connsiteX113" fmla="*/ 7216547 w 12192000"/>
                  <a:gd name="connsiteY113" fmla="*/ 2390330 h 3176298"/>
                  <a:gd name="connsiteX114" fmla="*/ 7263220 w 12192000"/>
                  <a:gd name="connsiteY114" fmla="*/ 2386709 h 3176298"/>
                  <a:gd name="connsiteX115" fmla="*/ 7375428 w 12192000"/>
                  <a:gd name="connsiteY115" fmla="*/ 2372803 h 3176298"/>
                  <a:gd name="connsiteX116" fmla="*/ 7445916 w 12192000"/>
                  <a:gd name="connsiteY116" fmla="*/ 2365945 h 3176298"/>
                  <a:gd name="connsiteX117" fmla="*/ 7526880 w 12192000"/>
                  <a:gd name="connsiteY117" fmla="*/ 2355084 h 3176298"/>
                  <a:gd name="connsiteX118" fmla="*/ 7619655 w 12192000"/>
                  <a:gd name="connsiteY118" fmla="*/ 2348226 h 3176298"/>
                  <a:gd name="connsiteX119" fmla="*/ 7788636 w 12192000"/>
                  <a:gd name="connsiteY119" fmla="*/ 2327461 h 3176298"/>
                  <a:gd name="connsiteX120" fmla="*/ 7952280 w 12192000"/>
                  <a:gd name="connsiteY120" fmla="*/ 2305935 h 3176298"/>
                  <a:gd name="connsiteX121" fmla="*/ 8019339 w 12192000"/>
                  <a:gd name="connsiteY121" fmla="*/ 2286884 h 3176298"/>
                  <a:gd name="connsiteX122" fmla="*/ 8137835 w 12192000"/>
                  <a:gd name="connsiteY122" fmla="*/ 2259832 h 3176298"/>
                  <a:gd name="connsiteX123" fmla="*/ 8189651 w 12192000"/>
                  <a:gd name="connsiteY123" fmla="*/ 2243639 h 3176298"/>
                  <a:gd name="connsiteX124" fmla="*/ 8313671 w 12192000"/>
                  <a:gd name="connsiteY124" fmla="*/ 2209920 h 3176298"/>
                  <a:gd name="connsiteX125" fmla="*/ 8459979 w 12192000"/>
                  <a:gd name="connsiteY125" fmla="*/ 2158864 h 3176298"/>
                  <a:gd name="connsiteX126" fmla="*/ 8516369 w 12192000"/>
                  <a:gd name="connsiteY126" fmla="*/ 2144003 h 3176298"/>
                  <a:gd name="connsiteX127" fmla="*/ 8657726 w 12192000"/>
                  <a:gd name="connsiteY127" fmla="*/ 2106284 h 3176298"/>
                  <a:gd name="connsiteX128" fmla="*/ 8711448 w 12192000"/>
                  <a:gd name="connsiteY128" fmla="*/ 2098664 h 3176298"/>
                  <a:gd name="connsiteX129" fmla="*/ 8772219 w 12192000"/>
                  <a:gd name="connsiteY129" fmla="*/ 2082280 h 3176298"/>
                  <a:gd name="connsiteX130" fmla="*/ 8845565 w 12192000"/>
                  <a:gd name="connsiteY130" fmla="*/ 2053705 h 3176298"/>
                  <a:gd name="connsiteX131" fmla="*/ 8967871 w 12192000"/>
                  <a:gd name="connsiteY131" fmla="*/ 2011221 h 3176298"/>
                  <a:gd name="connsiteX132" fmla="*/ 9015878 w 12192000"/>
                  <a:gd name="connsiteY132" fmla="*/ 2001124 h 3176298"/>
                  <a:gd name="connsiteX133" fmla="*/ 9234579 w 12192000"/>
                  <a:gd name="connsiteY133" fmla="*/ 1935209 h 3176298"/>
                  <a:gd name="connsiteX134" fmla="*/ 9346597 w 12192000"/>
                  <a:gd name="connsiteY134" fmla="*/ 1896917 h 3176298"/>
                  <a:gd name="connsiteX135" fmla="*/ 9416321 w 12192000"/>
                  <a:gd name="connsiteY135" fmla="*/ 1880724 h 3176298"/>
                  <a:gd name="connsiteX136" fmla="*/ 9477283 w 12192000"/>
                  <a:gd name="connsiteY136" fmla="*/ 1856149 h 3176298"/>
                  <a:gd name="connsiteX137" fmla="*/ 9666265 w 12192000"/>
                  <a:gd name="connsiteY137" fmla="*/ 1787186 h 3176298"/>
                  <a:gd name="connsiteX138" fmla="*/ 9754088 w 12192000"/>
                  <a:gd name="connsiteY138" fmla="*/ 1741464 h 3176298"/>
                  <a:gd name="connsiteX139" fmla="*/ 9899446 w 12192000"/>
                  <a:gd name="connsiteY139" fmla="*/ 1656880 h 3176298"/>
                  <a:gd name="connsiteX140" fmla="*/ 9993175 w 12192000"/>
                  <a:gd name="connsiteY140" fmla="*/ 1576487 h 3176298"/>
                  <a:gd name="connsiteX141" fmla="*/ 10044230 w 12192000"/>
                  <a:gd name="connsiteY141" fmla="*/ 1540480 h 3176298"/>
                  <a:gd name="connsiteX142" fmla="*/ 10131863 w 12192000"/>
                  <a:gd name="connsiteY142" fmla="*/ 1485613 h 3176298"/>
                  <a:gd name="connsiteX143" fmla="*/ 10242357 w 12192000"/>
                  <a:gd name="connsiteY143" fmla="*/ 1410555 h 3176298"/>
                  <a:gd name="connsiteX144" fmla="*/ 10363709 w 12192000"/>
                  <a:gd name="connsiteY144" fmla="*/ 1359499 h 3176298"/>
                  <a:gd name="connsiteX145" fmla="*/ 10428291 w 12192000"/>
                  <a:gd name="connsiteY145" fmla="*/ 1314920 h 3176298"/>
                  <a:gd name="connsiteX146" fmla="*/ 10490969 w 12192000"/>
                  <a:gd name="connsiteY146" fmla="*/ 1267104 h 3176298"/>
                  <a:gd name="connsiteX147" fmla="*/ 10523354 w 12192000"/>
                  <a:gd name="connsiteY147" fmla="*/ 1238337 h 3176298"/>
                  <a:gd name="connsiteX148" fmla="*/ 10590031 w 12192000"/>
                  <a:gd name="connsiteY148" fmla="*/ 1191664 h 3176298"/>
                  <a:gd name="connsiteX149" fmla="*/ 10656519 w 12192000"/>
                  <a:gd name="connsiteY149" fmla="*/ 1156038 h 3176298"/>
                  <a:gd name="connsiteX150" fmla="*/ 10703573 w 12192000"/>
                  <a:gd name="connsiteY150" fmla="*/ 1120603 h 3176298"/>
                  <a:gd name="connsiteX151" fmla="*/ 10764534 w 12192000"/>
                  <a:gd name="connsiteY151" fmla="*/ 1067643 h 3176298"/>
                  <a:gd name="connsiteX152" fmla="*/ 10850453 w 12192000"/>
                  <a:gd name="connsiteY152" fmla="*/ 1014301 h 3176298"/>
                  <a:gd name="connsiteX153" fmla="*/ 10929704 w 12192000"/>
                  <a:gd name="connsiteY153" fmla="*/ 980201 h 3176298"/>
                  <a:gd name="connsiteX154" fmla="*/ 10967423 w 12192000"/>
                  <a:gd name="connsiteY154" fmla="*/ 930289 h 3176298"/>
                  <a:gd name="connsiteX155" fmla="*/ 11058869 w 12192000"/>
                  <a:gd name="connsiteY155" fmla="*/ 838084 h 3176298"/>
                  <a:gd name="connsiteX156" fmla="*/ 11172600 w 12192000"/>
                  <a:gd name="connsiteY156" fmla="*/ 762834 h 3176298"/>
                  <a:gd name="connsiteX157" fmla="*/ 11275283 w 12192000"/>
                  <a:gd name="connsiteY157" fmla="*/ 673676 h 3176298"/>
                  <a:gd name="connsiteX158" fmla="*/ 11320623 w 12192000"/>
                  <a:gd name="connsiteY158" fmla="*/ 639195 h 3176298"/>
                  <a:gd name="connsiteX159" fmla="*/ 11374346 w 12192000"/>
                  <a:gd name="connsiteY159" fmla="*/ 601664 h 3176298"/>
                  <a:gd name="connsiteX160" fmla="*/ 11448453 w 12192000"/>
                  <a:gd name="connsiteY160" fmla="*/ 567755 h 3176298"/>
                  <a:gd name="connsiteX161" fmla="*/ 11532275 w 12192000"/>
                  <a:gd name="connsiteY161" fmla="*/ 522605 h 3176298"/>
                  <a:gd name="connsiteX162" fmla="*/ 11562947 w 12192000"/>
                  <a:gd name="connsiteY162" fmla="*/ 486598 h 3176298"/>
                  <a:gd name="connsiteX163" fmla="*/ 11672489 w 12192000"/>
                  <a:gd name="connsiteY163" fmla="*/ 335337 h 3176298"/>
                  <a:gd name="connsiteX164" fmla="*/ 11821656 w 12192000"/>
                  <a:gd name="connsiteY164" fmla="*/ 207889 h 3176298"/>
                  <a:gd name="connsiteX165" fmla="*/ 11986443 w 12192000"/>
                  <a:gd name="connsiteY165" fmla="*/ 104824 h 3176298"/>
                  <a:gd name="connsiteX166" fmla="*/ 12026448 w 12192000"/>
                  <a:gd name="connsiteY166" fmla="*/ 88821 h 3176298"/>
                  <a:gd name="connsiteX167" fmla="*/ 12160947 w 12192000"/>
                  <a:gd name="connsiteY167" fmla="*/ 28621 h 3176298"/>
                  <a:gd name="connsiteX168" fmla="*/ 12192000 w 12192000"/>
                  <a:gd name="connsiteY168" fmla="*/ 0 h 3176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Lst>
                <a:rect l="l" t="t" r="r" b="b"/>
                <a:pathLst>
                  <a:path w="12192000" h="3176298">
                    <a:moveTo>
                      <a:pt x="12192000" y="0"/>
                    </a:moveTo>
                    <a:lnTo>
                      <a:pt x="12192000" y="3176298"/>
                    </a:lnTo>
                    <a:lnTo>
                      <a:pt x="0" y="3176298"/>
                    </a:lnTo>
                    <a:lnTo>
                      <a:pt x="0" y="2264980"/>
                    </a:lnTo>
                    <a:lnTo>
                      <a:pt x="544" y="2264980"/>
                    </a:lnTo>
                    <a:lnTo>
                      <a:pt x="544" y="2392219"/>
                    </a:lnTo>
                    <a:lnTo>
                      <a:pt x="61197" y="2387448"/>
                    </a:lnTo>
                    <a:cubicBezTo>
                      <a:pt x="80794" y="2382137"/>
                      <a:pt x="99990" y="2374707"/>
                      <a:pt x="119613" y="2369945"/>
                    </a:cubicBezTo>
                    <a:cubicBezTo>
                      <a:pt x="137898" y="2365563"/>
                      <a:pt x="155046" y="2355466"/>
                      <a:pt x="172384" y="2347084"/>
                    </a:cubicBezTo>
                    <a:cubicBezTo>
                      <a:pt x="205529" y="2331082"/>
                      <a:pt x="240965" y="2341178"/>
                      <a:pt x="274873" y="2336988"/>
                    </a:cubicBezTo>
                    <a:cubicBezTo>
                      <a:pt x="285732" y="2335653"/>
                      <a:pt x="296590" y="2334130"/>
                      <a:pt x="307259" y="2331461"/>
                    </a:cubicBezTo>
                    <a:cubicBezTo>
                      <a:pt x="336408" y="2324413"/>
                      <a:pt x="366127" y="2318317"/>
                      <a:pt x="394511" y="2308601"/>
                    </a:cubicBezTo>
                    <a:cubicBezTo>
                      <a:pt x="426709" y="2297743"/>
                      <a:pt x="457572" y="2283264"/>
                      <a:pt x="494337" y="2268213"/>
                    </a:cubicBezTo>
                    <a:cubicBezTo>
                      <a:pt x="507102" y="2272024"/>
                      <a:pt x="526724" y="2282312"/>
                      <a:pt x="546917" y="2283264"/>
                    </a:cubicBezTo>
                    <a:cubicBezTo>
                      <a:pt x="611880" y="2286503"/>
                      <a:pt x="672650" y="2268786"/>
                      <a:pt x="730754" y="2240780"/>
                    </a:cubicBezTo>
                    <a:cubicBezTo>
                      <a:pt x="748471" y="2232399"/>
                      <a:pt x="767524" y="2226874"/>
                      <a:pt x="785432" y="2218682"/>
                    </a:cubicBezTo>
                    <a:cubicBezTo>
                      <a:pt x="791717" y="2215826"/>
                      <a:pt x="799909" y="2209730"/>
                      <a:pt x="801053" y="2204013"/>
                    </a:cubicBezTo>
                    <a:cubicBezTo>
                      <a:pt x="807719" y="2170866"/>
                      <a:pt x="832486" y="2171436"/>
                      <a:pt x="858205" y="2169532"/>
                    </a:cubicBezTo>
                    <a:cubicBezTo>
                      <a:pt x="888877" y="2167247"/>
                      <a:pt x="919165" y="2161912"/>
                      <a:pt x="949646" y="2157340"/>
                    </a:cubicBezTo>
                    <a:cubicBezTo>
                      <a:pt x="953648" y="2156768"/>
                      <a:pt x="957266" y="2152768"/>
                      <a:pt x="960887" y="2150099"/>
                    </a:cubicBezTo>
                    <a:cubicBezTo>
                      <a:pt x="966411" y="2146099"/>
                      <a:pt x="971554" y="2140003"/>
                      <a:pt x="977653" y="2138480"/>
                    </a:cubicBezTo>
                    <a:cubicBezTo>
                      <a:pt x="1008894" y="2131049"/>
                      <a:pt x="1040327" y="2124763"/>
                      <a:pt x="1071762" y="2117905"/>
                    </a:cubicBezTo>
                    <a:cubicBezTo>
                      <a:pt x="1078810" y="2116380"/>
                      <a:pt x="1086048" y="2114476"/>
                      <a:pt x="1092527" y="2111428"/>
                    </a:cubicBezTo>
                    <a:cubicBezTo>
                      <a:pt x="1098623" y="2108570"/>
                      <a:pt x="1103767" y="2103616"/>
                      <a:pt x="1109865" y="2100568"/>
                    </a:cubicBezTo>
                    <a:cubicBezTo>
                      <a:pt x="1126437" y="2092378"/>
                      <a:pt x="1143394" y="2084757"/>
                      <a:pt x="1162823" y="2075613"/>
                    </a:cubicBezTo>
                    <a:cubicBezTo>
                      <a:pt x="1173681" y="2092757"/>
                      <a:pt x="1188354" y="2083041"/>
                      <a:pt x="1206641" y="2074851"/>
                    </a:cubicBezTo>
                    <a:cubicBezTo>
                      <a:pt x="1225310" y="2066468"/>
                      <a:pt x="1246837" y="2063801"/>
                      <a:pt x="1267411" y="2060753"/>
                    </a:cubicBezTo>
                    <a:cubicBezTo>
                      <a:pt x="1305132" y="2055228"/>
                      <a:pt x="1343044" y="2051799"/>
                      <a:pt x="1380762" y="2046847"/>
                    </a:cubicBezTo>
                    <a:cubicBezTo>
                      <a:pt x="1388765" y="2045703"/>
                      <a:pt x="1397909" y="2043608"/>
                      <a:pt x="1404006" y="2038844"/>
                    </a:cubicBezTo>
                    <a:cubicBezTo>
                      <a:pt x="1445725" y="2006839"/>
                      <a:pt x="1496403" y="1997887"/>
                      <a:pt x="1544598" y="2000932"/>
                    </a:cubicBezTo>
                    <a:cubicBezTo>
                      <a:pt x="1582510" y="2003220"/>
                      <a:pt x="1619658" y="2004935"/>
                      <a:pt x="1657188" y="2001697"/>
                    </a:cubicBezTo>
                    <a:cubicBezTo>
                      <a:pt x="1660046" y="2001505"/>
                      <a:pt x="1663856" y="2001887"/>
                      <a:pt x="1665950" y="2003411"/>
                    </a:cubicBezTo>
                    <a:cubicBezTo>
                      <a:pt x="1678904" y="2013507"/>
                      <a:pt x="1692431" y="2014269"/>
                      <a:pt x="1709006" y="2015983"/>
                    </a:cubicBezTo>
                    <a:cubicBezTo>
                      <a:pt x="1732439" y="2018461"/>
                      <a:pt x="1753965" y="2016745"/>
                      <a:pt x="1775684" y="2012555"/>
                    </a:cubicBezTo>
                    <a:cubicBezTo>
                      <a:pt x="1791496" y="2009507"/>
                      <a:pt x="1807497" y="2003220"/>
                      <a:pt x="1821596" y="1995218"/>
                    </a:cubicBezTo>
                    <a:cubicBezTo>
                      <a:pt x="1841216" y="1983978"/>
                      <a:pt x="1860079" y="1979597"/>
                      <a:pt x="1878748" y="1994457"/>
                    </a:cubicBezTo>
                    <a:cubicBezTo>
                      <a:pt x="1898940" y="2010269"/>
                      <a:pt x="1921800" y="2004745"/>
                      <a:pt x="1944092" y="2005315"/>
                    </a:cubicBezTo>
                    <a:cubicBezTo>
                      <a:pt x="1953806" y="2005507"/>
                      <a:pt x="1964094" y="2005124"/>
                      <a:pt x="1973429" y="2007601"/>
                    </a:cubicBezTo>
                    <a:cubicBezTo>
                      <a:pt x="2000479" y="2014651"/>
                      <a:pt x="2026581" y="2025320"/>
                      <a:pt x="2054013" y="2030082"/>
                    </a:cubicBezTo>
                    <a:cubicBezTo>
                      <a:pt x="2069254" y="2032747"/>
                      <a:pt x="2086208" y="2027986"/>
                      <a:pt x="2102021" y="2024557"/>
                    </a:cubicBezTo>
                    <a:cubicBezTo>
                      <a:pt x="2118023" y="2020937"/>
                      <a:pt x="2133834" y="2015413"/>
                      <a:pt x="2149267" y="2009697"/>
                    </a:cubicBezTo>
                    <a:cubicBezTo>
                      <a:pt x="2159743" y="2005887"/>
                      <a:pt x="2171173" y="2002267"/>
                      <a:pt x="2179556" y="1995409"/>
                    </a:cubicBezTo>
                    <a:cubicBezTo>
                      <a:pt x="2198608" y="1979788"/>
                      <a:pt x="2218229" y="1977120"/>
                      <a:pt x="2240710" y="1985312"/>
                    </a:cubicBezTo>
                    <a:cubicBezTo>
                      <a:pt x="2244137" y="1986647"/>
                      <a:pt x="2248138" y="1986647"/>
                      <a:pt x="2251948" y="1986836"/>
                    </a:cubicBezTo>
                    <a:cubicBezTo>
                      <a:pt x="2312915" y="1990836"/>
                      <a:pt x="2373874" y="1993314"/>
                      <a:pt x="2434456" y="1999410"/>
                    </a:cubicBezTo>
                    <a:cubicBezTo>
                      <a:pt x="2459029" y="2001887"/>
                      <a:pt x="2482652" y="2012745"/>
                      <a:pt x="2506847" y="2019603"/>
                    </a:cubicBezTo>
                    <a:cubicBezTo>
                      <a:pt x="2511800" y="2020937"/>
                      <a:pt x="2517327" y="2023033"/>
                      <a:pt x="2522279" y="2022080"/>
                    </a:cubicBezTo>
                    <a:cubicBezTo>
                      <a:pt x="2576191" y="2012555"/>
                      <a:pt x="2626677" y="2026461"/>
                      <a:pt x="2676398" y="2044751"/>
                    </a:cubicBezTo>
                    <a:cubicBezTo>
                      <a:pt x="2681540" y="2046656"/>
                      <a:pt x="2687827" y="2046084"/>
                      <a:pt x="2693543" y="2045703"/>
                    </a:cubicBezTo>
                    <a:cubicBezTo>
                      <a:pt x="2709548" y="2044370"/>
                      <a:pt x="2726882" y="2037701"/>
                      <a:pt x="2741360" y="2041701"/>
                    </a:cubicBezTo>
                    <a:cubicBezTo>
                      <a:pt x="2779842" y="2052753"/>
                      <a:pt x="2817943" y="2066087"/>
                      <a:pt x="2854140" y="2082851"/>
                    </a:cubicBezTo>
                    <a:cubicBezTo>
                      <a:pt x="2890910" y="2099805"/>
                      <a:pt x="2925008" y="2114095"/>
                      <a:pt x="2967110" y="2096949"/>
                    </a:cubicBezTo>
                    <a:cubicBezTo>
                      <a:pt x="2985016" y="2089709"/>
                      <a:pt x="3008639" y="2094853"/>
                      <a:pt x="3029216" y="2096757"/>
                    </a:cubicBezTo>
                    <a:cubicBezTo>
                      <a:pt x="3044264" y="2098282"/>
                      <a:pt x="3058743" y="2106856"/>
                      <a:pt x="3073604" y="2106856"/>
                    </a:cubicBezTo>
                    <a:cubicBezTo>
                      <a:pt x="3113231" y="2106856"/>
                      <a:pt x="3148472" y="2116953"/>
                      <a:pt x="3182763" y="2137527"/>
                    </a:cubicBezTo>
                    <a:cubicBezTo>
                      <a:pt x="3196102" y="2145528"/>
                      <a:pt x="3216867" y="2140193"/>
                      <a:pt x="3234202" y="2142289"/>
                    </a:cubicBezTo>
                    <a:cubicBezTo>
                      <a:pt x="3252492" y="2144765"/>
                      <a:pt x="3271348" y="2147051"/>
                      <a:pt x="3288877" y="2152578"/>
                    </a:cubicBezTo>
                    <a:cubicBezTo>
                      <a:pt x="3334216" y="2167056"/>
                      <a:pt x="3378986" y="2183439"/>
                      <a:pt x="3424135" y="2198680"/>
                    </a:cubicBezTo>
                    <a:cubicBezTo>
                      <a:pt x="3461282" y="2211253"/>
                      <a:pt x="3497862" y="2201347"/>
                      <a:pt x="3534629" y="2196013"/>
                    </a:cubicBezTo>
                    <a:cubicBezTo>
                      <a:pt x="3557682" y="2192583"/>
                      <a:pt x="3579206" y="2184391"/>
                      <a:pt x="3605116" y="2196583"/>
                    </a:cubicBezTo>
                    <a:cubicBezTo>
                      <a:pt x="3629882" y="2208205"/>
                      <a:pt x="3661315" y="2205537"/>
                      <a:pt x="3689131" y="2211824"/>
                    </a:cubicBezTo>
                    <a:cubicBezTo>
                      <a:pt x="3712565" y="2217157"/>
                      <a:pt x="3735231" y="2225732"/>
                      <a:pt x="3757902" y="2234114"/>
                    </a:cubicBezTo>
                    <a:cubicBezTo>
                      <a:pt x="3788766" y="2245545"/>
                      <a:pt x="3819245" y="2257545"/>
                      <a:pt x="3852966" y="2251831"/>
                    </a:cubicBezTo>
                    <a:cubicBezTo>
                      <a:pt x="3891259" y="2245353"/>
                      <a:pt x="3917546" y="2269738"/>
                      <a:pt x="3947648" y="2285932"/>
                    </a:cubicBezTo>
                    <a:cubicBezTo>
                      <a:pt x="3968414" y="2296980"/>
                      <a:pt x="3991083" y="2305172"/>
                      <a:pt x="4013753" y="2312031"/>
                    </a:cubicBezTo>
                    <a:cubicBezTo>
                      <a:pt x="4044043" y="2320985"/>
                      <a:pt x="4075285" y="2326320"/>
                      <a:pt x="4105766" y="2335082"/>
                    </a:cubicBezTo>
                    <a:cubicBezTo>
                      <a:pt x="4151870" y="2348226"/>
                      <a:pt x="4198546" y="2358514"/>
                      <a:pt x="4246551" y="2351274"/>
                    </a:cubicBezTo>
                    <a:cubicBezTo>
                      <a:pt x="4268649" y="2348036"/>
                      <a:pt x="4289227" y="2348226"/>
                      <a:pt x="4311323" y="2352991"/>
                    </a:cubicBezTo>
                    <a:cubicBezTo>
                      <a:pt x="4347518" y="2360801"/>
                      <a:pt x="4384668" y="2361753"/>
                      <a:pt x="4413817" y="2390899"/>
                    </a:cubicBezTo>
                    <a:cubicBezTo>
                      <a:pt x="4424104" y="2401188"/>
                      <a:pt x="4442581" y="2403853"/>
                      <a:pt x="4457632" y="2409188"/>
                    </a:cubicBezTo>
                    <a:cubicBezTo>
                      <a:pt x="4474969" y="2415476"/>
                      <a:pt x="4487731" y="2412236"/>
                      <a:pt x="4497068" y="2393947"/>
                    </a:cubicBezTo>
                    <a:cubicBezTo>
                      <a:pt x="4501257" y="2385757"/>
                      <a:pt x="4513260" y="2377755"/>
                      <a:pt x="4522596" y="2376421"/>
                    </a:cubicBezTo>
                    <a:cubicBezTo>
                      <a:pt x="4550599" y="2372421"/>
                      <a:pt x="4576318" y="2378327"/>
                      <a:pt x="4603368" y="2391282"/>
                    </a:cubicBezTo>
                    <a:cubicBezTo>
                      <a:pt x="4628705" y="2403474"/>
                      <a:pt x="4660331" y="2402140"/>
                      <a:pt x="4689098" y="2406903"/>
                    </a:cubicBezTo>
                    <a:cubicBezTo>
                      <a:pt x="4699289" y="2408618"/>
                      <a:pt x="4709482" y="2411237"/>
                      <a:pt x="4719697" y="2413428"/>
                    </a:cubicBezTo>
                    <a:lnTo>
                      <a:pt x="4726469" y="2414298"/>
                    </a:lnTo>
                    <a:lnTo>
                      <a:pt x="4785776" y="2414298"/>
                    </a:lnTo>
                    <a:lnTo>
                      <a:pt x="4788661" y="2414047"/>
                    </a:lnTo>
                    <a:cubicBezTo>
                      <a:pt x="4801401" y="2412237"/>
                      <a:pt x="4814166" y="2410142"/>
                      <a:pt x="4827024" y="2408999"/>
                    </a:cubicBezTo>
                    <a:cubicBezTo>
                      <a:pt x="4847027" y="2407095"/>
                      <a:pt x="4867412" y="2407856"/>
                      <a:pt x="4887415" y="2405570"/>
                    </a:cubicBezTo>
                    <a:cubicBezTo>
                      <a:pt x="4903799" y="2403853"/>
                      <a:pt x="4919991" y="2399474"/>
                      <a:pt x="4936184" y="2395853"/>
                    </a:cubicBezTo>
                    <a:cubicBezTo>
                      <a:pt x="4942089" y="2394520"/>
                      <a:pt x="4947996" y="2389376"/>
                      <a:pt x="4953328" y="2390138"/>
                    </a:cubicBezTo>
                    <a:cubicBezTo>
                      <a:pt x="5006292" y="2398330"/>
                      <a:pt x="5044391" y="2361753"/>
                      <a:pt x="5089162" y="2345560"/>
                    </a:cubicBezTo>
                    <a:cubicBezTo>
                      <a:pt x="5136216" y="2328413"/>
                      <a:pt x="5181748" y="2302124"/>
                      <a:pt x="5234326" y="2309935"/>
                    </a:cubicBezTo>
                    <a:cubicBezTo>
                      <a:pt x="5266141" y="2314697"/>
                      <a:pt x="5296812" y="2325747"/>
                      <a:pt x="5328438" y="2332416"/>
                    </a:cubicBezTo>
                    <a:cubicBezTo>
                      <a:pt x="5339677" y="2334701"/>
                      <a:pt x="5352250" y="2334320"/>
                      <a:pt x="5363491" y="2332034"/>
                    </a:cubicBezTo>
                    <a:cubicBezTo>
                      <a:pt x="5417784" y="2321555"/>
                      <a:pt x="5471316" y="2320032"/>
                      <a:pt x="5524660" y="2337178"/>
                    </a:cubicBezTo>
                    <a:cubicBezTo>
                      <a:pt x="5533802" y="2340036"/>
                      <a:pt x="5543518" y="2342701"/>
                      <a:pt x="5553045" y="2342701"/>
                    </a:cubicBezTo>
                    <a:cubicBezTo>
                      <a:pt x="5605244" y="2342701"/>
                      <a:pt x="5656488" y="2338701"/>
                      <a:pt x="5706401" y="2320032"/>
                    </a:cubicBezTo>
                    <a:cubicBezTo>
                      <a:pt x="5723166" y="2313745"/>
                      <a:pt x="5743551" y="2317745"/>
                      <a:pt x="5762029" y="2316221"/>
                    </a:cubicBezTo>
                    <a:cubicBezTo>
                      <a:pt x="5779174" y="2314889"/>
                      <a:pt x="5796702" y="2314317"/>
                      <a:pt x="5813276" y="2309935"/>
                    </a:cubicBezTo>
                    <a:cubicBezTo>
                      <a:pt x="5837472" y="2303459"/>
                      <a:pt x="5859949" y="2302697"/>
                      <a:pt x="5884906" y="2308411"/>
                    </a:cubicBezTo>
                    <a:cubicBezTo>
                      <a:pt x="5908719" y="2313745"/>
                      <a:pt x="5934438" y="2311079"/>
                      <a:pt x="5959204" y="2311269"/>
                    </a:cubicBezTo>
                    <a:cubicBezTo>
                      <a:pt x="5986828" y="2311459"/>
                      <a:pt x="6014449" y="2311649"/>
                      <a:pt x="6042072" y="2310697"/>
                    </a:cubicBezTo>
                    <a:cubicBezTo>
                      <a:pt x="6053124" y="2310317"/>
                      <a:pt x="6065695" y="2302697"/>
                      <a:pt x="6074842" y="2305745"/>
                    </a:cubicBezTo>
                    <a:cubicBezTo>
                      <a:pt x="6104368" y="2316031"/>
                      <a:pt x="6133897" y="2303649"/>
                      <a:pt x="6163425" y="2309172"/>
                    </a:cubicBezTo>
                    <a:cubicBezTo>
                      <a:pt x="6177905" y="2312031"/>
                      <a:pt x="6194288" y="2304220"/>
                      <a:pt x="6209909" y="2303459"/>
                    </a:cubicBezTo>
                    <a:cubicBezTo>
                      <a:pt x="6235437" y="2302124"/>
                      <a:pt x="6260964" y="2302697"/>
                      <a:pt x="6286493" y="2302315"/>
                    </a:cubicBezTo>
                    <a:cubicBezTo>
                      <a:pt x="6294876" y="2302124"/>
                      <a:pt x="6303068" y="2301362"/>
                      <a:pt x="6311449" y="2300980"/>
                    </a:cubicBezTo>
                    <a:cubicBezTo>
                      <a:pt x="6318880" y="2300601"/>
                      <a:pt x="6326691" y="2298887"/>
                      <a:pt x="6333739" y="2300218"/>
                    </a:cubicBezTo>
                    <a:cubicBezTo>
                      <a:pt x="6359268" y="2304983"/>
                      <a:pt x="6384414" y="2312793"/>
                      <a:pt x="6410131" y="2315841"/>
                    </a:cubicBezTo>
                    <a:cubicBezTo>
                      <a:pt x="6432420" y="2318507"/>
                      <a:pt x="6455472" y="2314889"/>
                      <a:pt x="6477951" y="2316793"/>
                    </a:cubicBezTo>
                    <a:cubicBezTo>
                      <a:pt x="6517576" y="2320032"/>
                      <a:pt x="6557201" y="2325747"/>
                      <a:pt x="6596828" y="2329368"/>
                    </a:cubicBezTo>
                    <a:cubicBezTo>
                      <a:pt x="6605401" y="2330130"/>
                      <a:pt x="6614353" y="2325365"/>
                      <a:pt x="6623118" y="2324985"/>
                    </a:cubicBezTo>
                    <a:cubicBezTo>
                      <a:pt x="6650551" y="2324033"/>
                      <a:pt x="6677984" y="2323841"/>
                      <a:pt x="6705417" y="2323272"/>
                    </a:cubicBezTo>
                    <a:cubicBezTo>
                      <a:pt x="6721038" y="2323080"/>
                      <a:pt x="6736851" y="2323651"/>
                      <a:pt x="6752283" y="2321937"/>
                    </a:cubicBezTo>
                    <a:cubicBezTo>
                      <a:pt x="6772665" y="2319651"/>
                      <a:pt x="6791144" y="2316221"/>
                      <a:pt x="6810195" y="2331082"/>
                    </a:cubicBezTo>
                    <a:cubicBezTo>
                      <a:pt x="6839534" y="2354132"/>
                      <a:pt x="6876872" y="2345178"/>
                      <a:pt x="6910782" y="2350512"/>
                    </a:cubicBezTo>
                    <a:cubicBezTo>
                      <a:pt x="6919547" y="2351847"/>
                      <a:pt x="6928501" y="2352036"/>
                      <a:pt x="6937263" y="2353561"/>
                    </a:cubicBezTo>
                    <a:cubicBezTo>
                      <a:pt x="6953457" y="2356418"/>
                      <a:pt x="6969457" y="2359657"/>
                      <a:pt x="6985653" y="2362897"/>
                    </a:cubicBezTo>
                    <a:cubicBezTo>
                      <a:pt x="6988509" y="2363467"/>
                      <a:pt x="6991747" y="2363659"/>
                      <a:pt x="6994415" y="2364611"/>
                    </a:cubicBezTo>
                    <a:cubicBezTo>
                      <a:pt x="7018991" y="2372611"/>
                      <a:pt x="7043184" y="2381755"/>
                      <a:pt x="7068141" y="2388234"/>
                    </a:cubicBezTo>
                    <a:cubicBezTo>
                      <a:pt x="7080334" y="2391472"/>
                      <a:pt x="7093860" y="2391853"/>
                      <a:pt x="7106432" y="2390138"/>
                    </a:cubicBezTo>
                    <a:cubicBezTo>
                      <a:pt x="7143199" y="2385185"/>
                      <a:pt x="7179587" y="2383089"/>
                      <a:pt x="7216547" y="2390330"/>
                    </a:cubicBezTo>
                    <a:cubicBezTo>
                      <a:pt x="7231214" y="2393186"/>
                      <a:pt x="7247599" y="2388424"/>
                      <a:pt x="7263220" y="2386709"/>
                    </a:cubicBezTo>
                    <a:cubicBezTo>
                      <a:pt x="7300559" y="2382137"/>
                      <a:pt x="7337899" y="2377183"/>
                      <a:pt x="7375428" y="2372803"/>
                    </a:cubicBezTo>
                    <a:cubicBezTo>
                      <a:pt x="7398860" y="2370135"/>
                      <a:pt x="7422483" y="2368611"/>
                      <a:pt x="7445916" y="2365945"/>
                    </a:cubicBezTo>
                    <a:cubicBezTo>
                      <a:pt x="7472967" y="2362705"/>
                      <a:pt x="7499828" y="2357753"/>
                      <a:pt x="7526880" y="2355084"/>
                    </a:cubicBezTo>
                    <a:cubicBezTo>
                      <a:pt x="7557742" y="2352036"/>
                      <a:pt x="7588795" y="2351466"/>
                      <a:pt x="7619655" y="2348226"/>
                    </a:cubicBezTo>
                    <a:cubicBezTo>
                      <a:pt x="7676047" y="2341940"/>
                      <a:pt x="7732247" y="2334509"/>
                      <a:pt x="7788636" y="2327461"/>
                    </a:cubicBezTo>
                    <a:cubicBezTo>
                      <a:pt x="7843311" y="2320603"/>
                      <a:pt x="7897987" y="2314507"/>
                      <a:pt x="7952280" y="2305935"/>
                    </a:cubicBezTo>
                    <a:cubicBezTo>
                      <a:pt x="7975142" y="2302315"/>
                      <a:pt x="7996859" y="2292408"/>
                      <a:pt x="8019339" y="2286884"/>
                    </a:cubicBezTo>
                    <a:cubicBezTo>
                      <a:pt x="8058774" y="2277357"/>
                      <a:pt x="8098590" y="2269357"/>
                      <a:pt x="8137835" y="2259832"/>
                    </a:cubicBezTo>
                    <a:cubicBezTo>
                      <a:pt x="8155359" y="2255641"/>
                      <a:pt x="8172124" y="2248593"/>
                      <a:pt x="8189651" y="2243639"/>
                    </a:cubicBezTo>
                    <a:cubicBezTo>
                      <a:pt x="8230992" y="2232208"/>
                      <a:pt x="8272903" y="2222874"/>
                      <a:pt x="8313671" y="2209920"/>
                    </a:cubicBezTo>
                    <a:cubicBezTo>
                      <a:pt x="8362822" y="2194297"/>
                      <a:pt x="8411019" y="2175439"/>
                      <a:pt x="8459979" y="2158864"/>
                    </a:cubicBezTo>
                    <a:cubicBezTo>
                      <a:pt x="8478269" y="2152578"/>
                      <a:pt x="8497511" y="2148957"/>
                      <a:pt x="8516369" y="2144003"/>
                    </a:cubicBezTo>
                    <a:cubicBezTo>
                      <a:pt x="8563425" y="2131431"/>
                      <a:pt x="8610288" y="2118095"/>
                      <a:pt x="8657726" y="2106284"/>
                    </a:cubicBezTo>
                    <a:cubicBezTo>
                      <a:pt x="8675253" y="2101901"/>
                      <a:pt x="8693731" y="2102284"/>
                      <a:pt x="8711448" y="2098664"/>
                    </a:cubicBezTo>
                    <a:cubicBezTo>
                      <a:pt x="8732023" y="2094472"/>
                      <a:pt x="8752407" y="2089138"/>
                      <a:pt x="8772219" y="2082280"/>
                    </a:cubicBezTo>
                    <a:cubicBezTo>
                      <a:pt x="8796985" y="2073707"/>
                      <a:pt x="8820990" y="2062659"/>
                      <a:pt x="8845565" y="2053705"/>
                    </a:cubicBezTo>
                    <a:cubicBezTo>
                      <a:pt x="8886142" y="2039034"/>
                      <a:pt x="8926911" y="2024557"/>
                      <a:pt x="8967871" y="2011221"/>
                    </a:cubicBezTo>
                    <a:cubicBezTo>
                      <a:pt x="8983301" y="2006268"/>
                      <a:pt x="9000257" y="2005697"/>
                      <a:pt x="9015878" y="2001124"/>
                    </a:cubicBezTo>
                    <a:cubicBezTo>
                      <a:pt x="9088840" y="1979597"/>
                      <a:pt x="9161805" y="1957880"/>
                      <a:pt x="9234579" y="1935209"/>
                    </a:cubicBezTo>
                    <a:cubicBezTo>
                      <a:pt x="9272298" y="1923399"/>
                      <a:pt x="9308875" y="1908538"/>
                      <a:pt x="9346597" y="1896917"/>
                    </a:cubicBezTo>
                    <a:cubicBezTo>
                      <a:pt x="9369267" y="1889869"/>
                      <a:pt x="9393650" y="1887773"/>
                      <a:pt x="9416321" y="1880724"/>
                    </a:cubicBezTo>
                    <a:cubicBezTo>
                      <a:pt x="9437278" y="1874247"/>
                      <a:pt x="9456709" y="1863578"/>
                      <a:pt x="9477283" y="1856149"/>
                    </a:cubicBezTo>
                    <a:cubicBezTo>
                      <a:pt x="9540152" y="1833097"/>
                      <a:pt x="9603971" y="1811953"/>
                      <a:pt x="9666265" y="1787186"/>
                    </a:cubicBezTo>
                    <a:cubicBezTo>
                      <a:pt x="9696749" y="1775183"/>
                      <a:pt x="9725323" y="1757849"/>
                      <a:pt x="9754088" y="1741464"/>
                    </a:cubicBezTo>
                    <a:cubicBezTo>
                      <a:pt x="9802858" y="1713841"/>
                      <a:pt x="9850865" y="1685074"/>
                      <a:pt x="9899446" y="1656880"/>
                    </a:cubicBezTo>
                    <a:cubicBezTo>
                      <a:pt x="9935832" y="1635924"/>
                      <a:pt x="9968027" y="1611347"/>
                      <a:pt x="9993175" y="1576487"/>
                    </a:cubicBezTo>
                    <a:cubicBezTo>
                      <a:pt x="10004797" y="1560484"/>
                      <a:pt x="10024990" y="1546768"/>
                      <a:pt x="10044230" y="1540480"/>
                    </a:cubicBezTo>
                    <a:cubicBezTo>
                      <a:pt x="10078713" y="1529241"/>
                      <a:pt x="10104430" y="1507522"/>
                      <a:pt x="10131863" y="1485613"/>
                    </a:cubicBezTo>
                    <a:cubicBezTo>
                      <a:pt x="10166536" y="1457801"/>
                      <a:pt x="10203304" y="1431509"/>
                      <a:pt x="10242357" y="1410555"/>
                    </a:cubicBezTo>
                    <a:cubicBezTo>
                      <a:pt x="10280840" y="1389980"/>
                      <a:pt x="10324086" y="1378549"/>
                      <a:pt x="10363709" y="1359499"/>
                    </a:cubicBezTo>
                    <a:cubicBezTo>
                      <a:pt x="10386952" y="1348259"/>
                      <a:pt x="10407146" y="1330353"/>
                      <a:pt x="10428291" y="1314920"/>
                    </a:cubicBezTo>
                    <a:cubicBezTo>
                      <a:pt x="10449438" y="1299489"/>
                      <a:pt x="10470394" y="1283486"/>
                      <a:pt x="10490969" y="1267104"/>
                    </a:cubicBezTo>
                    <a:cubicBezTo>
                      <a:pt x="10502208" y="1258149"/>
                      <a:pt x="10511734" y="1246909"/>
                      <a:pt x="10523354" y="1238337"/>
                    </a:cubicBezTo>
                    <a:cubicBezTo>
                      <a:pt x="10545263" y="1222334"/>
                      <a:pt x="10569075" y="1208808"/>
                      <a:pt x="10590031" y="1191664"/>
                    </a:cubicBezTo>
                    <a:cubicBezTo>
                      <a:pt x="10610225" y="1175089"/>
                      <a:pt x="10633467" y="1166707"/>
                      <a:pt x="10656519" y="1156038"/>
                    </a:cubicBezTo>
                    <a:cubicBezTo>
                      <a:pt x="10674046" y="1148036"/>
                      <a:pt x="10686617" y="1130320"/>
                      <a:pt x="10703573" y="1120603"/>
                    </a:cubicBezTo>
                    <a:cubicBezTo>
                      <a:pt x="10727767" y="1106697"/>
                      <a:pt x="10746246" y="1089553"/>
                      <a:pt x="10764534" y="1067643"/>
                    </a:cubicBezTo>
                    <a:cubicBezTo>
                      <a:pt x="10785111" y="1043068"/>
                      <a:pt x="10820162" y="1029732"/>
                      <a:pt x="10850453" y="1014301"/>
                    </a:cubicBezTo>
                    <a:cubicBezTo>
                      <a:pt x="10876171" y="1001157"/>
                      <a:pt x="10906081" y="995632"/>
                      <a:pt x="10929704" y="980201"/>
                    </a:cubicBezTo>
                    <a:cubicBezTo>
                      <a:pt x="10946279" y="969342"/>
                      <a:pt x="10958661" y="948957"/>
                      <a:pt x="10967423" y="930289"/>
                    </a:cubicBezTo>
                    <a:cubicBezTo>
                      <a:pt x="10987046" y="887995"/>
                      <a:pt x="11021146" y="861897"/>
                      <a:pt x="11058869" y="838084"/>
                    </a:cubicBezTo>
                    <a:cubicBezTo>
                      <a:pt x="11097350" y="813699"/>
                      <a:pt x="11133927" y="786836"/>
                      <a:pt x="11172600" y="762834"/>
                    </a:cubicBezTo>
                    <a:cubicBezTo>
                      <a:pt x="11211843" y="738638"/>
                      <a:pt x="11243658" y="706443"/>
                      <a:pt x="11275283" y="673676"/>
                    </a:cubicBezTo>
                    <a:cubicBezTo>
                      <a:pt x="11288238" y="660150"/>
                      <a:pt x="11305192" y="650434"/>
                      <a:pt x="11320623" y="639195"/>
                    </a:cubicBezTo>
                    <a:cubicBezTo>
                      <a:pt x="11338339" y="626241"/>
                      <a:pt x="11355296" y="611953"/>
                      <a:pt x="11374346" y="601664"/>
                    </a:cubicBezTo>
                    <a:cubicBezTo>
                      <a:pt x="11398160" y="588709"/>
                      <a:pt x="11424069" y="579757"/>
                      <a:pt x="11448453" y="567755"/>
                    </a:cubicBezTo>
                    <a:cubicBezTo>
                      <a:pt x="11476838" y="553657"/>
                      <a:pt x="11505795" y="539750"/>
                      <a:pt x="11532275" y="522605"/>
                    </a:cubicBezTo>
                    <a:cubicBezTo>
                      <a:pt x="11545039" y="514413"/>
                      <a:pt x="11553613" y="499363"/>
                      <a:pt x="11562947" y="486598"/>
                    </a:cubicBezTo>
                    <a:cubicBezTo>
                      <a:pt x="11599714" y="436305"/>
                      <a:pt x="11635529" y="385441"/>
                      <a:pt x="11672489" y="335337"/>
                    </a:cubicBezTo>
                    <a:cubicBezTo>
                      <a:pt x="11712304" y="281424"/>
                      <a:pt x="11763931" y="241608"/>
                      <a:pt x="11821656" y="207889"/>
                    </a:cubicBezTo>
                    <a:cubicBezTo>
                      <a:pt x="11877664" y="175312"/>
                      <a:pt x="11931195" y="138734"/>
                      <a:pt x="11986443" y="104824"/>
                    </a:cubicBezTo>
                    <a:cubicBezTo>
                      <a:pt x="11998443" y="97395"/>
                      <a:pt x="12013114" y="94347"/>
                      <a:pt x="12026448" y="88821"/>
                    </a:cubicBezTo>
                    <a:cubicBezTo>
                      <a:pt x="12072360" y="69580"/>
                      <a:pt x="12118083" y="50147"/>
                      <a:pt x="12160947" y="28621"/>
                    </a:cubicBezTo>
                    <a:lnTo>
                      <a:pt x="12192000" y="0"/>
                    </a:lnTo>
                    <a:close/>
                  </a:path>
                </a:pathLst>
              </a:cu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5" name="Freeform: Shape 44">
                <a:extLst>
                  <a:ext uri="{FF2B5EF4-FFF2-40B4-BE49-F238E27FC236}">
                    <a16:creationId xmlns:a16="http://schemas.microsoft.com/office/drawing/2014/main" id="{F3C51644-0F34-453B-92B8-9FF33932E2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681702"/>
                <a:ext cx="12192000" cy="3176298"/>
              </a:xfrm>
              <a:custGeom>
                <a:avLst/>
                <a:gdLst>
                  <a:gd name="connsiteX0" fmla="*/ 12192000 w 12192000"/>
                  <a:gd name="connsiteY0" fmla="*/ 0 h 3176298"/>
                  <a:gd name="connsiteX1" fmla="*/ 12192000 w 12192000"/>
                  <a:gd name="connsiteY1" fmla="*/ 3176298 h 3176298"/>
                  <a:gd name="connsiteX2" fmla="*/ 0 w 12192000"/>
                  <a:gd name="connsiteY2" fmla="*/ 3176298 h 3176298"/>
                  <a:gd name="connsiteX3" fmla="*/ 0 w 12192000"/>
                  <a:gd name="connsiteY3" fmla="*/ 2264980 h 3176298"/>
                  <a:gd name="connsiteX4" fmla="*/ 544 w 12192000"/>
                  <a:gd name="connsiteY4" fmla="*/ 2264980 h 3176298"/>
                  <a:gd name="connsiteX5" fmla="*/ 544 w 12192000"/>
                  <a:gd name="connsiteY5" fmla="*/ 2392219 h 3176298"/>
                  <a:gd name="connsiteX6" fmla="*/ 61197 w 12192000"/>
                  <a:gd name="connsiteY6" fmla="*/ 2387448 h 3176298"/>
                  <a:gd name="connsiteX7" fmla="*/ 119613 w 12192000"/>
                  <a:gd name="connsiteY7" fmla="*/ 2369945 h 3176298"/>
                  <a:gd name="connsiteX8" fmla="*/ 172384 w 12192000"/>
                  <a:gd name="connsiteY8" fmla="*/ 2347084 h 3176298"/>
                  <a:gd name="connsiteX9" fmla="*/ 274873 w 12192000"/>
                  <a:gd name="connsiteY9" fmla="*/ 2336988 h 3176298"/>
                  <a:gd name="connsiteX10" fmla="*/ 307259 w 12192000"/>
                  <a:gd name="connsiteY10" fmla="*/ 2331461 h 3176298"/>
                  <a:gd name="connsiteX11" fmla="*/ 394511 w 12192000"/>
                  <a:gd name="connsiteY11" fmla="*/ 2308601 h 3176298"/>
                  <a:gd name="connsiteX12" fmla="*/ 494337 w 12192000"/>
                  <a:gd name="connsiteY12" fmla="*/ 2268213 h 3176298"/>
                  <a:gd name="connsiteX13" fmla="*/ 546917 w 12192000"/>
                  <a:gd name="connsiteY13" fmla="*/ 2283264 h 3176298"/>
                  <a:gd name="connsiteX14" fmla="*/ 730754 w 12192000"/>
                  <a:gd name="connsiteY14" fmla="*/ 2240780 h 3176298"/>
                  <a:gd name="connsiteX15" fmla="*/ 785432 w 12192000"/>
                  <a:gd name="connsiteY15" fmla="*/ 2218682 h 3176298"/>
                  <a:gd name="connsiteX16" fmla="*/ 801053 w 12192000"/>
                  <a:gd name="connsiteY16" fmla="*/ 2204013 h 3176298"/>
                  <a:gd name="connsiteX17" fmla="*/ 858205 w 12192000"/>
                  <a:gd name="connsiteY17" fmla="*/ 2169532 h 3176298"/>
                  <a:gd name="connsiteX18" fmla="*/ 949646 w 12192000"/>
                  <a:gd name="connsiteY18" fmla="*/ 2157340 h 3176298"/>
                  <a:gd name="connsiteX19" fmla="*/ 960887 w 12192000"/>
                  <a:gd name="connsiteY19" fmla="*/ 2150099 h 3176298"/>
                  <a:gd name="connsiteX20" fmla="*/ 977653 w 12192000"/>
                  <a:gd name="connsiteY20" fmla="*/ 2138480 h 3176298"/>
                  <a:gd name="connsiteX21" fmla="*/ 1071762 w 12192000"/>
                  <a:gd name="connsiteY21" fmla="*/ 2117905 h 3176298"/>
                  <a:gd name="connsiteX22" fmla="*/ 1092527 w 12192000"/>
                  <a:gd name="connsiteY22" fmla="*/ 2111428 h 3176298"/>
                  <a:gd name="connsiteX23" fmla="*/ 1109865 w 12192000"/>
                  <a:gd name="connsiteY23" fmla="*/ 2100568 h 3176298"/>
                  <a:gd name="connsiteX24" fmla="*/ 1162823 w 12192000"/>
                  <a:gd name="connsiteY24" fmla="*/ 2075613 h 3176298"/>
                  <a:gd name="connsiteX25" fmla="*/ 1206641 w 12192000"/>
                  <a:gd name="connsiteY25" fmla="*/ 2074851 h 3176298"/>
                  <a:gd name="connsiteX26" fmla="*/ 1267411 w 12192000"/>
                  <a:gd name="connsiteY26" fmla="*/ 2060753 h 3176298"/>
                  <a:gd name="connsiteX27" fmla="*/ 1380762 w 12192000"/>
                  <a:gd name="connsiteY27" fmla="*/ 2046847 h 3176298"/>
                  <a:gd name="connsiteX28" fmla="*/ 1404006 w 12192000"/>
                  <a:gd name="connsiteY28" fmla="*/ 2038844 h 3176298"/>
                  <a:gd name="connsiteX29" fmla="*/ 1544598 w 12192000"/>
                  <a:gd name="connsiteY29" fmla="*/ 2000932 h 3176298"/>
                  <a:gd name="connsiteX30" fmla="*/ 1657188 w 12192000"/>
                  <a:gd name="connsiteY30" fmla="*/ 2001697 h 3176298"/>
                  <a:gd name="connsiteX31" fmla="*/ 1665950 w 12192000"/>
                  <a:gd name="connsiteY31" fmla="*/ 2003411 h 3176298"/>
                  <a:gd name="connsiteX32" fmla="*/ 1709006 w 12192000"/>
                  <a:gd name="connsiteY32" fmla="*/ 2015983 h 3176298"/>
                  <a:gd name="connsiteX33" fmla="*/ 1775684 w 12192000"/>
                  <a:gd name="connsiteY33" fmla="*/ 2012555 h 3176298"/>
                  <a:gd name="connsiteX34" fmla="*/ 1821596 w 12192000"/>
                  <a:gd name="connsiteY34" fmla="*/ 1995218 h 3176298"/>
                  <a:gd name="connsiteX35" fmla="*/ 1878748 w 12192000"/>
                  <a:gd name="connsiteY35" fmla="*/ 1994457 h 3176298"/>
                  <a:gd name="connsiteX36" fmla="*/ 1944092 w 12192000"/>
                  <a:gd name="connsiteY36" fmla="*/ 2005315 h 3176298"/>
                  <a:gd name="connsiteX37" fmla="*/ 1973429 w 12192000"/>
                  <a:gd name="connsiteY37" fmla="*/ 2007601 h 3176298"/>
                  <a:gd name="connsiteX38" fmla="*/ 2054013 w 12192000"/>
                  <a:gd name="connsiteY38" fmla="*/ 2030082 h 3176298"/>
                  <a:gd name="connsiteX39" fmla="*/ 2102021 w 12192000"/>
                  <a:gd name="connsiteY39" fmla="*/ 2024557 h 3176298"/>
                  <a:gd name="connsiteX40" fmla="*/ 2149267 w 12192000"/>
                  <a:gd name="connsiteY40" fmla="*/ 2009697 h 3176298"/>
                  <a:gd name="connsiteX41" fmla="*/ 2179556 w 12192000"/>
                  <a:gd name="connsiteY41" fmla="*/ 1995409 h 3176298"/>
                  <a:gd name="connsiteX42" fmla="*/ 2240710 w 12192000"/>
                  <a:gd name="connsiteY42" fmla="*/ 1985312 h 3176298"/>
                  <a:gd name="connsiteX43" fmla="*/ 2251948 w 12192000"/>
                  <a:gd name="connsiteY43" fmla="*/ 1986836 h 3176298"/>
                  <a:gd name="connsiteX44" fmla="*/ 2434456 w 12192000"/>
                  <a:gd name="connsiteY44" fmla="*/ 1999410 h 3176298"/>
                  <a:gd name="connsiteX45" fmla="*/ 2506847 w 12192000"/>
                  <a:gd name="connsiteY45" fmla="*/ 2019603 h 3176298"/>
                  <a:gd name="connsiteX46" fmla="*/ 2522279 w 12192000"/>
                  <a:gd name="connsiteY46" fmla="*/ 2022080 h 3176298"/>
                  <a:gd name="connsiteX47" fmla="*/ 2676398 w 12192000"/>
                  <a:gd name="connsiteY47" fmla="*/ 2044751 h 3176298"/>
                  <a:gd name="connsiteX48" fmla="*/ 2693543 w 12192000"/>
                  <a:gd name="connsiteY48" fmla="*/ 2045703 h 3176298"/>
                  <a:gd name="connsiteX49" fmla="*/ 2741360 w 12192000"/>
                  <a:gd name="connsiteY49" fmla="*/ 2041701 h 3176298"/>
                  <a:gd name="connsiteX50" fmla="*/ 2854140 w 12192000"/>
                  <a:gd name="connsiteY50" fmla="*/ 2082851 h 3176298"/>
                  <a:gd name="connsiteX51" fmla="*/ 2967110 w 12192000"/>
                  <a:gd name="connsiteY51" fmla="*/ 2096949 h 3176298"/>
                  <a:gd name="connsiteX52" fmla="*/ 3029216 w 12192000"/>
                  <a:gd name="connsiteY52" fmla="*/ 2096757 h 3176298"/>
                  <a:gd name="connsiteX53" fmla="*/ 3073604 w 12192000"/>
                  <a:gd name="connsiteY53" fmla="*/ 2106856 h 3176298"/>
                  <a:gd name="connsiteX54" fmla="*/ 3182763 w 12192000"/>
                  <a:gd name="connsiteY54" fmla="*/ 2137527 h 3176298"/>
                  <a:gd name="connsiteX55" fmla="*/ 3234202 w 12192000"/>
                  <a:gd name="connsiteY55" fmla="*/ 2142289 h 3176298"/>
                  <a:gd name="connsiteX56" fmla="*/ 3288877 w 12192000"/>
                  <a:gd name="connsiteY56" fmla="*/ 2152578 h 3176298"/>
                  <a:gd name="connsiteX57" fmla="*/ 3424135 w 12192000"/>
                  <a:gd name="connsiteY57" fmla="*/ 2198680 h 3176298"/>
                  <a:gd name="connsiteX58" fmla="*/ 3534629 w 12192000"/>
                  <a:gd name="connsiteY58" fmla="*/ 2196013 h 3176298"/>
                  <a:gd name="connsiteX59" fmla="*/ 3605116 w 12192000"/>
                  <a:gd name="connsiteY59" fmla="*/ 2196583 h 3176298"/>
                  <a:gd name="connsiteX60" fmla="*/ 3689131 w 12192000"/>
                  <a:gd name="connsiteY60" fmla="*/ 2211824 h 3176298"/>
                  <a:gd name="connsiteX61" fmla="*/ 3757902 w 12192000"/>
                  <a:gd name="connsiteY61" fmla="*/ 2234114 h 3176298"/>
                  <a:gd name="connsiteX62" fmla="*/ 3852966 w 12192000"/>
                  <a:gd name="connsiteY62" fmla="*/ 2251831 h 3176298"/>
                  <a:gd name="connsiteX63" fmla="*/ 3947648 w 12192000"/>
                  <a:gd name="connsiteY63" fmla="*/ 2285932 h 3176298"/>
                  <a:gd name="connsiteX64" fmla="*/ 4013753 w 12192000"/>
                  <a:gd name="connsiteY64" fmla="*/ 2312031 h 3176298"/>
                  <a:gd name="connsiteX65" fmla="*/ 4105766 w 12192000"/>
                  <a:gd name="connsiteY65" fmla="*/ 2335082 h 3176298"/>
                  <a:gd name="connsiteX66" fmla="*/ 4246551 w 12192000"/>
                  <a:gd name="connsiteY66" fmla="*/ 2351274 h 3176298"/>
                  <a:gd name="connsiteX67" fmla="*/ 4311323 w 12192000"/>
                  <a:gd name="connsiteY67" fmla="*/ 2352991 h 3176298"/>
                  <a:gd name="connsiteX68" fmla="*/ 4413817 w 12192000"/>
                  <a:gd name="connsiteY68" fmla="*/ 2390899 h 3176298"/>
                  <a:gd name="connsiteX69" fmla="*/ 4457632 w 12192000"/>
                  <a:gd name="connsiteY69" fmla="*/ 2409188 h 3176298"/>
                  <a:gd name="connsiteX70" fmla="*/ 4497068 w 12192000"/>
                  <a:gd name="connsiteY70" fmla="*/ 2393947 h 3176298"/>
                  <a:gd name="connsiteX71" fmla="*/ 4522596 w 12192000"/>
                  <a:gd name="connsiteY71" fmla="*/ 2376421 h 3176298"/>
                  <a:gd name="connsiteX72" fmla="*/ 4603368 w 12192000"/>
                  <a:gd name="connsiteY72" fmla="*/ 2391282 h 3176298"/>
                  <a:gd name="connsiteX73" fmla="*/ 4689098 w 12192000"/>
                  <a:gd name="connsiteY73" fmla="*/ 2406903 h 3176298"/>
                  <a:gd name="connsiteX74" fmla="*/ 4719697 w 12192000"/>
                  <a:gd name="connsiteY74" fmla="*/ 2413428 h 3176298"/>
                  <a:gd name="connsiteX75" fmla="*/ 4726469 w 12192000"/>
                  <a:gd name="connsiteY75" fmla="*/ 2414298 h 3176298"/>
                  <a:gd name="connsiteX76" fmla="*/ 4785776 w 12192000"/>
                  <a:gd name="connsiteY76" fmla="*/ 2414298 h 3176298"/>
                  <a:gd name="connsiteX77" fmla="*/ 4788661 w 12192000"/>
                  <a:gd name="connsiteY77" fmla="*/ 2414047 h 3176298"/>
                  <a:gd name="connsiteX78" fmla="*/ 4827024 w 12192000"/>
                  <a:gd name="connsiteY78" fmla="*/ 2408999 h 3176298"/>
                  <a:gd name="connsiteX79" fmla="*/ 4887415 w 12192000"/>
                  <a:gd name="connsiteY79" fmla="*/ 2405570 h 3176298"/>
                  <a:gd name="connsiteX80" fmla="*/ 4936184 w 12192000"/>
                  <a:gd name="connsiteY80" fmla="*/ 2395853 h 3176298"/>
                  <a:gd name="connsiteX81" fmla="*/ 4953328 w 12192000"/>
                  <a:gd name="connsiteY81" fmla="*/ 2390138 h 3176298"/>
                  <a:gd name="connsiteX82" fmla="*/ 5089162 w 12192000"/>
                  <a:gd name="connsiteY82" fmla="*/ 2345560 h 3176298"/>
                  <a:gd name="connsiteX83" fmla="*/ 5234326 w 12192000"/>
                  <a:gd name="connsiteY83" fmla="*/ 2309935 h 3176298"/>
                  <a:gd name="connsiteX84" fmla="*/ 5328438 w 12192000"/>
                  <a:gd name="connsiteY84" fmla="*/ 2332416 h 3176298"/>
                  <a:gd name="connsiteX85" fmla="*/ 5363491 w 12192000"/>
                  <a:gd name="connsiteY85" fmla="*/ 2332034 h 3176298"/>
                  <a:gd name="connsiteX86" fmla="*/ 5524660 w 12192000"/>
                  <a:gd name="connsiteY86" fmla="*/ 2337178 h 3176298"/>
                  <a:gd name="connsiteX87" fmla="*/ 5553045 w 12192000"/>
                  <a:gd name="connsiteY87" fmla="*/ 2342701 h 3176298"/>
                  <a:gd name="connsiteX88" fmla="*/ 5706401 w 12192000"/>
                  <a:gd name="connsiteY88" fmla="*/ 2320032 h 3176298"/>
                  <a:gd name="connsiteX89" fmla="*/ 5762029 w 12192000"/>
                  <a:gd name="connsiteY89" fmla="*/ 2316221 h 3176298"/>
                  <a:gd name="connsiteX90" fmla="*/ 5813276 w 12192000"/>
                  <a:gd name="connsiteY90" fmla="*/ 2309935 h 3176298"/>
                  <a:gd name="connsiteX91" fmla="*/ 5884906 w 12192000"/>
                  <a:gd name="connsiteY91" fmla="*/ 2308411 h 3176298"/>
                  <a:gd name="connsiteX92" fmla="*/ 5959204 w 12192000"/>
                  <a:gd name="connsiteY92" fmla="*/ 2311269 h 3176298"/>
                  <a:gd name="connsiteX93" fmla="*/ 6042072 w 12192000"/>
                  <a:gd name="connsiteY93" fmla="*/ 2310697 h 3176298"/>
                  <a:gd name="connsiteX94" fmla="*/ 6074842 w 12192000"/>
                  <a:gd name="connsiteY94" fmla="*/ 2305745 h 3176298"/>
                  <a:gd name="connsiteX95" fmla="*/ 6163425 w 12192000"/>
                  <a:gd name="connsiteY95" fmla="*/ 2309172 h 3176298"/>
                  <a:gd name="connsiteX96" fmla="*/ 6209909 w 12192000"/>
                  <a:gd name="connsiteY96" fmla="*/ 2303459 h 3176298"/>
                  <a:gd name="connsiteX97" fmla="*/ 6286493 w 12192000"/>
                  <a:gd name="connsiteY97" fmla="*/ 2302315 h 3176298"/>
                  <a:gd name="connsiteX98" fmla="*/ 6311449 w 12192000"/>
                  <a:gd name="connsiteY98" fmla="*/ 2300980 h 3176298"/>
                  <a:gd name="connsiteX99" fmla="*/ 6333739 w 12192000"/>
                  <a:gd name="connsiteY99" fmla="*/ 2300218 h 3176298"/>
                  <a:gd name="connsiteX100" fmla="*/ 6410131 w 12192000"/>
                  <a:gd name="connsiteY100" fmla="*/ 2315841 h 3176298"/>
                  <a:gd name="connsiteX101" fmla="*/ 6477951 w 12192000"/>
                  <a:gd name="connsiteY101" fmla="*/ 2316793 h 3176298"/>
                  <a:gd name="connsiteX102" fmla="*/ 6596828 w 12192000"/>
                  <a:gd name="connsiteY102" fmla="*/ 2329368 h 3176298"/>
                  <a:gd name="connsiteX103" fmla="*/ 6623118 w 12192000"/>
                  <a:gd name="connsiteY103" fmla="*/ 2324985 h 3176298"/>
                  <a:gd name="connsiteX104" fmla="*/ 6705417 w 12192000"/>
                  <a:gd name="connsiteY104" fmla="*/ 2323272 h 3176298"/>
                  <a:gd name="connsiteX105" fmla="*/ 6752283 w 12192000"/>
                  <a:gd name="connsiteY105" fmla="*/ 2321937 h 3176298"/>
                  <a:gd name="connsiteX106" fmla="*/ 6810195 w 12192000"/>
                  <a:gd name="connsiteY106" fmla="*/ 2331082 h 3176298"/>
                  <a:gd name="connsiteX107" fmla="*/ 6910782 w 12192000"/>
                  <a:gd name="connsiteY107" fmla="*/ 2350512 h 3176298"/>
                  <a:gd name="connsiteX108" fmla="*/ 6937263 w 12192000"/>
                  <a:gd name="connsiteY108" fmla="*/ 2353561 h 3176298"/>
                  <a:gd name="connsiteX109" fmla="*/ 6985653 w 12192000"/>
                  <a:gd name="connsiteY109" fmla="*/ 2362897 h 3176298"/>
                  <a:gd name="connsiteX110" fmla="*/ 6994415 w 12192000"/>
                  <a:gd name="connsiteY110" fmla="*/ 2364611 h 3176298"/>
                  <a:gd name="connsiteX111" fmla="*/ 7068141 w 12192000"/>
                  <a:gd name="connsiteY111" fmla="*/ 2388234 h 3176298"/>
                  <a:gd name="connsiteX112" fmla="*/ 7106432 w 12192000"/>
                  <a:gd name="connsiteY112" fmla="*/ 2390138 h 3176298"/>
                  <a:gd name="connsiteX113" fmla="*/ 7216547 w 12192000"/>
                  <a:gd name="connsiteY113" fmla="*/ 2390330 h 3176298"/>
                  <a:gd name="connsiteX114" fmla="*/ 7263220 w 12192000"/>
                  <a:gd name="connsiteY114" fmla="*/ 2386709 h 3176298"/>
                  <a:gd name="connsiteX115" fmla="*/ 7375428 w 12192000"/>
                  <a:gd name="connsiteY115" fmla="*/ 2372803 h 3176298"/>
                  <a:gd name="connsiteX116" fmla="*/ 7445916 w 12192000"/>
                  <a:gd name="connsiteY116" fmla="*/ 2365945 h 3176298"/>
                  <a:gd name="connsiteX117" fmla="*/ 7526880 w 12192000"/>
                  <a:gd name="connsiteY117" fmla="*/ 2355084 h 3176298"/>
                  <a:gd name="connsiteX118" fmla="*/ 7619655 w 12192000"/>
                  <a:gd name="connsiteY118" fmla="*/ 2348226 h 3176298"/>
                  <a:gd name="connsiteX119" fmla="*/ 7788636 w 12192000"/>
                  <a:gd name="connsiteY119" fmla="*/ 2327461 h 3176298"/>
                  <a:gd name="connsiteX120" fmla="*/ 7952280 w 12192000"/>
                  <a:gd name="connsiteY120" fmla="*/ 2305935 h 3176298"/>
                  <a:gd name="connsiteX121" fmla="*/ 8019339 w 12192000"/>
                  <a:gd name="connsiteY121" fmla="*/ 2286884 h 3176298"/>
                  <a:gd name="connsiteX122" fmla="*/ 8137835 w 12192000"/>
                  <a:gd name="connsiteY122" fmla="*/ 2259832 h 3176298"/>
                  <a:gd name="connsiteX123" fmla="*/ 8189651 w 12192000"/>
                  <a:gd name="connsiteY123" fmla="*/ 2243639 h 3176298"/>
                  <a:gd name="connsiteX124" fmla="*/ 8313671 w 12192000"/>
                  <a:gd name="connsiteY124" fmla="*/ 2209920 h 3176298"/>
                  <a:gd name="connsiteX125" fmla="*/ 8459979 w 12192000"/>
                  <a:gd name="connsiteY125" fmla="*/ 2158864 h 3176298"/>
                  <a:gd name="connsiteX126" fmla="*/ 8516369 w 12192000"/>
                  <a:gd name="connsiteY126" fmla="*/ 2144003 h 3176298"/>
                  <a:gd name="connsiteX127" fmla="*/ 8657726 w 12192000"/>
                  <a:gd name="connsiteY127" fmla="*/ 2106284 h 3176298"/>
                  <a:gd name="connsiteX128" fmla="*/ 8711448 w 12192000"/>
                  <a:gd name="connsiteY128" fmla="*/ 2098664 h 3176298"/>
                  <a:gd name="connsiteX129" fmla="*/ 8772219 w 12192000"/>
                  <a:gd name="connsiteY129" fmla="*/ 2082280 h 3176298"/>
                  <a:gd name="connsiteX130" fmla="*/ 8845565 w 12192000"/>
                  <a:gd name="connsiteY130" fmla="*/ 2053705 h 3176298"/>
                  <a:gd name="connsiteX131" fmla="*/ 8967871 w 12192000"/>
                  <a:gd name="connsiteY131" fmla="*/ 2011221 h 3176298"/>
                  <a:gd name="connsiteX132" fmla="*/ 9015878 w 12192000"/>
                  <a:gd name="connsiteY132" fmla="*/ 2001124 h 3176298"/>
                  <a:gd name="connsiteX133" fmla="*/ 9234579 w 12192000"/>
                  <a:gd name="connsiteY133" fmla="*/ 1935209 h 3176298"/>
                  <a:gd name="connsiteX134" fmla="*/ 9346597 w 12192000"/>
                  <a:gd name="connsiteY134" fmla="*/ 1896917 h 3176298"/>
                  <a:gd name="connsiteX135" fmla="*/ 9416321 w 12192000"/>
                  <a:gd name="connsiteY135" fmla="*/ 1880724 h 3176298"/>
                  <a:gd name="connsiteX136" fmla="*/ 9477283 w 12192000"/>
                  <a:gd name="connsiteY136" fmla="*/ 1856149 h 3176298"/>
                  <a:gd name="connsiteX137" fmla="*/ 9666265 w 12192000"/>
                  <a:gd name="connsiteY137" fmla="*/ 1787186 h 3176298"/>
                  <a:gd name="connsiteX138" fmla="*/ 9754088 w 12192000"/>
                  <a:gd name="connsiteY138" fmla="*/ 1741464 h 3176298"/>
                  <a:gd name="connsiteX139" fmla="*/ 9899446 w 12192000"/>
                  <a:gd name="connsiteY139" fmla="*/ 1656880 h 3176298"/>
                  <a:gd name="connsiteX140" fmla="*/ 9993175 w 12192000"/>
                  <a:gd name="connsiteY140" fmla="*/ 1576487 h 3176298"/>
                  <a:gd name="connsiteX141" fmla="*/ 10044230 w 12192000"/>
                  <a:gd name="connsiteY141" fmla="*/ 1540480 h 3176298"/>
                  <a:gd name="connsiteX142" fmla="*/ 10131863 w 12192000"/>
                  <a:gd name="connsiteY142" fmla="*/ 1485613 h 3176298"/>
                  <a:gd name="connsiteX143" fmla="*/ 10242357 w 12192000"/>
                  <a:gd name="connsiteY143" fmla="*/ 1410555 h 3176298"/>
                  <a:gd name="connsiteX144" fmla="*/ 10363709 w 12192000"/>
                  <a:gd name="connsiteY144" fmla="*/ 1359499 h 3176298"/>
                  <a:gd name="connsiteX145" fmla="*/ 10428291 w 12192000"/>
                  <a:gd name="connsiteY145" fmla="*/ 1314920 h 3176298"/>
                  <a:gd name="connsiteX146" fmla="*/ 10490969 w 12192000"/>
                  <a:gd name="connsiteY146" fmla="*/ 1267104 h 3176298"/>
                  <a:gd name="connsiteX147" fmla="*/ 10523354 w 12192000"/>
                  <a:gd name="connsiteY147" fmla="*/ 1238337 h 3176298"/>
                  <a:gd name="connsiteX148" fmla="*/ 10590031 w 12192000"/>
                  <a:gd name="connsiteY148" fmla="*/ 1191664 h 3176298"/>
                  <a:gd name="connsiteX149" fmla="*/ 10656519 w 12192000"/>
                  <a:gd name="connsiteY149" fmla="*/ 1156038 h 3176298"/>
                  <a:gd name="connsiteX150" fmla="*/ 10703573 w 12192000"/>
                  <a:gd name="connsiteY150" fmla="*/ 1120603 h 3176298"/>
                  <a:gd name="connsiteX151" fmla="*/ 10764534 w 12192000"/>
                  <a:gd name="connsiteY151" fmla="*/ 1067643 h 3176298"/>
                  <a:gd name="connsiteX152" fmla="*/ 10850453 w 12192000"/>
                  <a:gd name="connsiteY152" fmla="*/ 1014301 h 3176298"/>
                  <a:gd name="connsiteX153" fmla="*/ 10929704 w 12192000"/>
                  <a:gd name="connsiteY153" fmla="*/ 980201 h 3176298"/>
                  <a:gd name="connsiteX154" fmla="*/ 10967423 w 12192000"/>
                  <a:gd name="connsiteY154" fmla="*/ 930289 h 3176298"/>
                  <a:gd name="connsiteX155" fmla="*/ 11058869 w 12192000"/>
                  <a:gd name="connsiteY155" fmla="*/ 838084 h 3176298"/>
                  <a:gd name="connsiteX156" fmla="*/ 11172600 w 12192000"/>
                  <a:gd name="connsiteY156" fmla="*/ 762834 h 3176298"/>
                  <a:gd name="connsiteX157" fmla="*/ 11275283 w 12192000"/>
                  <a:gd name="connsiteY157" fmla="*/ 673676 h 3176298"/>
                  <a:gd name="connsiteX158" fmla="*/ 11320623 w 12192000"/>
                  <a:gd name="connsiteY158" fmla="*/ 639195 h 3176298"/>
                  <a:gd name="connsiteX159" fmla="*/ 11374346 w 12192000"/>
                  <a:gd name="connsiteY159" fmla="*/ 601664 h 3176298"/>
                  <a:gd name="connsiteX160" fmla="*/ 11448453 w 12192000"/>
                  <a:gd name="connsiteY160" fmla="*/ 567755 h 3176298"/>
                  <a:gd name="connsiteX161" fmla="*/ 11532275 w 12192000"/>
                  <a:gd name="connsiteY161" fmla="*/ 522605 h 3176298"/>
                  <a:gd name="connsiteX162" fmla="*/ 11562947 w 12192000"/>
                  <a:gd name="connsiteY162" fmla="*/ 486598 h 3176298"/>
                  <a:gd name="connsiteX163" fmla="*/ 11672489 w 12192000"/>
                  <a:gd name="connsiteY163" fmla="*/ 335337 h 3176298"/>
                  <a:gd name="connsiteX164" fmla="*/ 11821656 w 12192000"/>
                  <a:gd name="connsiteY164" fmla="*/ 207889 h 3176298"/>
                  <a:gd name="connsiteX165" fmla="*/ 11986443 w 12192000"/>
                  <a:gd name="connsiteY165" fmla="*/ 104824 h 3176298"/>
                  <a:gd name="connsiteX166" fmla="*/ 12026448 w 12192000"/>
                  <a:gd name="connsiteY166" fmla="*/ 88821 h 3176298"/>
                  <a:gd name="connsiteX167" fmla="*/ 12160947 w 12192000"/>
                  <a:gd name="connsiteY167" fmla="*/ 28621 h 3176298"/>
                  <a:gd name="connsiteX168" fmla="*/ 12192000 w 12192000"/>
                  <a:gd name="connsiteY168" fmla="*/ 0 h 3176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Lst>
                <a:rect l="l" t="t" r="r" b="b"/>
                <a:pathLst>
                  <a:path w="12192000" h="3176298">
                    <a:moveTo>
                      <a:pt x="12192000" y="0"/>
                    </a:moveTo>
                    <a:lnTo>
                      <a:pt x="12192000" y="3176298"/>
                    </a:lnTo>
                    <a:lnTo>
                      <a:pt x="0" y="3176298"/>
                    </a:lnTo>
                    <a:lnTo>
                      <a:pt x="0" y="2264980"/>
                    </a:lnTo>
                    <a:lnTo>
                      <a:pt x="544" y="2264980"/>
                    </a:lnTo>
                    <a:lnTo>
                      <a:pt x="544" y="2392219"/>
                    </a:lnTo>
                    <a:lnTo>
                      <a:pt x="61197" y="2387448"/>
                    </a:lnTo>
                    <a:cubicBezTo>
                      <a:pt x="80794" y="2382137"/>
                      <a:pt x="99990" y="2374707"/>
                      <a:pt x="119613" y="2369945"/>
                    </a:cubicBezTo>
                    <a:cubicBezTo>
                      <a:pt x="137898" y="2365563"/>
                      <a:pt x="155046" y="2355466"/>
                      <a:pt x="172384" y="2347084"/>
                    </a:cubicBezTo>
                    <a:cubicBezTo>
                      <a:pt x="205529" y="2331082"/>
                      <a:pt x="240965" y="2341178"/>
                      <a:pt x="274873" y="2336988"/>
                    </a:cubicBezTo>
                    <a:cubicBezTo>
                      <a:pt x="285732" y="2335653"/>
                      <a:pt x="296590" y="2334130"/>
                      <a:pt x="307259" y="2331461"/>
                    </a:cubicBezTo>
                    <a:cubicBezTo>
                      <a:pt x="336408" y="2324413"/>
                      <a:pt x="366127" y="2318317"/>
                      <a:pt x="394511" y="2308601"/>
                    </a:cubicBezTo>
                    <a:cubicBezTo>
                      <a:pt x="426709" y="2297743"/>
                      <a:pt x="457572" y="2283264"/>
                      <a:pt x="494337" y="2268213"/>
                    </a:cubicBezTo>
                    <a:cubicBezTo>
                      <a:pt x="507102" y="2272024"/>
                      <a:pt x="526724" y="2282312"/>
                      <a:pt x="546917" y="2283264"/>
                    </a:cubicBezTo>
                    <a:cubicBezTo>
                      <a:pt x="611880" y="2286503"/>
                      <a:pt x="672650" y="2268786"/>
                      <a:pt x="730754" y="2240780"/>
                    </a:cubicBezTo>
                    <a:cubicBezTo>
                      <a:pt x="748471" y="2232399"/>
                      <a:pt x="767524" y="2226874"/>
                      <a:pt x="785432" y="2218682"/>
                    </a:cubicBezTo>
                    <a:cubicBezTo>
                      <a:pt x="791717" y="2215826"/>
                      <a:pt x="799909" y="2209730"/>
                      <a:pt x="801053" y="2204013"/>
                    </a:cubicBezTo>
                    <a:cubicBezTo>
                      <a:pt x="807719" y="2170866"/>
                      <a:pt x="832486" y="2171436"/>
                      <a:pt x="858205" y="2169532"/>
                    </a:cubicBezTo>
                    <a:cubicBezTo>
                      <a:pt x="888877" y="2167247"/>
                      <a:pt x="919165" y="2161912"/>
                      <a:pt x="949646" y="2157340"/>
                    </a:cubicBezTo>
                    <a:cubicBezTo>
                      <a:pt x="953648" y="2156768"/>
                      <a:pt x="957266" y="2152768"/>
                      <a:pt x="960887" y="2150099"/>
                    </a:cubicBezTo>
                    <a:cubicBezTo>
                      <a:pt x="966411" y="2146099"/>
                      <a:pt x="971554" y="2140003"/>
                      <a:pt x="977653" y="2138480"/>
                    </a:cubicBezTo>
                    <a:cubicBezTo>
                      <a:pt x="1008894" y="2131049"/>
                      <a:pt x="1040327" y="2124763"/>
                      <a:pt x="1071762" y="2117905"/>
                    </a:cubicBezTo>
                    <a:cubicBezTo>
                      <a:pt x="1078810" y="2116380"/>
                      <a:pt x="1086048" y="2114476"/>
                      <a:pt x="1092527" y="2111428"/>
                    </a:cubicBezTo>
                    <a:cubicBezTo>
                      <a:pt x="1098623" y="2108570"/>
                      <a:pt x="1103767" y="2103616"/>
                      <a:pt x="1109865" y="2100568"/>
                    </a:cubicBezTo>
                    <a:cubicBezTo>
                      <a:pt x="1126437" y="2092378"/>
                      <a:pt x="1143394" y="2084757"/>
                      <a:pt x="1162823" y="2075613"/>
                    </a:cubicBezTo>
                    <a:cubicBezTo>
                      <a:pt x="1173681" y="2092757"/>
                      <a:pt x="1188354" y="2083041"/>
                      <a:pt x="1206641" y="2074851"/>
                    </a:cubicBezTo>
                    <a:cubicBezTo>
                      <a:pt x="1225310" y="2066468"/>
                      <a:pt x="1246837" y="2063801"/>
                      <a:pt x="1267411" y="2060753"/>
                    </a:cubicBezTo>
                    <a:cubicBezTo>
                      <a:pt x="1305132" y="2055228"/>
                      <a:pt x="1343044" y="2051799"/>
                      <a:pt x="1380762" y="2046847"/>
                    </a:cubicBezTo>
                    <a:cubicBezTo>
                      <a:pt x="1388765" y="2045703"/>
                      <a:pt x="1397909" y="2043608"/>
                      <a:pt x="1404006" y="2038844"/>
                    </a:cubicBezTo>
                    <a:cubicBezTo>
                      <a:pt x="1445725" y="2006839"/>
                      <a:pt x="1496403" y="1997887"/>
                      <a:pt x="1544598" y="2000932"/>
                    </a:cubicBezTo>
                    <a:cubicBezTo>
                      <a:pt x="1582510" y="2003220"/>
                      <a:pt x="1619658" y="2004935"/>
                      <a:pt x="1657188" y="2001697"/>
                    </a:cubicBezTo>
                    <a:cubicBezTo>
                      <a:pt x="1660046" y="2001505"/>
                      <a:pt x="1663856" y="2001887"/>
                      <a:pt x="1665950" y="2003411"/>
                    </a:cubicBezTo>
                    <a:cubicBezTo>
                      <a:pt x="1678904" y="2013507"/>
                      <a:pt x="1692431" y="2014269"/>
                      <a:pt x="1709006" y="2015983"/>
                    </a:cubicBezTo>
                    <a:cubicBezTo>
                      <a:pt x="1732439" y="2018461"/>
                      <a:pt x="1753965" y="2016745"/>
                      <a:pt x="1775684" y="2012555"/>
                    </a:cubicBezTo>
                    <a:cubicBezTo>
                      <a:pt x="1791496" y="2009507"/>
                      <a:pt x="1807497" y="2003220"/>
                      <a:pt x="1821596" y="1995218"/>
                    </a:cubicBezTo>
                    <a:cubicBezTo>
                      <a:pt x="1841216" y="1983978"/>
                      <a:pt x="1860079" y="1979597"/>
                      <a:pt x="1878748" y="1994457"/>
                    </a:cubicBezTo>
                    <a:cubicBezTo>
                      <a:pt x="1898940" y="2010269"/>
                      <a:pt x="1921800" y="2004745"/>
                      <a:pt x="1944092" y="2005315"/>
                    </a:cubicBezTo>
                    <a:cubicBezTo>
                      <a:pt x="1953806" y="2005507"/>
                      <a:pt x="1964094" y="2005124"/>
                      <a:pt x="1973429" y="2007601"/>
                    </a:cubicBezTo>
                    <a:cubicBezTo>
                      <a:pt x="2000479" y="2014651"/>
                      <a:pt x="2026581" y="2025320"/>
                      <a:pt x="2054013" y="2030082"/>
                    </a:cubicBezTo>
                    <a:cubicBezTo>
                      <a:pt x="2069254" y="2032747"/>
                      <a:pt x="2086208" y="2027986"/>
                      <a:pt x="2102021" y="2024557"/>
                    </a:cubicBezTo>
                    <a:cubicBezTo>
                      <a:pt x="2118023" y="2020937"/>
                      <a:pt x="2133834" y="2015413"/>
                      <a:pt x="2149267" y="2009697"/>
                    </a:cubicBezTo>
                    <a:cubicBezTo>
                      <a:pt x="2159743" y="2005887"/>
                      <a:pt x="2171173" y="2002267"/>
                      <a:pt x="2179556" y="1995409"/>
                    </a:cubicBezTo>
                    <a:cubicBezTo>
                      <a:pt x="2198608" y="1979788"/>
                      <a:pt x="2218229" y="1977120"/>
                      <a:pt x="2240710" y="1985312"/>
                    </a:cubicBezTo>
                    <a:cubicBezTo>
                      <a:pt x="2244137" y="1986647"/>
                      <a:pt x="2248138" y="1986647"/>
                      <a:pt x="2251948" y="1986836"/>
                    </a:cubicBezTo>
                    <a:cubicBezTo>
                      <a:pt x="2312915" y="1990836"/>
                      <a:pt x="2373874" y="1993314"/>
                      <a:pt x="2434456" y="1999410"/>
                    </a:cubicBezTo>
                    <a:cubicBezTo>
                      <a:pt x="2459029" y="2001887"/>
                      <a:pt x="2482652" y="2012745"/>
                      <a:pt x="2506847" y="2019603"/>
                    </a:cubicBezTo>
                    <a:cubicBezTo>
                      <a:pt x="2511800" y="2020937"/>
                      <a:pt x="2517327" y="2023033"/>
                      <a:pt x="2522279" y="2022080"/>
                    </a:cubicBezTo>
                    <a:cubicBezTo>
                      <a:pt x="2576191" y="2012555"/>
                      <a:pt x="2626677" y="2026461"/>
                      <a:pt x="2676398" y="2044751"/>
                    </a:cubicBezTo>
                    <a:cubicBezTo>
                      <a:pt x="2681540" y="2046656"/>
                      <a:pt x="2687827" y="2046084"/>
                      <a:pt x="2693543" y="2045703"/>
                    </a:cubicBezTo>
                    <a:cubicBezTo>
                      <a:pt x="2709548" y="2044370"/>
                      <a:pt x="2726882" y="2037701"/>
                      <a:pt x="2741360" y="2041701"/>
                    </a:cubicBezTo>
                    <a:cubicBezTo>
                      <a:pt x="2779842" y="2052753"/>
                      <a:pt x="2817943" y="2066087"/>
                      <a:pt x="2854140" y="2082851"/>
                    </a:cubicBezTo>
                    <a:cubicBezTo>
                      <a:pt x="2890910" y="2099805"/>
                      <a:pt x="2925008" y="2114095"/>
                      <a:pt x="2967110" y="2096949"/>
                    </a:cubicBezTo>
                    <a:cubicBezTo>
                      <a:pt x="2985016" y="2089709"/>
                      <a:pt x="3008639" y="2094853"/>
                      <a:pt x="3029216" y="2096757"/>
                    </a:cubicBezTo>
                    <a:cubicBezTo>
                      <a:pt x="3044264" y="2098282"/>
                      <a:pt x="3058743" y="2106856"/>
                      <a:pt x="3073604" y="2106856"/>
                    </a:cubicBezTo>
                    <a:cubicBezTo>
                      <a:pt x="3113231" y="2106856"/>
                      <a:pt x="3148472" y="2116953"/>
                      <a:pt x="3182763" y="2137527"/>
                    </a:cubicBezTo>
                    <a:cubicBezTo>
                      <a:pt x="3196102" y="2145528"/>
                      <a:pt x="3216867" y="2140193"/>
                      <a:pt x="3234202" y="2142289"/>
                    </a:cubicBezTo>
                    <a:cubicBezTo>
                      <a:pt x="3252492" y="2144765"/>
                      <a:pt x="3271348" y="2147051"/>
                      <a:pt x="3288877" y="2152578"/>
                    </a:cubicBezTo>
                    <a:cubicBezTo>
                      <a:pt x="3334216" y="2167056"/>
                      <a:pt x="3378986" y="2183439"/>
                      <a:pt x="3424135" y="2198680"/>
                    </a:cubicBezTo>
                    <a:cubicBezTo>
                      <a:pt x="3461282" y="2211253"/>
                      <a:pt x="3497862" y="2201347"/>
                      <a:pt x="3534629" y="2196013"/>
                    </a:cubicBezTo>
                    <a:cubicBezTo>
                      <a:pt x="3557682" y="2192583"/>
                      <a:pt x="3579206" y="2184391"/>
                      <a:pt x="3605116" y="2196583"/>
                    </a:cubicBezTo>
                    <a:cubicBezTo>
                      <a:pt x="3629882" y="2208205"/>
                      <a:pt x="3661315" y="2205537"/>
                      <a:pt x="3689131" y="2211824"/>
                    </a:cubicBezTo>
                    <a:cubicBezTo>
                      <a:pt x="3712565" y="2217157"/>
                      <a:pt x="3735231" y="2225732"/>
                      <a:pt x="3757902" y="2234114"/>
                    </a:cubicBezTo>
                    <a:cubicBezTo>
                      <a:pt x="3788766" y="2245545"/>
                      <a:pt x="3819245" y="2257545"/>
                      <a:pt x="3852966" y="2251831"/>
                    </a:cubicBezTo>
                    <a:cubicBezTo>
                      <a:pt x="3891259" y="2245353"/>
                      <a:pt x="3917546" y="2269738"/>
                      <a:pt x="3947648" y="2285932"/>
                    </a:cubicBezTo>
                    <a:cubicBezTo>
                      <a:pt x="3968414" y="2296980"/>
                      <a:pt x="3991083" y="2305172"/>
                      <a:pt x="4013753" y="2312031"/>
                    </a:cubicBezTo>
                    <a:cubicBezTo>
                      <a:pt x="4044043" y="2320985"/>
                      <a:pt x="4075285" y="2326320"/>
                      <a:pt x="4105766" y="2335082"/>
                    </a:cubicBezTo>
                    <a:cubicBezTo>
                      <a:pt x="4151870" y="2348226"/>
                      <a:pt x="4198546" y="2358514"/>
                      <a:pt x="4246551" y="2351274"/>
                    </a:cubicBezTo>
                    <a:cubicBezTo>
                      <a:pt x="4268649" y="2348036"/>
                      <a:pt x="4289227" y="2348226"/>
                      <a:pt x="4311323" y="2352991"/>
                    </a:cubicBezTo>
                    <a:cubicBezTo>
                      <a:pt x="4347518" y="2360801"/>
                      <a:pt x="4384668" y="2361753"/>
                      <a:pt x="4413817" y="2390899"/>
                    </a:cubicBezTo>
                    <a:cubicBezTo>
                      <a:pt x="4424104" y="2401188"/>
                      <a:pt x="4442581" y="2403853"/>
                      <a:pt x="4457632" y="2409188"/>
                    </a:cubicBezTo>
                    <a:cubicBezTo>
                      <a:pt x="4474969" y="2415476"/>
                      <a:pt x="4487731" y="2412236"/>
                      <a:pt x="4497068" y="2393947"/>
                    </a:cubicBezTo>
                    <a:cubicBezTo>
                      <a:pt x="4501257" y="2385757"/>
                      <a:pt x="4513260" y="2377755"/>
                      <a:pt x="4522596" y="2376421"/>
                    </a:cubicBezTo>
                    <a:cubicBezTo>
                      <a:pt x="4550599" y="2372421"/>
                      <a:pt x="4576318" y="2378327"/>
                      <a:pt x="4603368" y="2391282"/>
                    </a:cubicBezTo>
                    <a:cubicBezTo>
                      <a:pt x="4628705" y="2403474"/>
                      <a:pt x="4660331" y="2402140"/>
                      <a:pt x="4689098" y="2406903"/>
                    </a:cubicBezTo>
                    <a:cubicBezTo>
                      <a:pt x="4699289" y="2408618"/>
                      <a:pt x="4709482" y="2411237"/>
                      <a:pt x="4719697" y="2413428"/>
                    </a:cubicBezTo>
                    <a:lnTo>
                      <a:pt x="4726469" y="2414298"/>
                    </a:lnTo>
                    <a:lnTo>
                      <a:pt x="4785776" y="2414298"/>
                    </a:lnTo>
                    <a:lnTo>
                      <a:pt x="4788661" y="2414047"/>
                    </a:lnTo>
                    <a:cubicBezTo>
                      <a:pt x="4801401" y="2412237"/>
                      <a:pt x="4814166" y="2410142"/>
                      <a:pt x="4827024" y="2408999"/>
                    </a:cubicBezTo>
                    <a:cubicBezTo>
                      <a:pt x="4847027" y="2407095"/>
                      <a:pt x="4867412" y="2407856"/>
                      <a:pt x="4887415" y="2405570"/>
                    </a:cubicBezTo>
                    <a:cubicBezTo>
                      <a:pt x="4903799" y="2403853"/>
                      <a:pt x="4919991" y="2399474"/>
                      <a:pt x="4936184" y="2395853"/>
                    </a:cubicBezTo>
                    <a:cubicBezTo>
                      <a:pt x="4942089" y="2394520"/>
                      <a:pt x="4947996" y="2389376"/>
                      <a:pt x="4953328" y="2390138"/>
                    </a:cubicBezTo>
                    <a:cubicBezTo>
                      <a:pt x="5006292" y="2398330"/>
                      <a:pt x="5044391" y="2361753"/>
                      <a:pt x="5089162" y="2345560"/>
                    </a:cubicBezTo>
                    <a:cubicBezTo>
                      <a:pt x="5136216" y="2328413"/>
                      <a:pt x="5181748" y="2302124"/>
                      <a:pt x="5234326" y="2309935"/>
                    </a:cubicBezTo>
                    <a:cubicBezTo>
                      <a:pt x="5266141" y="2314697"/>
                      <a:pt x="5296812" y="2325747"/>
                      <a:pt x="5328438" y="2332416"/>
                    </a:cubicBezTo>
                    <a:cubicBezTo>
                      <a:pt x="5339677" y="2334701"/>
                      <a:pt x="5352250" y="2334320"/>
                      <a:pt x="5363491" y="2332034"/>
                    </a:cubicBezTo>
                    <a:cubicBezTo>
                      <a:pt x="5417784" y="2321555"/>
                      <a:pt x="5471316" y="2320032"/>
                      <a:pt x="5524660" y="2337178"/>
                    </a:cubicBezTo>
                    <a:cubicBezTo>
                      <a:pt x="5533802" y="2340036"/>
                      <a:pt x="5543518" y="2342701"/>
                      <a:pt x="5553045" y="2342701"/>
                    </a:cubicBezTo>
                    <a:cubicBezTo>
                      <a:pt x="5605244" y="2342701"/>
                      <a:pt x="5656488" y="2338701"/>
                      <a:pt x="5706401" y="2320032"/>
                    </a:cubicBezTo>
                    <a:cubicBezTo>
                      <a:pt x="5723166" y="2313745"/>
                      <a:pt x="5743551" y="2317745"/>
                      <a:pt x="5762029" y="2316221"/>
                    </a:cubicBezTo>
                    <a:cubicBezTo>
                      <a:pt x="5779174" y="2314889"/>
                      <a:pt x="5796702" y="2314317"/>
                      <a:pt x="5813276" y="2309935"/>
                    </a:cubicBezTo>
                    <a:cubicBezTo>
                      <a:pt x="5837472" y="2303459"/>
                      <a:pt x="5859949" y="2302697"/>
                      <a:pt x="5884906" y="2308411"/>
                    </a:cubicBezTo>
                    <a:cubicBezTo>
                      <a:pt x="5908719" y="2313745"/>
                      <a:pt x="5934438" y="2311079"/>
                      <a:pt x="5959204" y="2311269"/>
                    </a:cubicBezTo>
                    <a:cubicBezTo>
                      <a:pt x="5986828" y="2311459"/>
                      <a:pt x="6014449" y="2311649"/>
                      <a:pt x="6042072" y="2310697"/>
                    </a:cubicBezTo>
                    <a:cubicBezTo>
                      <a:pt x="6053124" y="2310317"/>
                      <a:pt x="6065695" y="2302697"/>
                      <a:pt x="6074842" y="2305745"/>
                    </a:cubicBezTo>
                    <a:cubicBezTo>
                      <a:pt x="6104368" y="2316031"/>
                      <a:pt x="6133897" y="2303649"/>
                      <a:pt x="6163425" y="2309172"/>
                    </a:cubicBezTo>
                    <a:cubicBezTo>
                      <a:pt x="6177905" y="2312031"/>
                      <a:pt x="6194288" y="2304220"/>
                      <a:pt x="6209909" y="2303459"/>
                    </a:cubicBezTo>
                    <a:cubicBezTo>
                      <a:pt x="6235437" y="2302124"/>
                      <a:pt x="6260964" y="2302697"/>
                      <a:pt x="6286493" y="2302315"/>
                    </a:cubicBezTo>
                    <a:cubicBezTo>
                      <a:pt x="6294876" y="2302124"/>
                      <a:pt x="6303068" y="2301362"/>
                      <a:pt x="6311449" y="2300980"/>
                    </a:cubicBezTo>
                    <a:cubicBezTo>
                      <a:pt x="6318880" y="2300601"/>
                      <a:pt x="6326691" y="2298887"/>
                      <a:pt x="6333739" y="2300218"/>
                    </a:cubicBezTo>
                    <a:cubicBezTo>
                      <a:pt x="6359268" y="2304983"/>
                      <a:pt x="6384414" y="2312793"/>
                      <a:pt x="6410131" y="2315841"/>
                    </a:cubicBezTo>
                    <a:cubicBezTo>
                      <a:pt x="6432420" y="2318507"/>
                      <a:pt x="6455472" y="2314889"/>
                      <a:pt x="6477951" y="2316793"/>
                    </a:cubicBezTo>
                    <a:cubicBezTo>
                      <a:pt x="6517576" y="2320032"/>
                      <a:pt x="6557201" y="2325747"/>
                      <a:pt x="6596828" y="2329368"/>
                    </a:cubicBezTo>
                    <a:cubicBezTo>
                      <a:pt x="6605401" y="2330130"/>
                      <a:pt x="6614353" y="2325365"/>
                      <a:pt x="6623118" y="2324985"/>
                    </a:cubicBezTo>
                    <a:cubicBezTo>
                      <a:pt x="6650551" y="2324033"/>
                      <a:pt x="6677984" y="2323841"/>
                      <a:pt x="6705417" y="2323272"/>
                    </a:cubicBezTo>
                    <a:cubicBezTo>
                      <a:pt x="6721038" y="2323080"/>
                      <a:pt x="6736851" y="2323651"/>
                      <a:pt x="6752283" y="2321937"/>
                    </a:cubicBezTo>
                    <a:cubicBezTo>
                      <a:pt x="6772665" y="2319651"/>
                      <a:pt x="6791144" y="2316221"/>
                      <a:pt x="6810195" y="2331082"/>
                    </a:cubicBezTo>
                    <a:cubicBezTo>
                      <a:pt x="6839534" y="2354132"/>
                      <a:pt x="6876872" y="2345178"/>
                      <a:pt x="6910782" y="2350512"/>
                    </a:cubicBezTo>
                    <a:cubicBezTo>
                      <a:pt x="6919547" y="2351847"/>
                      <a:pt x="6928501" y="2352036"/>
                      <a:pt x="6937263" y="2353561"/>
                    </a:cubicBezTo>
                    <a:cubicBezTo>
                      <a:pt x="6953457" y="2356418"/>
                      <a:pt x="6969457" y="2359657"/>
                      <a:pt x="6985653" y="2362897"/>
                    </a:cubicBezTo>
                    <a:cubicBezTo>
                      <a:pt x="6988509" y="2363467"/>
                      <a:pt x="6991747" y="2363659"/>
                      <a:pt x="6994415" y="2364611"/>
                    </a:cubicBezTo>
                    <a:cubicBezTo>
                      <a:pt x="7018991" y="2372611"/>
                      <a:pt x="7043184" y="2381755"/>
                      <a:pt x="7068141" y="2388234"/>
                    </a:cubicBezTo>
                    <a:cubicBezTo>
                      <a:pt x="7080334" y="2391472"/>
                      <a:pt x="7093860" y="2391853"/>
                      <a:pt x="7106432" y="2390138"/>
                    </a:cubicBezTo>
                    <a:cubicBezTo>
                      <a:pt x="7143199" y="2385185"/>
                      <a:pt x="7179587" y="2383089"/>
                      <a:pt x="7216547" y="2390330"/>
                    </a:cubicBezTo>
                    <a:cubicBezTo>
                      <a:pt x="7231214" y="2393186"/>
                      <a:pt x="7247599" y="2388424"/>
                      <a:pt x="7263220" y="2386709"/>
                    </a:cubicBezTo>
                    <a:cubicBezTo>
                      <a:pt x="7300559" y="2382137"/>
                      <a:pt x="7337899" y="2377183"/>
                      <a:pt x="7375428" y="2372803"/>
                    </a:cubicBezTo>
                    <a:cubicBezTo>
                      <a:pt x="7398860" y="2370135"/>
                      <a:pt x="7422483" y="2368611"/>
                      <a:pt x="7445916" y="2365945"/>
                    </a:cubicBezTo>
                    <a:cubicBezTo>
                      <a:pt x="7472967" y="2362705"/>
                      <a:pt x="7499828" y="2357753"/>
                      <a:pt x="7526880" y="2355084"/>
                    </a:cubicBezTo>
                    <a:cubicBezTo>
                      <a:pt x="7557742" y="2352036"/>
                      <a:pt x="7588795" y="2351466"/>
                      <a:pt x="7619655" y="2348226"/>
                    </a:cubicBezTo>
                    <a:cubicBezTo>
                      <a:pt x="7676047" y="2341940"/>
                      <a:pt x="7732247" y="2334509"/>
                      <a:pt x="7788636" y="2327461"/>
                    </a:cubicBezTo>
                    <a:cubicBezTo>
                      <a:pt x="7843311" y="2320603"/>
                      <a:pt x="7897987" y="2314507"/>
                      <a:pt x="7952280" y="2305935"/>
                    </a:cubicBezTo>
                    <a:cubicBezTo>
                      <a:pt x="7975142" y="2302315"/>
                      <a:pt x="7996859" y="2292408"/>
                      <a:pt x="8019339" y="2286884"/>
                    </a:cubicBezTo>
                    <a:cubicBezTo>
                      <a:pt x="8058774" y="2277357"/>
                      <a:pt x="8098590" y="2269357"/>
                      <a:pt x="8137835" y="2259832"/>
                    </a:cubicBezTo>
                    <a:cubicBezTo>
                      <a:pt x="8155359" y="2255641"/>
                      <a:pt x="8172124" y="2248593"/>
                      <a:pt x="8189651" y="2243639"/>
                    </a:cubicBezTo>
                    <a:cubicBezTo>
                      <a:pt x="8230992" y="2232208"/>
                      <a:pt x="8272903" y="2222874"/>
                      <a:pt x="8313671" y="2209920"/>
                    </a:cubicBezTo>
                    <a:cubicBezTo>
                      <a:pt x="8362822" y="2194297"/>
                      <a:pt x="8411019" y="2175439"/>
                      <a:pt x="8459979" y="2158864"/>
                    </a:cubicBezTo>
                    <a:cubicBezTo>
                      <a:pt x="8478269" y="2152578"/>
                      <a:pt x="8497511" y="2148957"/>
                      <a:pt x="8516369" y="2144003"/>
                    </a:cubicBezTo>
                    <a:cubicBezTo>
                      <a:pt x="8563425" y="2131431"/>
                      <a:pt x="8610288" y="2118095"/>
                      <a:pt x="8657726" y="2106284"/>
                    </a:cubicBezTo>
                    <a:cubicBezTo>
                      <a:pt x="8675253" y="2101901"/>
                      <a:pt x="8693731" y="2102284"/>
                      <a:pt x="8711448" y="2098664"/>
                    </a:cubicBezTo>
                    <a:cubicBezTo>
                      <a:pt x="8732023" y="2094472"/>
                      <a:pt x="8752407" y="2089138"/>
                      <a:pt x="8772219" y="2082280"/>
                    </a:cubicBezTo>
                    <a:cubicBezTo>
                      <a:pt x="8796985" y="2073707"/>
                      <a:pt x="8820990" y="2062659"/>
                      <a:pt x="8845565" y="2053705"/>
                    </a:cubicBezTo>
                    <a:cubicBezTo>
                      <a:pt x="8886142" y="2039034"/>
                      <a:pt x="8926911" y="2024557"/>
                      <a:pt x="8967871" y="2011221"/>
                    </a:cubicBezTo>
                    <a:cubicBezTo>
                      <a:pt x="8983301" y="2006268"/>
                      <a:pt x="9000257" y="2005697"/>
                      <a:pt x="9015878" y="2001124"/>
                    </a:cubicBezTo>
                    <a:cubicBezTo>
                      <a:pt x="9088840" y="1979597"/>
                      <a:pt x="9161805" y="1957880"/>
                      <a:pt x="9234579" y="1935209"/>
                    </a:cubicBezTo>
                    <a:cubicBezTo>
                      <a:pt x="9272298" y="1923399"/>
                      <a:pt x="9308875" y="1908538"/>
                      <a:pt x="9346597" y="1896917"/>
                    </a:cubicBezTo>
                    <a:cubicBezTo>
                      <a:pt x="9369267" y="1889869"/>
                      <a:pt x="9393650" y="1887773"/>
                      <a:pt x="9416321" y="1880724"/>
                    </a:cubicBezTo>
                    <a:cubicBezTo>
                      <a:pt x="9437278" y="1874247"/>
                      <a:pt x="9456709" y="1863578"/>
                      <a:pt x="9477283" y="1856149"/>
                    </a:cubicBezTo>
                    <a:cubicBezTo>
                      <a:pt x="9540152" y="1833097"/>
                      <a:pt x="9603971" y="1811953"/>
                      <a:pt x="9666265" y="1787186"/>
                    </a:cubicBezTo>
                    <a:cubicBezTo>
                      <a:pt x="9696749" y="1775183"/>
                      <a:pt x="9725323" y="1757849"/>
                      <a:pt x="9754088" y="1741464"/>
                    </a:cubicBezTo>
                    <a:cubicBezTo>
                      <a:pt x="9802858" y="1713841"/>
                      <a:pt x="9850865" y="1685074"/>
                      <a:pt x="9899446" y="1656880"/>
                    </a:cubicBezTo>
                    <a:cubicBezTo>
                      <a:pt x="9935832" y="1635924"/>
                      <a:pt x="9968027" y="1611347"/>
                      <a:pt x="9993175" y="1576487"/>
                    </a:cubicBezTo>
                    <a:cubicBezTo>
                      <a:pt x="10004797" y="1560484"/>
                      <a:pt x="10024990" y="1546768"/>
                      <a:pt x="10044230" y="1540480"/>
                    </a:cubicBezTo>
                    <a:cubicBezTo>
                      <a:pt x="10078713" y="1529241"/>
                      <a:pt x="10104430" y="1507522"/>
                      <a:pt x="10131863" y="1485613"/>
                    </a:cubicBezTo>
                    <a:cubicBezTo>
                      <a:pt x="10166536" y="1457801"/>
                      <a:pt x="10203304" y="1431509"/>
                      <a:pt x="10242357" y="1410555"/>
                    </a:cubicBezTo>
                    <a:cubicBezTo>
                      <a:pt x="10280840" y="1389980"/>
                      <a:pt x="10324086" y="1378549"/>
                      <a:pt x="10363709" y="1359499"/>
                    </a:cubicBezTo>
                    <a:cubicBezTo>
                      <a:pt x="10386952" y="1348259"/>
                      <a:pt x="10407146" y="1330353"/>
                      <a:pt x="10428291" y="1314920"/>
                    </a:cubicBezTo>
                    <a:cubicBezTo>
                      <a:pt x="10449438" y="1299489"/>
                      <a:pt x="10470394" y="1283486"/>
                      <a:pt x="10490969" y="1267104"/>
                    </a:cubicBezTo>
                    <a:cubicBezTo>
                      <a:pt x="10502208" y="1258149"/>
                      <a:pt x="10511734" y="1246909"/>
                      <a:pt x="10523354" y="1238337"/>
                    </a:cubicBezTo>
                    <a:cubicBezTo>
                      <a:pt x="10545263" y="1222334"/>
                      <a:pt x="10569075" y="1208808"/>
                      <a:pt x="10590031" y="1191664"/>
                    </a:cubicBezTo>
                    <a:cubicBezTo>
                      <a:pt x="10610225" y="1175089"/>
                      <a:pt x="10633467" y="1166707"/>
                      <a:pt x="10656519" y="1156038"/>
                    </a:cubicBezTo>
                    <a:cubicBezTo>
                      <a:pt x="10674046" y="1148036"/>
                      <a:pt x="10686617" y="1130320"/>
                      <a:pt x="10703573" y="1120603"/>
                    </a:cubicBezTo>
                    <a:cubicBezTo>
                      <a:pt x="10727767" y="1106697"/>
                      <a:pt x="10746246" y="1089553"/>
                      <a:pt x="10764534" y="1067643"/>
                    </a:cubicBezTo>
                    <a:cubicBezTo>
                      <a:pt x="10785111" y="1043068"/>
                      <a:pt x="10820162" y="1029732"/>
                      <a:pt x="10850453" y="1014301"/>
                    </a:cubicBezTo>
                    <a:cubicBezTo>
                      <a:pt x="10876171" y="1001157"/>
                      <a:pt x="10906081" y="995632"/>
                      <a:pt x="10929704" y="980201"/>
                    </a:cubicBezTo>
                    <a:cubicBezTo>
                      <a:pt x="10946279" y="969342"/>
                      <a:pt x="10958661" y="948957"/>
                      <a:pt x="10967423" y="930289"/>
                    </a:cubicBezTo>
                    <a:cubicBezTo>
                      <a:pt x="10987046" y="887995"/>
                      <a:pt x="11021146" y="861897"/>
                      <a:pt x="11058869" y="838084"/>
                    </a:cubicBezTo>
                    <a:cubicBezTo>
                      <a:pt x="11097350" y="813699"/>
                      <a:pt x="11133927" y="786836"/>
                      <a:pt x="11172600" y="762834"/>
                    </a:cubicBezTo>
                    <a:cubicBezTo>
                      <a:pt x="11211843" y="738638"/>
                      <a:pt x="11243658" y="706443"/>
                      <a:pt x="11275283" y="673676"/>
                    </a:cubicBezTo>
                    <a:cubicBezTo>
                      <a:pt x="11288238" y="660150"/>
                      <a:pt x="11305192" y="650434"/>
                      <a:pt x="11320623" y="639195"/>
                    </a:cubicBezTo>
                    <a:cubicBezTo>
                      <a:pt x="11338339" y="626241"/>
                      <a:pt x="11355296" y="611953"/>
                      <a:pt x="11374346" y="601664"/>
                    </a:cubicBezTo>
                    <a:cubicBezTo>
                      <a:pt x="11398160" y="588709"/>
                      <a:pt x="11424069" y="579757"/>
                      <a:pt x="11448453" y="567755"/>
                    </a:cubicBezTo>
                    <a:cubicBezTo>
                      <a:pt x="11476838" y="553657"/>
                      <a:pt x="11505795" y="539750"/>
                      <a:pt x="11532275" y="522605"/>
                    </a:cubicBezTo>
                    <a:cubicBezTo>
                      <a:pt x="11545039" y="514413"/>
                      <a:pt x="11553613" y="499363"/>
                      <a:pt x="11562947" y="486598"/>
                    </a:cubicBezTo>
                    <a:cubicBezTo>
                      <a:pt x="11599714" y="436305"/>
                      <a:pt x="11635529" y="385441"/>
                      <a:pt x="11672489" y="335337"/>
                    </a:cubicBezTo>
                    <a:cubicBezTo>
                      <a:pt x="11712304" y="281424"/>
                      <a:pt x="11763931" y="241608"/>
                      <a:pt x="11821656" y="207889"/>
                    </a:cubicBezTo>
                    <a:cubicBezTo>
                      <a:pt x="11877664" y="175312"/>
                      <a:pt x="11931195" y="138734"/>
                      <a:pt x="11986443" y="104824"/>
                    </a:cubicBezTo>
                    <a:cubicBezTo>
                      <a:pt x="11998443" y="97395"/>
                      <a:pt x="12013114" y="94347"/>
                      <a:pt x="12026448" y="88821"/>
                    </a:cubicBezTo>
                    <a:cubicBezTo>
                      <a:pt x="12072360" y="69580"/>
                      <a:pt x="12118083" y="50147"/>
                      <a:pt x="12160947" y="28621"/>
                    </a:cubicBezTo>
                    <a:lnTo>
                      <a:pt x="12192000" y="0"/>
                    </a:lnTo>
                    <a:close/>
                  </a:path>
                </a:pathLst>
              </a:custGeom>
              <a:solidFill>
                <a:schemeClr val="bg1">
                  <a:alpha val="14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64" name="Group 40">
              <a:extLst>
                <a:ext uri="{FF2B5EF4-FFF2-40B4-BE49-F238E27FC236}">
                  <a16:creationId xmlns:a16="http://schemas.microsoft.com/office/drawing/2014/main" id="{8ADB9AB8-2EB4-4B5E-9A1E-84F2E44D9185}"/>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44" y="3296011"/>
              <a:ext cx="12191456" cy="2849975"/>
              <a:chOff x="544" y="3296011"/>
              <a:chExt cx="12191456" cy="2849975"/>
            </a:xfrm>
          </p:grpSpPr>
          <p:sp>
            <p:nvSpPr>
              <p:cNvPr id="42" name="Freeform: Shape 41">
                <a:extLst>
                  <a:ext uri="{FF2B5EF4-FFF2-40B4-BE49-F238E27FC236}">
                    <a16:creationId xmlns:a16="http://schemas.microsoft.com/office/drawing/2014/main" id="{95F439B0-E080-4B01-85AF-D226A85BA4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4" y="3296011"/>
                <a:ext cx="12191456" cy="2849975"/>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 name="Freeform: Shape 42">
                <a:extLst>
                  <a:ext uri="{FF2B5EF4-FFF2-40B4-BE49-F238E27FC236}">
                    <a16:creationId xmlns:a16="http://schemas.microsoft.com/office/drawing/2014/main" id="{EDEC643B-AA3F-4913-B411-1458BCEF26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4" y="3296011"/>
                <a:ext cx="12191456" cy="2849975"/>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blipFill>
                <a:blip r:embed="rId2">
                  <a:alphaModFix amt="57000"/>
                </a:blip>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sp>
        <p:nvSpPr>
          <p:cNvPr id="2" name="Title 1">
            <a:extLst>
              <a:ext uri="{FF2B5EF4-FFF2-40B4-BE49-F238E27FC236}">
                <a16:creationId xmlns:a16="http://schemas.microsoft.com/office/drawing/2014/main" id="{799C009A-2C38-420B-8FB8-32CE1834ACC8}"/>
              </a:ext>
            </a:extLst>
          </p:cNvPr>
          <p:cNvSpPr>
            <a:spLocks noGrp="1"/>
          </p:cNvSpPr>
          <p:nvPr>
            <p:ph type="title"/>
          </p:nvPr>
        </p:nvSpPr>
        <p:spPr>
          <a:xfrm>
            <a:off x="838199" y="1120676"/>
            <a:ext cx="6119192" cy="2308324"/>
          </a:xfrm>
        </p:spPr>
        <p:txBody>
          <a:bodyPr vert="horz" lIns="91440" tIns="45720" rIns="91440" bIns="45720" rtlCol="0" anchor="b">
            <a:normAutofit/>
          </a:bodyPr>
          <a:lstStyle/>
          <a:p>
            <a:r>
              <a:rPr lang="en-US" sz="7200" b="1" dirty="0">
                <a:solidFill>
                  <a:srgbClr val="FF6600"/>
                </a:solidFill>
                <a:effectLst>
                  <a:outerShdw blurRad="38100" dist="38100" dir="2700000" algn="tl">
                    <a:srgbClr val="000000">
                      <a:alpha val="43137"/>
                    </a:srgbClr>
                  </a:outerShdw>
                </a:effectLst>
                <a:latin typeface="Avenir LT Std 65 Medium" panose="020B0803020203020204" pitchFamily="34" charset="0"/>
              </a:rPr>
              <a:t>Hypothesis 5:</a:t>
            </a:r>
            <a:r>
              <a:rPr lang="en-US" sz="7200" b="1" kern="1200" dirty="0">
                <a:solidFill>
                  <a:srgbClr val="FF6600"/>
                </a:solidFill>
                <a:effectLst>
                  <a:outerShdw blurRad="38100" dist="38100" dir="2700000" algn="tl">
                    <a:srgbClr val="000000">
                      <a:alpha val="43137"/>
                    </a:srgbClr>
                  </a:outerShdw>
                </a:effectLst>
                <a:latin typeface="Avenir LT Std 65 Medium" panose="020B0803020203020204" pitchFamily="34" charset="0"/>
              </a:rPr>
              <a:t> </a:t>
            </a:r>
            <a:br>
              <a:rPr lang="en-US" sz="7200" b="1" kern="1200" dirty="0">
                <a:solidFill>
                  <a:srgbClr val="FF6600"/>
                </a:solidFill>
                <a:effectLst>
                  <a:outerShdw blurRad="38100" dist="38100" dir="2700000" algn="tl">
                    <a:srgbClr val="000000">
                      <a:alpha val="43137"/>
                    </a:srgbClr>
                  </a:outerShdw>
                </a:effectLst>
                <a:latin typeface="Avenir LT Std 65 Medium" panose="020B0803020203020204" pitchFamily="34" charset="0"/>
              </a:rPr>
            </a:br>
            <a:br>
              <a:rPr lang="en-US" sz="2400" b="1" dirty="0">
                <a:solidFill>
                  <a:srgbClr val="FF6600"/>
                </a:solidFill>
                <a:effectLst>
                  <a:outerShdw blurRad="38100" dist="38100" dir="2700000" algn="tl">
                    <a:srgbClr val="000000">
                      <a:alpha val="43137"/>
                    </a:srgbClr>
                  </a:outerShdw>
                </a:effectLst>
                <a:latin typeface="Avenir LT Std 65 Medium" panose="020B0803020203020204" pitchFamily="34" charset="0"/>
              </a:rPr>
            </a:br>
            <a:r>
              <a:rPr lang="en-US" sz="2400" b="1" dirty="0">
                <a:solidFill>
                  <a:srgbClr val="FF6600"/>
                </a:solidFill>
                <a:effectLst>
                  <a:outerShdw blurRad="38100" dist="38100" dir="2700000" algn="tl">
                    <a:srgbClr val="000000">
                      <a:alpha val="43137"/>
                    </a:srgbClr>
                  </a:outerShdw>
                </a:effectLst>
                <a:latin typeface="Avenir LT Std 65 Medium" panose="020B0803020203020204" pitchFamily="34" charset="0"/>
              </a:rPr>
              <a:t>Does Profit vary by Month?</a:t>
            </a:r>
            <a:r>
              <a:rPr lang="en-US" sz="2400" b="1" kern="1200" dirty="0">
                <a:solidFill>
                  <a:srgbClr val="FF6600"/>
                </a:solidFill>
                <a:effectLst>
                  <a:outerShdw blurRad="38100" dist="38100" dir="2700000" algn="tl">
                    <a:srgbClr val="000000">
                      <a:alpha val="43137"/>
                    </a:srgbClr>
                  </a:outerShdw>
                </a:effectLst>
                <a:latin typeface="Avenir LT Std 65 Medium" panose="020B0803020203020204" pitchFamily="34" charset="0"/>
              </a:rPr>
              <a:t> </a:t>
            </a:r>
            <a:endParaRPr lang="en-US" sz="7200" b="1" kern="1200" dirty="0">
              <a:solidFill>
                <a:srgbClr val="FF6600"/>
              </a:solidFill>
              <a:effectLst>
                <a:outerShdw blurRad="38100" dist="38100" dir="2700000" algn="tl">
                  <a:srgbClr val="000000">
                    <a:alpha val="43137"/>
                  </a:srgbClr>
                </a:outerShdw>
              </a:effectLst>
              <a:latin typeface="Avenir LT Std 65 Medium" panose="020B0803020203020204" pitchFamily="34" charset="0"/>
            </a:endParaRPr>
          </a:p>
        </p:txBody>
      </p:sp>
      <p:sp>
        <p:nvSpPr>
          <p:cNvPr id="4" name="Slide Number Placeholder 3">
            <a:extLst>
              <a:ext uri="{FF2B5EF4-FFF2-40B4-BE49-F238E27FC236}">
                <a16:creationId xmlns:a16="http://schemas.microsoft.com/office/drawing/2014/main" id="{1992C3F3-C64F-4C4F-A7B4-4C7B4ECC5791}"/>
              </a:ext>
            </a:extLst>
          </p:cNvPr>
          <p:cNvSpPr>
            <a:spLocks noGrp="1"/>
          </p:cNvSpPr>
          <p:nvPr>
            <p:ph type="sldNum" sz="quarter" idx="12"/>
          </p:nvPr>
        </p:nvSpPr>
        <p:spPr>
          <a:xfrm>
            <a:off x="8737600" y="466933"/>
            <a:ext cx="2635250" cy="707886"/>
          </a:xfrm>
        </p:spPr>
        <p:txBody>
          <a:bodyPr vert="horz" lIns="91440" tIns="45720" rIns="91440" bIns="45720" rtlCol="0" anchor="ctr">
            <a:norm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fld id="{48F63A3B-78C7-47BE-AE5E-E10140E04643}" type="slidenum">
              <a:rPr kumimoji="0" lang="en-US" sz="4400" b="0" i="0" u="none" strike="noStrike" kern="1200" cap="none" spc="0" normalizeH="0" baseline="0" noProof="0">
                <a:ln>
                  <a:noFill/>
                </a:ln>
                <a:solidFill>
                  <a:prstClr val="white"/>
                </a:solidFill>
                <a:effectLst/>
                <a:uLnTx/>
                <a:uFillTx/>
                <a:latin typeface="Calibri" panose="020F0502020204030204"/>
                <a:ea typeface="+mn-ea"/>
                <a:cs typeface="+mn-cs"/>
              </a:rPr>
              <a:pPr marL="0" marR="0" lvl="0" indent="0" algn="r" defTabSz="914400" rtl="0" eaLnBrk="1" fontAlgn="auto" latinLnBrk="0" hangingPunct="1">
                <a:lnSpc>
                  <a:spcPct val="90000"/>
                </a:lnSpc>
                <a:spcBef>
                  <a:spcPts val="0"/>
                </a:spcBef>
                <a:spcAft>
                  <a:spcPts val="600"/>
                </a:spcAft>
                <a:buClrTx/>
                <a:buSzTx/>
                <a:buFontTx/>
                <a:buNone/>
                <a:tabLst/>
                <a:defRPr/>
              </a:pPr>
              <a:t>39</a:t>
            </a:fld>
            <a:endParaRPr kumimoji="0" lang="en-US" sz="44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3" name="Picture 62">
            <a:extLst>
              <a:ext uri="{FF2B5EF4-FFF2-40B4-BE49-F238E27FC236}">
                <a16:creationId xmlns:a16="http://schemas.microsoft.com/office/drawing/2014/main" id="{A704440B-E7BA-4BDD-A268-7403304B3E5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37373" y="0"/>
            <a:ext cx="1654627" cy="994232"/>
          </a:xfrm>
          <a:prstGeom prst="rect">
            <a:avLst/>
          </a:prstGeom>
        </p:spPr>
      </p:pic>
      <p:pic>
        <p:nvPicPr>
          <p:cNvPr id="14" name="Graphic 13" descr="Clipboard Mixed with solid fill">
            <a:extLst>
              <a:ext uri="{FF2B5EF4-FFF2-40B4-BE49-F238E27FC236}">
                <a16:creationId xmlns:a16="http://schemas.microsoft.com/office/drawing/2014/main" id="{ECA79679-2C8D-4692-BABE-D61577CE7C4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606322" y="1120676"/>
            <a:ext cx="2262555" cy="2262555"/>
          </a:xfrm>
          <a:prstGeom prst="rect">
            <a:avLst/>
          </a:prstGeom>
        </p:spPr>
      </p:pic>
    </p:spTree>
    <p:extLst>
      <p:ext uri="{BB962C8B-B14F-4D97-AF65-F5344CB8AC3E}">
        <p14:creationId xmlns:p14="http://schemas.microsoft.com/office/powerpoint/2010/main" val="11114338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66CC53E2-D412-469B-A8AE-3B3F7E64784A}"/>
              </a:ext>
            </a:extLst>
          </p:cNvPr>
          <p:cNvSpPr txBox="1">
            <a:spLocks/>
          </p:cNvSpPr>
          <p:nvPr/>
        </p:nvSpPr>
        <p:spPr>
          <a:xfrm rot="5400000">
            <a:off x="2666998" y="-2667000"/>
            <a:ext cx="6858002" cy="12192002"/>
          </a:xfrm>
          <a:prstGeom prst="rect">
            <a:avLst/>
          </a:prstGeom>
          <a:solidFill>
            <a:srgbClr val="3B3B3B"/>
          </a:solidFill>
        </p:spPr>
        <p:txBody>
          <a:bodyPr vert="vert270" lIns="91440" tIns="45720" rIns="91440" bIns="45720" rtlCol="0" anchor="t"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br>
              <a:rPr lang="en-US" dirty="0"/>
            </a:br>
            <a:br>
              <a:rPr lang="en-US" dirty="0"/>
            </a:br>
            <a:br>
              <a:rPr lang="en-US" dirty="0"/>
            </a:br>
            <a:endParaRPr lang="en-US" b="1" dirty="0">
              <a:solidFill>
                <a:srgbClr val="FF6600"/>
              </a:solidFill>
              <a:latin typeface="Avenir LT Std 65 Medium" panose="020B0803020203020204" pitchFamily="34" charset="0"/>
            </a:endParaRPr>
          </a:p>
        </p:txBody>
      </p:sp>
      <p:sp>
        <p:nvSpPr>
          <p:cNvPr id="3" name="Content Placeholder 2">
            <a:extLst>
              <a:ext uri="{FF2B5EF4-FFF2-40B4-BE49-F238E27FC236}">
                <a16:creationId xmlns:a16="http://schemas.microsoft.com/office/drawing/2014/main" id="{8DBD8A88-C6FD-435A-8A5E-0FD38DD3E3BE}"/>
              </a:ext>
            </a:extLst>
          </p:cNvPr>
          <p:cNvSpPr>
            <a:spLocks noGrp="1"/>
          </p:cNvSpPr>
          <p:nvPr>
            <p:ph idx="1"/>
          </p:nvPr>
        </p:nvSpPr>
        <p:spPr/>
        <p:txBody>
          <a:bodyPr>
            <a:normAutofit lnSpcReduction="10000"/>
          </a:bodyPr>
          <a:lstStyle/>
          <a:p>
            <a:pPr marL="0" indent="0" algn="just">
              <a:buNone/>
            </a:pPr>
            <a:r>
              <a:rPr lang="en-US" dirty="0">
                <a:solidFill>
                  <a:srgbClr val="FF6600"/>
                </a:solidFill>
                <a:effectLst>
                  <a:outerShdw blurRad="38100" dist="38100" dir="2700000" algn="tl">
                    <a:srgbClr val="000000">
                      <a:alpha val="43137"/>
                    </a:srgbClr>
                  </a:outerShdw>
                </a:effectLst>
                <a:latin typeface="Avenir LT Std 65 Medium" panose="020B0803020203020204" pitchFamily="34" charset="0"/>
              </a:rPr>
              <a:t>The Client</a:t>
            </a:r>
          </a:p>
          <a:p>
            <a:pPr marL="0" indent="0" algn="just">
              <a:buNone/>
            </a:pPr>
            <a:r>
              <a:rPr lang="en-US" sz="2400" dirty="0">
                <a:solidFill>
                  <a:srgbClr val="FF6600"/>
                </a:solidFill>
                <a:effectLst>
                  <a:outerShdw blurRad="38100" dist="38100" dir="2700000" algn="tl">
                    <a:srgbClr val="000000">
                      <a:alpha val="43137"/>
                    </a:srgbClr>
                  </a:outerShdw>
                </a:effectLst>
                <a:latin typeface="Avenir LT Std 65 Medium" panose="020B0803020203020204" pitchFamily="34" charset="0"/>
              </a:rPr>
              <a:t>XYZ</a:t>
            </a:r>
            <a:r>
              <a:rPr lang="en-US" sz="2400" dirty="0">
                <a:solidFill>
                  <a:schemeClr val="bg1"/>
                </a:solidFill>
                <a:latin typeface="Avenir LT Std 65 Medium" panose="020B0803020203020204" pitchFamily="34" charset="0"/>
              </a:rPr>
              <a:t> is a private firm in US. Due to remarkable growth in the Cab Industry in last few years and multiple key players in the market, XYZ  is planning to invest in Cab industry and as per their Go-to-Market (G2M) strategy, they want to understand the market before taking final decision.</a:t>
            </a:r>
          </a:p>
          <a:p>
            <a:pPr marL="0" indent="0" algn="just">
              <a:buNone/>
            </a:pPr>
            <a:endParaRPr lang="en-US" sz="2400" dirty="0">
              <a:solidFill>
                <a:schemeClr val="bg1"/>
              </a:solidFill>
              <a:latin typeface="Avenir LT Std 65 Medium" panose="020B0803020203020204" pitchFamily="34" charset="0"/>
            </a:endParaRPr>
          </a:p>
          <a:p>
            <a:pPr marL="0" indent="0" algn="just">
              <a:buNone/>
            </a:pPr>
            <a:r>
              <a:rPr lang="en-US" sz="2400" dirty="0">
                <a:solidFill>
                  <a:schemeClr val="bg1"/>
                </a:solidFill>
                <a:latin typeface="Avenir LT Std 65 Medium" panose="020B0803020203020204" pitchFamily="34" charset="0"/>
              </a:rPr>
              <a:t>XYZ has provided multiple data sets that contains information on two cab companies. Each data set provided represents different aspects of the customer profile. </a:t>
            </a:r>
            <a:r>
              <a:rPr lang="en-US" sz="2400" dirty="0">
                <a:solidFill>
                  <a:srgbClr val="FF6600"/>
                </a:solidFill>
                <a:effectLst>
                  <a:outerShdw blurRad="38100" dist="38100" dir="2700000" algn="tl">
                    <a:srgbClr val="000000">
                      <a:alpha val="43137"/>
                    </a:srgbClr>
                  </a:outerShdw>
                </a:effectLst>
                <a:latin typeface="Avenir LT Std 65 Medium" panose="020B0803020203020204" pitchFamily="34" charset="0"/>
              </a:rPr>
              <a:t>XYZ is interested in using the actionable insights obtained to help them identify the right company to make their investment.</a:t>
            </a:r>
          </a:p>
        </p:txBody>
      </p:sp>
      <p:sp>
        <p:nvSpPr>
          <p:cNvPr id="4" name="Slide Number Placeholder 3">
            <a:extLst>
              <a:ext uri="{FF2B5EF4-FFF2-40B4-BE49-F238E27FC236}">
                <a16:creationId xmlns:a16="http://schemas.microsoft.com/office/drawing/2014/main" id="{77793EDD-A90C-45DD-8CA0-9DB2AB11A42F}"/>
              </a:ext>
            </a:extLst>
          </p:cNvPr>
          <p:cNvSpPr>
            <a:spLocks noGrp="1"/>
          </p:cNvSpPr>
          <p:nvPr>
            <p:ph type="sldNum" sz="quarter" idx="12"/>
          </p:nvPr>
        </p:nvSpPr>
        <p:spPr/>
        <p:txBody>
          <a:bodyPr/>
          <a:lstStyle/>
          <a:p>
            <a:fld id="{48F63A3B-78C7-47BE-AE5E-E10140E04643}" type="slidenum">
              <a:rPr lang="en-US" smtClean="0"/>
              <a:t>4</a:t>
            </a:fld>
            <a:endParaRPr lang="en-US"/>
          </a:p>
        </p:txBody>
      </p:sp>
      <p:sp>
        <p:nvSpPr>
          <p:cNvPr id="5" name="Title 1">
            <a:extLst>
              <a:ext uri="{FF2B5EF4-FFF2-40B4-BE49-F238E27FC236}">
                <a16:creationId xmlns:a16="http://schemas.microsoft.com/office/drawing/2014/main" id="{8EB4045B-5851-4B25-A35D-F11BF3D83C39}"/>
              </a:ext>
            </a:extLst>
          </p:cNvPr>
          <p:cNvSpPr>
            <a:spLocks noGrp="1"/>
          </p:cNvSpPr>
          <p:nvPr>
            <p:ph type="title"/>
          </p:nvPr>
        </p:nvSpPr>
        <p:spPr>
          <a:xfrm>
            <a:off x="838200" y="365125"/>
            <a:ext cx="10515600" cy="1325563"/>
          </a:xfrm>
        </p:spPr>
        <p:txBody>
          <a:bodyPr/>
          <a:lstStyle/>
          <a:p>
            <a:r>
              <a:rPr lang="en-US" sz="4400" dirty="0">
                <a:solidFill>
                  <a:srgbClr val="FF6600"/>
                </a:solidFill>
                <a:effectLst>
                  <a:outerShdw blurRad="38100" dist="38100" dir="2700000" algn="tl">
                    <a:srgbClr val="000000">
                      <a:alpha val="43137"/>
                    </a:srgbClr>
                  </a:outerShdw>
                </a:effectLst>
                <a:latin typeface="Avenir LT Std 65 Medium" panose="020B0803020203020204" pitchFamily="34" charset="0"/>
              </a:rPr>
              <a:t>Problem Statement</a:t>
            </a:r>
            <a:endParaRPr lang="en-US" dirty="0">
              <a:effectLst>
                <a:outerShdw blurRad="38100" dist="38100" dir="2700000" algn="tl">
                  <a:srgbClr val="000000">
                    <a:alpha val="43137"/>
                  </a:srgbClr>
                </a:outerShdw>
              </a:effectLst>
              <a:latin typeface="Avenir LT Std 45 Book" panose="020B0502020203020204" pitchFamily="34" charset="0"/>
            </a:endParaRPr>
          </a:p>
        </p:txBody>
      </p:sp>
      <p:pic>
        <p:nvPicPr>
          <p:cNvPr id="8" name="Picture 7">
            <a:extLst>
              <a:ext uri="{FF2B5EF4-FFF2-40B4-BE49-F238E27FC236}">
                <a16:creationId xmlns:a16="http://schemas.microsoft.com/office/drawing/2014/main" id="{BB289E34-675D-424B-94FD-6F00B5F156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37373" y="0"/>
            <a:ext cx="1654627" cy="994232"/>
          </a:xfrm>
          <a:prstGeom prst="rect">
            <a:avLst/>
          </a:prstGeom>
        </p:spPr>
      </p:pic>
    </p:spTree>
    <p:extLst>
      <p:ext uri="{BB962C8B-B14F-4D97-AF65-F5344CB8AC3E}">
        <p14:creationId xmlns:p14="http://schemas.microsoft.com/office/powerpoint/2010/main" val="14643227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E880FDB-4228-4C79-8947-024B80A6705A}"/>
              </a:ext>
            </a:extLst>
          </p:cNvPr>
          <p:cNvSpPr>
            <a:spLocks noGrp="1"/>
          </p:cNvSpPr>
          <p:nvPr>
            <p:ph idx="1"/>
          </p:nvPr>
        </p:nvSpPr>
        <p:spPr>
          <a:xfrm>
            <a:off x="838200" y="3776706"/>
            <a:ext cx="10515600" cy="2579643"/>
          </a:xfrm>
        </p:spPr>
        <p:txBody>
          <a:bodyPr>
            <a:noAutofit/>
          </a:bodyPr>
          <a:lstStyle/>
          <a:p>
            <a:pPr>
              <a:buFont typeface="Wingdings" panose="05000000000000000000" pitchFamily="2" charset="2"/>
              <a:buChar char="Ø"/>
            </a:pPr>
            <a:r>
              <a:rPr lang="en-US" sz="1450" b="1" dirty="0">
                <a:latin typeface="Avenir Next LT Pro" panose="020B0504020202020204" pitchFamily="34" charset="0"/>
              </a:rPr>
              <a:t>H0: No difference in median profit across months</a:t>
            </a:r>
          </a:p>
          <a:p>
            <a:pPr>
              <a:buFont typeface="Wingdings" panose="05000000000000000000" pitchFamily="2" charset="2"/>
              <a:buChar char="Ø"/>
            </a:pPr>
            <a:r>
              <a:rPr lang="en-US" sz="1450" b="1" dirty="0">
                <a:latin typeface="Avenir Next LT Pro" panose="020B0504020202020204" pitchFamily="34" charset="0"/>
              </a:rPr>
              <a:t>H1: At least one month has different median profit from other months.</a:t>
            </a:r>
          </a:p>
          <a:p>
            <a:pPr marL="0" indent="0">
              <a:buNone/>
            </a:pPr>
            <a:endParaRPr lang="en-US" sz="1450" dirty="0">
              <a:latin typeface="Avenir Next LT Pro" panose="020B0504020202020204" pitchFamily="34" charset="0"/>
            </a:endParaRPr>
          </a:p>
          <a:p>
            <a:pPr marL="0" indent="0">
              <a:buNone/>
            </a:pPr>
            <a:r>
              <a:rPr lang="en-US" sz="1450" b="1" u="sng" dirty="0">
                <a:latin typeface="Avenir Next LT Pro" panose="020B0504020202020204" pitchFamily="34" charset="0"/>
              </a:rPr>
              <a:t>Test Utilized :  Kruskal-Wallis H-test</a:t>
            </a:r>
          </a:p>
          <a:p>
            <a:pPr marL="0" indent="0">
              <a:buNone/>
            </a:pPr>
            <a:r>
              <a:rPr lang="en-US" sz="1450" dirty="0">
                <a:latin typeface="Avenir Next LT Pro" panose="020B0504020202020204" pitchFamily="34" charset="0"/>
              </a:rPr>
              <a:t>Alpha: </a:t>
            </a:r>
            <a:r>
              <a:rPr lang="en-US" sz="1450" b="1" dirty="0">
                <a:latin typeface="Avenir Next LT Pro" panose="020B0504020202020204" pitchFamily="34" charset="0"/>
              </a:rPr>
              <a:t>0.05</a:t>
            </a:r>
          </a:p>
          <a:p>
            <a:pPr marL="0" indent="0">
              <a:buNone/>
            </a:pPr>
            <a:r>
              <a:rPr lang="en-US" sz="1450" dirty="0">
                <a:latin typeface="Avenir Next LT Pro" panose="020B0504020202020204" pitchFamily="34" charset="0"/>
              </a:rPr>
              <a:t>P-Value: </a:t>
            </a:r>
            <a:r>
              <a:rPr lang="en-US" sz="1450" b="1" dirty="0">
                <a:latin typeface="Avenir Next LT Pro" panose="020B0504020202020204" pitchFamily="34" charset="0"/>
              </a:rPr>
              <a:t>0.0</a:t>
            </a:r>
          </a:p>
          <a:p>
            <a:pPr marL="0" indent="0">
              <a:buNone/>
            </a:pPr>
            <a:endParaRPr lang="en-US" sz="1450" u="sng" dirty="0">
              <a:latin typeface="Avenir Next LT Pro" panose="020B0504020202020204" pitchFamily="34" charset="0"/>
            </a:endParaRPr>
          </a:p>
          <a:p>
            <a:pPr marL="0" indent="0">
              <a:buNone/>
            </a:pPr>
            <a:r>
              <a:rPr lang="en-US" sz="1450" b="1" u="sng" dirty="0">
                <a:latin typeface="Avenir Next LT Pro" panose="020B0504020202020204" pitchFamily="34" charset="0"/>
              </a:rPr>
              <a:t>Verdict</a:t>
            </a:r>
            <a:r>
              <a:rPr lang="en-US" sz="1450" u="sng" dirty="0">
                <a:latin typeface="Avenir Next LT Pro" panose="020B0504020202020204" pitchFamily="34" charset="0"/>
              </a:rPr>
              <a:t>:</a:t>
            </a:r>
            <a:r>
              <a:rPr lang="en-US" sz="1450" dirty="0">
                <a:latin typeface="Avenir Next LT Pro" panose="020B0504020202020204" pitchFamily="34" charset="0"/>
              </a:rPr>
              <a:t> If the null hypothesis is true, the probability of obtaining median profit such as shown here </a:t>
            </a:r>
            <a:r>
              <a:rPr lang="en-US" sz="1450" b="1" dirty="0">
                <a:latin typeface="Avenir Next LT Pro" panose="020B0504020202020204" pitchFamily="34" charset="0"/>
              </a:rPr>
              <a:t>will be 0%. </a:t>
            </a:r>
            <a:r>
              <a:rPr lang="en-US" sz="1450" dirty="0">
                <a:latin typeface="Avenir Next LT Pro" panose="020B0504020202020204" pitchFamily="34" charset="0"/>
              </a:rPr>
              <a:t>Since the P-value is lower than the alpha, </a:t>
            </a:r>
            <a:r>
              <a:rPr lang="en-US" sz="1450" b="1" dirty="0">
                <a:latin typeface="Avenir Next LT Pro" panose="020B0504020202020204" pitchFamily="34" charset="0"/>
              </a:rPr>
              <a:t>we reject the null hypothesis </a:t>
            </a:r>
            <a:r>
              <a:rPr lang="en-US" sz="1450" dirty="0">
                <a:latin typeface="Avenir Next LT Pro" panose="020B0504020202020204" pitchFamily="34" charset="0"/>
              </a:rPr>
              <a:t>in favor of the alternative hypothesis. </a:t>
            </a:r>
            <a:r>
              <a:rPr lang="en-US" sz="1450" b="1" dirty="0">
                <a:latin typeface="Avenir Next LT Pro" panose="020B0504020202020204" pitchFamily="34" charset="0"/>
              </a:rPr>
              <a:t>Median profit do change at least for one month.</a:t>
            </a:r>
          </a:p>
          <a:p>
            <a:endParaRPr lang="en-US" sz="1450" dirty="0">
              <a:latin typeface="Avenir Next LT Pro" panose="020B0504020202020204" pitchFamily="34" charset="0"/>
            </a:endParaRPr>
          </a:p>
        </p:txBody>
      </p:sp>
      <p:sp>
        <p:nvSpPr>
          <p:cNvPr id="4" name="Slide Number Placeholder 3">
            <a:extLst>
              <a:ext uri="{FF2B5EF4-FFF2-40B4-BE49-F238E27FC236}">
                <a16:creationId xmlns:a16="http://schemas.microsoft.com/office/drawing/2014/main" id="{47AF7462-92A8-45C4-842B-25B51DE4202D}"/>
              </a:ext>
            </a:extLst>
          </p:cNvPr>
          <p:cNvSpPr>
            <a:spLocks noGrp="1"/>
          </p:cNvSpPr>
          <p:nvPr>
            <p:ph type="sldNum" sz="quarter" idx="12"/>
          </p:nvPr>
        </p:nvSpPr>
        <p:spPr/>
        <p:txBody>
          <a:bodyPr/>
          <a:lstStyle/>
          <a:p>
            <a:fld id="{48F63A3B-78C7-47BE-AE5E-E10140E04643}" type="slidenum">
              <a:rPr lang="en-US" smtClean="0"/>
              <a:t>40</a:t>
            </a:fld>
            <a:endParaRPr lang="en-US"/>
          </a:p>
        </p:txBody>
      </p:sp>
      <p:pic>
        <p:nvPicPr>
          <p:cNvPr id="5" name="Picture 4">
            <a:extLst>
              <a:ext uri="{FF2B5EF4-FFF2-40B4-BE49-F238E27FC236}">
                <a16:creationId xmlns:a16="http://schemas.microsoft.com/office/drawing/2014/main" id="{C913BC1F-547D-4D5F-8AAB-5AAAF3EA094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37373" y="0"/>
            <a:ext cx="1654627" cy="994232"/>
          </a:xfrm>
          <a:prstGeom prst="rect">
            <a:avLst/>
          </a:prstGeom>
        </p:spPr>
      </p:pic>
      <p:pic>
        <p:nvPicPr>
          <p:cNvPr id="7" name="Picture 6" descr="Chart, bar chart&#10;&#10;Description automatically generated">
            <a:extLst>
              <a:ext uri="{FF2B5EF4-FFF2-40B4-BE49-F238E27FC236}">
                <a16:creationId xmlns:a16="http://schemas.microsoft.com/office/drawing/2014/main" id="{610F4B9E-1A99-4049-9488-397E4E022E0F}"/>
              </a:ext>
            </a:extLst>
          </p:cNvPr>
          <p:cNvPicPr>
            <a:picLocks noChangeAspect="1"/>
          </p:cNvPicPr>
          <p:nvPr/>
        </p:nvPicPr>
        <p:blipFill>
          <a:blip r:embed="rId3"/>
          <a:stretch>
            <a:fillRect/>
          </a:stretch>
        </p:blipFill>
        <p:spPr>
          <a:xfrm>
            <a:off x="930966" y="136525"/>
            <a:ext cx="7987748" cy="3437350"/>
          </a:xfrm>
          <a:prstGeom prst="rect">
            <a:avLst/>
          </a:prstGeom>
          <a:ln>
            <a:solidFill>
              <a:schemeClr val="tx1"/>
            </a:solidFill>
          </a:ln>
        </p:spPr>
      </p:pic>
    </p:spTree>
    <p:extLst>
      <p:ext uri="{BB962C8B-B14F-4D97-AF65-F5344CB8AC3E}">
        <p14:creationId xmlns:p14="http://schemas.microsoft.com/office/powerpoint/2010/main" val="6726833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9B37791B-B040-4694-BFDC-8DD132D86E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39" name="Group 38">
            <a:extLst>
              <a:ext uri="{FF2B5EF4-FFF2-40B4-BE49-F238E27FC236}">
                <a16:creationId xmlns:a16="http://schemas.microsoft.com/office/drawing/2014/main" id="{59A59B10-9D94-4C5B-8BF0-95928DCEB1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296011"/>
            <a:ext cx="12192000" cy="3561989"/>
            <a:chOff x="0" y="3296011"/>
            <a:chExt cx="12192000" cy="3561989"/>
          </a:xfrm>
          <a:effectLst>
            <a:outerShdw blurRad="254000" dist="152400" dir="16200000" rotWithShape="0">
              <a:prstClr val="black">
                <a:alpha val="10000"/>
              </a:prstClr>
            </a:outerShdw>
          </a:effectLst>
        </p:grpSpPr>
        <p:grpSp>
          <p:nvGrpSpPr>
            <p:cNvPr id="40" name="Group 39">
              <a:extLst>
                <a:ext uri="{FF2B5EF4-FFF2-40B4-BE49-F238E27FC236}">
                  <a16:creationId xmlns:a16="http://schemas.microsoft.com/office/drawing/2014/main" id="{354E31B9-72DD-4DE4-B3E3-4395530BEC1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3681702"/>
              <a:ext cx="12192000" cy="3176298"/>
              <a:chOff x="0" y="3681702"/>
              <a:chExt cx="12192000" cy="3176298"/>
            </a:xfrm>
          </p:grpSpPr>
          <p:sp>
            <p:nvSpPr>
              <p:cNvPr id="44" name="Freeform: Shape 43">
                <a:extLst>
                  <a:ext uri="{FF2B5EF4-FFF2-40B4-BE49-F238E27FC236}">
                    <a16:creationId xmlns:a16="http://schemas.microsoft.com/office/drawing/2014/main" id="{68738192-1FEA-49E1-BFF3-6D1C324A5C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681702"/>
                <a:ext cx="12192000" cy="3176298"/>
              </a:xfrm>
              <a:custGeom>
                <a:avLst/>
                <a:gdLst>
                  <a:gd name="connsiteX0" fmla="*/ 12192000 w 12192000"/>
                  <a:gd name="connsiteY0" fmla="*/ 0 h 3176298"/>
                  <a:gd name="connsiteX1" fmla="*/ 12192000 w 12192000"/>
                  <a:gd name="connsiteY1" fmla="*/ 3176298 h 3176298"/>
                  <a:gd name="connsiteX2" fmla="*/ 0 w 12192000"/>
                  <a:gd name="connsiteY2" fmla="*/ 3176298 h 3176298"/>
                  <a:gd name="connsiteX3" fmla="*/ 0 w 12192000"/>
                  <a:gd name="connsiteY3" fmla="*/ 2264980 h 3176298"/>
                  <a:gd name="connsiteX4" fmla="*/ 544 w 12192000"/>
                  <a:gd name="connsiteY4" fmla="*/ 2264980 h 3176298"/>
                  <a:gd name="connsiteX5" fmla="*/ 544 w 12192000"/>
                  <a:gd name="connsiteY5" fmla="*/ 2392219 h 3176298"/>
                  <a:gd name="connsiteX6" fmla="*/ 61197 w 12192000"/>
                  <a:gd name="connsiteY6" fmla="*/ 2387448 h 3176298"/>
                  <a:gd name="connsiteX7" fmla="*/ 119613 w 12192000"/>
                  <a:gd name="connsiteY7" fmla="*/ 2369945 h 3176298"/>
                  <a:gd name="connsiteX8" fmla="*/ 172384 w 12192000"/>
                  <a:gd name="connsiteY8" fmla="*/ 2347084 h 3176298"/>
                  <a:gd name="connsiteX9" fmla="*/ 274873 w 12192000"/>
                  <a:gd name="connsiteY9" fmla="*/ 2336988 h 3176298"/>
                  <a:gd name="connsiteX10" fmla="*/ 307259 w 12192000"/>
                  <a:gd name="connsiteY10" fmla="*/ 2331461 h 3176298"/>
                  <a:gd name="connsiteX11" fmla="*/ 394511 w 12192000"/>
                  <a:gd name="connsiteY11" fmla="*/ 2308601 h 3176298"/>
                  <a:gd name="connsiteX12" fmla="*/ 494337 w 12192000"/>
                  <a:gd name="connsiteY12" fmla="*/ 2268213 h 3176298"/>
                  <a:gd name="connsiteX13" fmla="*/ 546917 w 12192000"/>
                  <a:gd name="connsiteY13" fmla="*/ 2283264 h 3176298"/>
                  <a:gd name="connsiteX14" fmla="*/ 730754 w 12192000"/>
                  <a:gd name="connsiteY14" fmla="*/ 2240780 h 3176298"/>
                  <a:gd name="connsiteX15" fmla="*/ 785432 w 12192000"/>
                  <a:gd name="connsiteY15" fmla="*/ 2218682 h 3176298"/>
                  <a:gd name="connsiteX16" fmla="*/ 801053 w 12192000"/>
                  <a:gd name="connsiteY16" fmla="*/ 2204013 h 3176298"/>
                  <a:gd name="connsiteX17" fmla="*/ 858205 w 12192000"/>
                  <a:gd name="connsiteY17" fmla="*/ 2169532 h 3176298"/>
                  <a:gd name="connsiteX18" fmla="*/ 949646 w 12192000"/>
                  <a:gd name="connsiteY18" fmla="*/ 2157340 h 3176298"/>
                  <a:gd name="connsiteX19" fmla="*/ 960887 w 12192000"/>
                  <a:gd name="connsiteY19" fmla="*/ 2150099 h 3176298"/>
                  <a:gd name="connsiteX20" fmla="*/ 977653 w 12192000"/>
                  <a:gd name="connsiteY20" fmla="*/ 2138480 h 3176298"/>
                  <a:gd name="connsiteX21" fmla="*/ 1071762 w 12192000"/>
                  <a:gd name="connsiteY21" fmla="*/ 2117905 h 3176298"/>
                  <a:gd name="connsiteX22" fmla="*/ 1092527 w 12192000"/>
                  <a:gd name="connsiteY22" fmla="*/ 2111428 h 3176298"/>
                  <a:gd name="connsiteX23" fmla="*/ 1109865 w 12192000"/>
                  <a:gd name="connsiteY23" fmla="*/ 2100568 h 3176298"/>
                  <a:gd name="connsiteX24" fmla="*/ 1162823 w 12192000"/>
                  <a:gd name="connsiteY24" fmla="*/ 2075613 h 3176298"/>
                  <a:gd name="connsiteX25" fmla="*/ 1206641 w 12192000"/>
                  <a:gd name="connsiteY25" fmla="*/ 2074851 h 3176298"/>
                  <a:gd name="connsiteX26" fmla="*/ 1267411 w 12192000"/>
                  <a:gd name="connsiteY26" fmla="*/ 2060753 h 3176298"/>
                  <a:gd name="connsiteX27" fmla="*/ 1380762 w 12192000"/>
                  <a:gd name="connsiteY27" fmla="*/ 2046847 h 3176298"/>
                  <a:gd name="connsiteX28" fmla="*/ 1404006 w 12192000"/>
                  <a:gd name="connsiteY28" fmla="*/ 2038844 h 3176298"/>
                  <a:gd name="connsiteX29" fmla="*/ 1544598 w 12192000"/>
                  <a:gd name="connsiteY29" fmla="*/ 2000932 h 3176298"/>
                  <a:gd name="connsiteX30" fmla="*/ 1657188 w 12192000"/>
                  <a:gd name="connsiteY30" fmla="*/ 2001697 h 3176298"/>
                  <a:gd name="connsiteX31" fmla="*/ 1665950 w 12192000"/>
                  <a:gd name="connsiteY31" fmla="*/ 2003411 h 3176298"/>
                  <a:gd name="connsiteX32" fmla="*/ 1709006 w 12192000"/>
                  <a:gd name="connsiteY32" fmla="*/ 2015983 h 3176298"/>
                  <a:gd name="connsiteX33" fmla="*/ 1775684 w 12192000"/>
                  <a:gd name="connsiteY33" fmla="*/ 2012555 h 3176298"/>
                  <a:gd name="connsiteX34" fmla="*/ 1821596 w 12192000"/>
                  <a:gd name="connsiteY34" fmla="*/ 1995218 h 3176298"/>
                  <a:gd name="connsiteX35" fmla="*/ 1878748 w 12192000"/>
                  <a:gd name="connsiteY35" fmla="*/ 1994457 h 3176298"/>
                  <a:gd name="connsiteX36" fmla="*/ 1944092 w 12192000"/>
                  <a:gd name="connsiteY36" fmla="*/ 2005315 h 3176298"/>
                  <a:gd name="connsiteX37" fmla="*/ 1973429 w 12192000"/>
                  <a:gd name="connsiteY37" fmla="*/ 2007601 h 3176298"/>
                  <a:gd name="connsiteX38" fmla="*/ 2054013 w 12192000"/>
                  <a:gd name="connsiteY38" fmla="*/ 2030082 h 3176298"/>
                  <a:gd name="connsiteX39" fmla="*/ 2102021 w 12192000"/>
                  <a:gd name="connsiteY39" fmla="*/ 2024557 h 3176298"/>
                  <a:gd name="connsiteX40" fmla="*/ 2149267 w 12192000"/>
                  <a:gd name="connsiteY40" fmla="*/ 2009697 h 3176298"/>
                  <a:gd name="connsiteX41" fmla="*/ 2179556 w 12192000"/>
                  <a:gd name="connsiteY41" fmla="*/ 1995409 h 3176298"/>
                  <a:gd name="connsiteX42" fmla="*/ 2240710 w 12192000"/>
                  <a:gd name="connsiteY42" fmla="*/ 1985312 h 3176298"/>
                  <a:gd name="connsiteX43" fmla="*/ 2251948 w 12192000"/>
                  <a:gd name="connsiteY43" fmla="*/ 1986836 h 3176298"/>
                  <a:gd name="connsiteX44" fmla="*/ 2434456 w 12192000"/>
                  <a:gd name="connsiteY44" fmla="*/ 1999410 h 3176298"/>
                  <a:gd name="connsiteX45" fmla="*/ 2506847 w 12192000"/>
                  <a:gd name="connsiteY45" fmla="*/ 2019603 h 3176298"/>
                  <a:gd name="connsiteX46" fmla="*/ 2522279 w 12192000"/>
                  <a:gd name="connsiteY46" fmla="*/ 2022080 h 3176298"/>
                  <a:gd name="connsiteX47" fmla="*/ 2676398 w 12192000"/>
                  <a:gd name="connsiteY47" fmla="*/ 2044751 h 3176298"/>
                  <a:gd name="connsiteX48" fmla="*/ 2693543 w 12192000"/>
                  <a:gd name="connsiteY48" fmla="*/ 2045703 h 3176298"/>
                  <a:gd name="connsiteX49" fmla="*/ 2741360 w 12192000"/>
                  <a:gd name="connsiteY49" fmla="*/ 2041701 h 3176298"/>
                  <a:gd name="connsiteX50" fmla="*/ 2854140 w 12192000"/>
                  <a:gd name="connsiteY50" fmla="*/ 2082851 h 3176298"/>
                  <a:gd name="connsiteX51" fmla="*/ 2967110 w 12192000"/>
                  <a:gd name="connsiteY51" fmla="*/ 2096949 h 3176298"/>
                  <a:gd name="connsiteX52" fmla="*/ 3029216 w 12192000"/>
                  <a:gd name="connsiteY52" fmla="*/ 2096757 h 3176298"/>
                  <a:gd name="connsiteX53" fmla="*/ 3073604 w 12192000"/>
                  <a:gd name="connsiteY53" fmla="*/ 2106856 h 3176298"/>
                  <a:gd name="connsiteX54" fmla="*/ 3182763 w 12192000"/>
                  <a:gd name="connsiteY54" fmla="*/ 2137527 h 3176298"/>
                  <a:gd name="connsiteX55" fmla="*/ 3234202 w 12192000"/>
                  <a:gd name="connsiteY55" fmla="*/ 2142289 h 3176298"/>
                  <a:gd name="connsiteX56" fmla="*/ 3288877 w 12192000"/>
                  <a:gd name="connsiteY56" fmla="*/ 2152578 h 3176298"/>
                  <a:gd name="connsiteX57" fmla="*/ 3424135 w 12192000"/>
                  <a:gd name="connsiteY57" fmla="*/ 2198680 h 3176298"/>
                  <a:gd name="connsiteX58" fmla="*/ 3534629 w 12192000"/>
                  <a:gd name="connsiteY58" fmla="*/ 2196013 h 3176298"/>
                  <a:gd name="connsiteX59" fmla="*/ 3605116 w 12192000"/>
                  <a:gd name="connsiteY59" fmla="*/ 2196583 h 3176298"/>
                  <a:gd name="connsiteX60" fmla="*/ 3689131 w 12192000"/>
                  <a:gd name="connsiteY60" fmla="*/ 2211824 h 3176298"/>
                  <a:gd name="connsiteX61" fmla="*/ 3757902 w 12192000"/>
                  <a:gd name="connsiteY61" fmla="*/ 2234114 h 3176298"/>
                  <a:gd name="connsiteX62" fmla="*/ 3852966 w 12192000"/>
                  <a:gd name="connsiteY62" fmla="*/ 2251831 h 3176298"/>
                  <a:gd name="connsiteX63" fmla="*/ 3947648 w 12192000"/>
                  <a:gd name="connsiteY63" fmla="*/ 2285932 h 3176298"/>
                  <a:gd name="connsiteX64" fmla="*/ 4013753 w 12192000"/>
                  <a:gd name="connsiteY64" fmla="*/ 2312031 h 3176298"/>
                  <a:gd name="connsiteX65" fmla="*/ 4105766 w 12192000"/>
                  <a:gd name="connsiteY65" fmla="*/ 2335082 h 3176298"/>
                  <a:gd name="connsiteX66" fmla="*/ 4246551 w 12192000"/>
                  <a:gd name="connsiteY66" fmla="*/ 2351274 h 3176298"/>
                  <a:gd name="connsiteX67" fmla="*/ 4311323 w 12192000"/>
                  <a:gd name="connsiteY67" fmla="*/ 2352991 h 3176298"/>
                  <a:gd name="connsiteX68" fmla="*/ 4413817 w 12192000"/>
                  <a:gd name="connsiteY68" fmla="*/ 2390899 h 3176298"/>
                  <a:gd name="connsiteX69" fmla="*/ 4457632 w 12192000"/>
                  <a:gd name="connsiteY69" fmla="*/ 2409188 h 3176298"/>
                  <a:gd name="connsiteX70" fmla="*/ 4497068 w 12192000"/>
                  <a:gd name="connsiteY70" fmla="*/ 2393947 h 3176298"/>
                  <a:gd name="connsiteX71" fmla="*/ 4522596 w 12192000"/>
                  <a:gd name="connsiteY71" fmla="*/ 2376421 h 3176298"/>
                  <a:gd name="connsiteX72" fmla="*/ 4603368 w 12192000"/>
                  <a:gd name="connsiteY72" fmla="*/ 2391282 h 3176298"/>
                  <a:gd name="connsiteX73" fmla="*/ 4689098 w 12192000"/>
                  <a:gd name="connsiteY73" fmla="*/ 2406903 h 3176298"/>
                  <a:gd name="connsiteX74" fmla="*/ 4719697 w 12192000"/>
                  <a:gd name="connsiteY74" fmla="*/ 2413428 h 3176298"/>
                  <a:gd name="connsiteX75" fmla="*/ 4726469 w 12192000"/>
                  <a:gd name="connsiteY75" fmla="*/ 2414298 h 3176298"/>
                  <a:gd name="connsiteX76" fmla="*/ 4785776 w 12192000"/>
                  <a:gd name="connsiteY76" fmla="*/ 2414298 h 3176298"/>
                  <a:gd name="connsiteX77" fmla="*/ 4788661 w 12192000"/>
                  <a:gd name="connsiteY77" fmla="*/ 2414047 h 3176298"/>
                  <a:gd name="connsiteX78" fmla="*/ 4827024 w 12192000"/>
                  <a:gd name="connsiteY78" fmla="*/ 2408999 h 3176298"/>
                  <a:gd name="connsiteX79" fmla="*/ 4887415 w 12192000"/>
                  <a:gd name="connsiteY79" fmla="*/ 2405570 h 3176298"/>
                  <a:gd name="connsiteX80" fmla="*/ 4936184 w 12192000"/>
                  <a:gd name="connsiteY80" fmla="*/ 2395853 h 3176298"/>
                  <a:gd name="connsiteX81" fmla="*/ 4953328 w 12192000"/>
                  <a:gd name="connsiteY81" fmla="*/ 2390138 h 3176298"/>
                  <a:gd name="connsiteX82" fmla="*/ 5089162 w 12192000"/>
                  <a:gd name="connsiteY82" fmla="*/ 2345560 h 3176298"/>
                  <a:gd name="connsiteX83" fmla="*/ 5234326 w 12192000"/>
                  <a:gd name="connsiteY83" fmla="*/ 2309935 h 3176298"/>
                  <a:gd name="connsiteX84" fmla="*/ 5328438 w 12192000"/>
                  <a:gd name="connsiteY84" fmla="*/ 2332416 h 3176298"/>
                  <a:gd name="connsiteX85" fmla="*/ 5363491 w 12192000"/>
                  <a:gd name="connsiteY85" fmla="*/ 2332034 h 3176298"/>
                  <a:gd name="connsiteX86" fmla="*/ 5524660 w 12192000"/>
                  <a:gd name="connsiteY86" fmla="*/ 2337178 h 3176298"/>
                  <a:gd name="connsiteX87" fmla="*/ 5553045 w 12192000"/>
                  <a:gd name="connsiteY87" fmla="*/ 2342701 h 3176298"/>
                  <a:gd name="connsiteX88" fmla="*/ 5706401 w 12192000"/>
                  <a:gd name="connsiteY88" fmla="*/ 2320032 h 3176298"/>
                  <a:gd name="connsiteX89" fmla="*/ 5762029 w 12192000"/>
                  <a:gd name="connsiteY89" fmla="*/ 2316221 h 3176298"/>
                  <a:gd name="connsiteX90" fmla="*/ 5813276 w 12192000"/>
                  <a:gd name="connsiteY90" fmla="*/ 2309935 h 3176298"/>
                  <a:gd name="connsiteX91" fmla="*/ 5884906 w 12192000"/>
                  <a:gd name="connsiteY91" fmla="*/ 2308411 h 3176298"/>
                  <a:gd name="connsiteX92" fmla="*/ 5959204 w 12192000"/>
                  <a:gd name="connsiteY92" fmla="*/ 2311269 h 3176298"/>
                  <a:gd name="connsiteX93" fmla="*/ 6042072 w 12192000"/>
                  <a:gd name="connsiteY93" fmla="*/ 2310697 h 3176298"/>
                  <a:gd name="connsiteX94" fmla="*/ 6074842 w 12192000"/>
                  <a:gd name="connsiteY94" fmla="*/ 2305745 h 3176298"/>
                  <a:gd name="connsiteX95" fmla="*/ 6163425 w 12192000"/>
                  <a:gd name="connsiteY95" fmla="*/ 2309172 h 3176298"/>
                  <a:gd name="connsiteX96" fmla="*/ 6209909 w 12192000"/>
                  <a:gd name="connsiteY96" fmla="*/ 2303459 h 3176298"/>
                  <a:gd name="connsiteX97" fmla="*/ 6286493 w 12192000"/>
                  <a:gd name="connsiteY97" fmla="*/ 2302315 h 3176298"/>
                  <a:gd name="connsiteX98" fmla="*/ 6311449 w 12192000"/>
                  <a:gd name="connsiteY98" fmla="*/ 2300980 h 3176298"/>
                  <a:gd name="connsiteX99" fmla="*/ 6333739 w 12192000"/>
                  <a:gd name="connsiteY99" fmla="*/ 2300218 h 3176298"/>
                  <a:gd name="connsiteX100" fmla="*/ 6410131 w 12192000"/>
                  <a:gd name="connsiteY100" fmla="*/ 2315841 h 3176298"/>
                  <a:gd name="connsiteX101" fmla="*/ 6477951 w 12192000"/>
                  <a:gd name="connsiteY101" fmla="*/ 2316793 h 3176298"/>
                  <a:gd name="connsiteX102" fmla="*/ 6596828 w 12192000"/>
                  <a:gd name="connsiteY102" fmla="*/ 2329368 h 3176298"/>
                  <a:gd name="connsiteX103" fmla="*/ 6623118 w 12192000"/>
                  <a:gd name="connsiteY103" fmla="*/ 2324985 h 3176298"/>
                  <a:gd name="connsiteX104" fmla="*/ 6705417 w 12192000"/>
                  <a:gd name="connsiteY104" fmla="*/ 2323272 h 3176298"/>
                  <a:gd name="connsiteX105" fmla="*/ 6752283 w 12192000"/>
                  <a:gd name="connsiteY105" fmla="*/ 2321937 h 3176298"/>
                  <a:gd name="connsiteX106" fmla="*/ 6810195 w 12192000"/>
                  <a:gd name="connsiteY106" fmla="*/ 2331082 h 3176298"/>
                  <a:gd name="connsiteX107" fmla="*/ 6910782 w 12192000"/>
                  <a:gd name="connsiteY107" fmla="*/ 2350512 h 3176298"/>
                  <a:gd name="connsiteX108" fmla="*/ 6937263 w 12192000"/>
                  <a:gd name="connsiteY108" fmla="*/ 2353561 h 3176298"/>
                  <a:gd name="connsiteX109" fmla="*/ 6985653 w 12192000"/>
                  <a:gd name="connsiteY109" fmla="*/ 2362897 h 3176298"/>
                  <a:gd name="connsiteX110" fmla="*/ 6994415 w 12192000"/>
                  <a:gd name="connsiteY110" fmla="*/ 2364611 h 3176298"/>
                  <a:gd name="connsiteX111" fmla="*/ 7068141 w 12192000"/>
                  <a:gd name="connsiteY111" fmla="*/ 2388234 h 3176298"/>
                  <a:gd name="connsiteX112" fmla="*/ 7106432 w 12192000"/>
                  <a:gd name="connsiteY112" fmla="*/ 2390138 h 3176298"/>
                  <a:gd name="connsiteX113" fmla="*/ 7216547 w 12192000"/>
                  <a:gd name="connsiteY113" fmla="*/ 2390330 h 3176298"/>
                  <a:gd name="connsiteX114" fmla="*/ 7263220 w 12192000"/>
                  <a:gd name="connsiteY114" fmla="*/ 2386709 h 3176298"/>
                  <a:gd name="connsiteX115" fmla="*/ 7375428 w 12192000"/>
                  <a:gd name="connsiteY115" fmla="*/ 2372803 h 3176298"/>
                  <a:gd name="connsiteX116" fmla="*/ 7445916 w 12192000"/>
                  <a:gd name="connsiteY116" fmla="*/ 2365945 h 3176298"/>
                  <a:gd name="connsiteX117" fmla="*/ 7526880 w 12192000"/>
                  <a:gd name="connsiteY117" fmla="*/ 2355084 h 3176298"/>
                  <a:gd name="connsiteX118" fmla="*/ 7619655 w 12192000"/>
                  <a:gd name="connsiteY118" fmla="*/ 2348226 h 3176298"/>
                  <a:gd name="connsiteX119" fmla="*/ 7788636 w 12192000"/>
                  <a:gd name="connsiteY119" fmla="*/ 2327461 h 3176298"/>
                  <a:gd name="connsiteX120" fmla="*/ 7952280 w 12192000"/>
                  <a:gd name="connsiteY120" fmla="*/ 2305935 h 3176298"/>
                  <a:gd name="connsiteX121" fmla="*/ 8019339 w 12192000"/>
                  <a:gd name="connsiteY121" fmla="*/ 2286884 h 3176298"/>
                  <a:gd name="connsiteX122" fmla="*/ 8137835 w 12192000"/>
                  <a:gd name="connsiteY122" fmla="*/ 2259832 h 3176298"/>
                  <a:gd name="connsiteX123" fmla="*/ 8189651 w 12192000"/>
                  <a:gd name="connsiteY123" fmla="*/ 2243639 h 3176298"/>
                  <a:gd name="connsiteX124" fmla="*/ 8313671 w 12192000"/>
                  <a:gd name="connsiteY124" fmla="*/ 2209920 h 3176298"/>
                  <a:gd name="connsiteX125" fmla="*/ 8459979 w 12192000"/>
                  <a:gd name="connsiteY125" fmla="*/ 2158864 h 3176298"/>
                  <a:gd name="connsiteX126" fmla="*/ 8516369 w 12192000"/>
                  <a:gd name="connsiteY126" fmla="*/ 2144003 h 3176298"/>
                  <a:gd name="connsiteX127" fmla="*/ 8657726 w 12192000"/>
                  <a:gd name="connsiteY127" fmla="*/ 2106284 h 3176298"/>
                  <a:gd name="connsiteX128" fmla="*/ 8711448 w 12192000"/>
                  <a:gd name="connsiteY128" fmla="*/ 2098664 h 3176298"/>
                  <a:gd name="connsiteX129" fmla="*/ 8772219 w 12192000"/>
                  <a:gd name="connsiteY129" fmla="*/ 2082280 h 3176298"/>
                  <a:gd name="connsiteX130" fmla="*/ 8845565 w 12192000"/>
                  <a:gd name="connsiteY130" fmla="*/ 2053705 h 3176298"/>
                  <a:gd name="connsiteX131" fmla="*/ 8967871 w 12192000"/>
                  <a:gd name="connsiteY131" fmla="*/ 2011221 h 3176298"/>
                  <a:gd name="connsiteX132" fmla="*/ 9015878 w 12192000"/>
                  <a:gd name="connsiteY132" fmla="*/ 2001124 h 3176298"/>
                  <a:gd name="connsiteX133" fmla="*/ 9234579 w 12192000"/>
                  <a:gd name="connsiteY133" fmla="*/ 1935209 h 3176298"/>
                  <a:gd name="connsiteX134" fmla="*/ 9346597 w 12192000"/>
                  <a:gd name="connsiteY134" fmla="*/ 1896917 h 3176298"/>
                  <a:gd name="connsiteX135" fmla="*/ 9416321 w 12192000"/>
                  <a:gd name="connsiteY135" fmla="*/ 1880724 h 3176298"/>
                  <a:gd name="connsiteX136" fmla="*/ 9477283 w 12192000"/>
                  <a:gd name="connsiteY136" fmla="*/ 1856149 h 3176298"/>
                  <a:gd name="connsiteX137" fmla="*/ 9666265 w 12192000"/>
                  <a:gd name="connsiteY137" fmla="*/ 1787186 h 3176298"/>
                  <a:gd name="connsiteX138" fmla="*/ 9754088 w 12192000"/>
                  <a:gd name="connsiteY138" fmla="*/ 1741464 h 3176298"/>
                  <a:gd name="connsiteX139" fmla="*/ 9899446 w 12192000"/>
                  <a:gd name="connsiteY139" fmla="*/ 1656880 h 3176298"/>
                  <a:gd name="connsiteX140" fmla="*/ 9993175 w 12192000"/>
                  <a:gd name="connsiteY140" fmla="*/ 1576487 h 3176298"/>
                  <a:gd name="connsiteX141" fmla="*/ 10044230 w 12192000"/>
                  <a:gd name="connsiteY141" fmla="*/ 1540480 h 3176298"/>
                  <a:gd name="connsiteX142" fmla="*/ 10131863 w 12192000"/>
                  <a:gd name="connsiteY142" fmla="*/ 1485613 h 3176298"/>
                  <a:gd name="connsiteX143" fmla="*/ 10242357 w 12192000"/>
                  <a:gd name="connsiteY143" fmla="*/ 1410555 h 3176298"/>
                  <a:gd name="connsiteX144" fmla="*/ 10363709 w 12192000"/>
                  <a:gd name="connsiteY144" fmla="*/ 1359499 h 3176298"/>
                  <a:gd name="connsiteX145" fmla="*/ 10428291 w 12192000"/>
                  <a:gd name="connsiteY145" fmla="*/ 1314920 h 3176298"/>
                  <a:gd name="connsiteX146" fmla="*/ 10490969 w 12192000"/>
                  <a:gd name="connsiteY146" fmla="*/ 1267104 h 3176298"/>
                  <a:gd name="connsiteX147" fmla="*/ 10523354 w 12192000"/>
                  <a:gd name="connsiteY147" fmla="*/ 1238337 h 3176298"/>
                  <a:gd name="connsiteX148" fmla="*/ 10590031 w 12192000"/>
                  <a:gd name="connsiteY148" fmla="*/ 1191664 h 3176298"/>
                  <a:gd name="connsiteX149" fmla="*/ 10656519 w 12192000"/>
                  <a:gd name="connsiteY149" fmla="*/ 1156038 h 3176298"/>
                  <a:gd name="connsiteX150" fmla="*/ 10703573 w 12192000"/>
                  <a:gd name="connsiteY150" fmla="*/ 1120603 h 3176298"/>
                  <a:gd name="connsiteX151" fmla="*/ 10764534 w 12192000"/>
                  <a:gd name="connsiteY151" fmla="*/ 1067643 h 3176298"/>
                  <a:gd name="connsiteX152" fmla="*/ 10850453 w 12192000"/>
                  <a:gd name="connsiteY152" fmla="*/ 1014301 h 3176298"/>
                  <a:gd name="connsiteX153" fmla="*/ 10929704 w 12192000"/>
                  <a:gd name="connsiteY153" fmla="*/ 980201 h 3176298"/>
                  <a:gd name="connsiteX154" fmla="*/ 10967423 w 12192000"/>
                  <a:gd name="connsiteY154" fmla="*/ 930289 h 3176298"/>
                  <a:gd name="connsiteX155" fmla="*/ 11058869 w 12192000"/>
                  <a:gd name="connsiteY155" fmla="*/ 838084 h 3176298"/>
                  <a:gd name="connsiteX156" fmla="*/ 11172600 w 12192000"/>
                  <a:gd name="connsiteY156" fmla="*/ 762834 h 3176298"/>
                  <a:gd name="connsiteX157" fmla="*/ 11275283 w 12192000"/>
                  <a:gd name="connsiteY157" fmla="*/ 673676 h 3176298"/>
                  <a:gd name="connsiteX158" fmla="*/ 11320623 w 12192000"/>
                  <a:gd name="connsiteY158" fmla="*/ 639195 h 3176298"/>
                  <a:gd name="connsiteX159" fmla="*/ 11374346 w 12192000"/>
                  <a:gd name="connsiteY159" fmla="*/ 601664 h 3176298"/>
                  <a:gd name="connsiteX160" fmla="*/ 11448453 w 12192000"/>
                  <a:gd name="connsiteY160" fmla="*/ 567755 h 3176298"/>
                  <a:gd name="connsiteX161" fmla="*/ 11532275 w 12192000"/>
                  <a:gd name="connsiteY161" fmla="*/ 522605 h 3176298"/>
                  <a:gd name="connsiteX162" fmla="*/ 11562947 w 12192000"/>
                  <a:gd name="connsiteY162" fmla="*/ 486598 h 3176298"/>
                  <a:gd name="connsiteX163" fmla="*/ 11672489 w 12192000"/>
                  <a:gd name="connsiteY163" fmla="*/ 335337 h 3176298"/>
                  <a:gd name="connsiteX164" fmla="*/ 11821656 w 12192000"/>
                  <a:gd name="connsiteY164" fmla="*/ 207889 h 3176298"/>
                  <a:gd name="connsiteX165" fmla="*/ 11986443 w 12192000"/>
                  <a:gd name="connsiteY165" fmla="*/ 104824 h 3176298"/>
                  <a:gd name="connsiteX166" fmla="*/ 12026448 w 12192000"/>
                  <a:gd name="connsiteY166" fmla="*/ 88821 h 3176298"/>
                  <a:gd name="connsiteX167" fmla="*/ 12160947 w 12192000"/>
                  <a:gd name="connsiteY167" fmla="*/ 28621 h 3176298"/>
                  <a:gd name="connsiteX168" fmla="*/ 12192000 w 12192000"/>
                  <a:gd name="connsiteY168" fmla="*/ 0 h 3176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Lst>
                <a:rect l="l" t="t" r="r" b="b"/>
                <a:pathLst>
                  <a:path w="12192000" h="3176298">
                    <a:moveTo>
                      <a:pt x="12192000" y="0"/>
                    </a:moveTo>
                    <a:lnTo>
                      <a:pt x="12192000" y="3176298"/>
                    </a:lnTo>
                    <a:lnTo>
                      <a:pt x="0" y="3176298"/>
                    </a:lnTo>
                    <a:lnTo>
                      <a:pt x="0" y="2264980"/>
                    </a:lnTo>
                    <a:lnTo>
                      <a:pt x="544" y="2264980"/>
                    </a:lnTo>
                    <a:lnTo>
                      <a:pt x="544" y="2392219"/>
                    </a:lnTo>
                    <a:lnTo>
                      <a:pt x="61197" y="2387448"/>
                    </a:lnTo>
                    <a:cubicBezTo>
                      <a:pt x="80794" y="2382137"/>
                      <a:pt x="99990" y="2374707"/>
                      <a:pt x="119613" y="2369945"/>
                    </a:cubicBezTo>
                    <a:cubicBezTo>
                      <a:pt x="137898" y="2365563"/>
                      <a:pt x="155046" y="2355466"/>
                      <a:pt x="172384" y="2347084"/>
                    </a:cubicBezTo>
                    <a:cubicBezTo>
                      <a:pt x="205529" y="2331082"/>
                      <a:pt x="240965" y="2341178"/>
                      <a:pt x="274873" y="2336988"/>
                    </a:cubicBezTo>
                    <a:cubicBezTo>
                      <a:pt x="285732" y="2335653"/>
                      <a:pt x="296590" y="2334130"/>
                      <a:pt x="307259" y="2331461"/>
                    </a:cubicBezTo>
                    <a:cubicBezTo>
                      <a:pt x="336408" y="2324413"/>
                      <a:pt x="366127" y="2318317"/>
                      <a:pt x="394511" y="2308601"/>
                    </a:cubicBezTo>
                    <a:cubicBezTo>
                      <a:pt x="426709" y="2297743"/>
                      <a:pt x="457572" y="2283264"/>
                      <a:pt x="494337" y="2268213"/>
                    </a:cubicBezTo>
                    <a:cubicBezTo>
                      <a:pt x="507102" y="2272024"/>
                      <a:pt x="526724" y="2282312"/>
                      <a:pt x="546917" y="2283264"/>
                    </a:cubicBezTo>
                    <a:cubicBezTo>
                      <a:pt x="611880" y="2286503"/>
                      <a:pt x="672650" y="2268786"/>
                      <a:pt x="730754" y="2240780"/>
                    </a:cubicBezTo>
                    <a:cubicBezTo>
                      <a:pt x="748471" y="2232399"/>
                      <a:pt x="767524" y="2226874"/>
                      <a:pt x="785432" y="2218682"/>
                    </a:cubicBezTo>
                    <a:cubicBezTo>
                      <a:pt x="791717" y="2215826"/>
                      <a:pt x="799909" y="2209730"/>
                      <a:pt x="801053" y="2204013"/>
                    </a:cubicBezTo>
                    <a:cubicBezTo>
                      <a:pt x="807719" y="2170866"/>
                      <a:pt x="832486" y="2171436"/>
                      <a:pt x="858205" y="2169532"/>
                    </a:cubicBezTo>
                    <a:cubicBezTo>
                      <a:pt x="888877" y="2167247"/>
                      <a:pt x="919165" y="2161912"/>
                      <a:pt x="949646" y="2157340"/>
                    </a:cubicBezTo>
                    <a:cubicBezTo>
                      <a:pt x="953648" y="2156768"/>
                      <a:pt x="957266" y="2152768"/>
                      <a:pt x="960887" y="2150099"/>
                    </a:cubicBezTo>
                    <a:cubicBezTo>
                      <a:pt x="966411" y="2146099"/>
                      <a:pt x="971554" y="2140003"/>
                      <a:pt x="977653" y="2138480"/>
                    </a:cubicBezTo>
                    <a:cubicBezTo>
                      <a:pt x="1008894" y="2131049"/>
                      <a:pt x="1040327" y="2124763"/>
                      <a:pt x="1071762" y="2117905"/>
                    </a:cubicBezTo>
                    <a:cubicBezTo>
                      <a:pt x="1078810" y="2116380"/>
                      <a:pt x="1086048" y="2114476"/>
                      <a:pt x="1092527" y="2111428"/>
                    </a:cubicBezTo>
                    <a:cubicBezTo>
                      <a:pt x="1098623" y="2108570"/>
                      <a:pt x="1103767" y="2103616"/>
                      <a:pt x="1109865" y="2100568"/>
                    </a:cubicBezTo>
                    <a:cubicBezTo>
                      <a:pt x="1126437" y="2092378"/>
                      <a:pt x="1143394" y="2084757"/>
                      <a:pt x="1162823" y="2075613"/>
                    </a:cubicBezTo>
                    <a:cubicBezTo>
                      <a:pt x="1173681" y="2092757"/>
                      <a:pt x="1188354" y="2083041"/>
                      <a:pt x="1206641" y="2074851"/>
                    </a:cubicBezTo>
                    <a:cubicBezTo>
                      <a:pt x="1225310" y="2066468"/>
                      <a:pt x="1246837" y="2063801"/>
                      <a:pt x="1267411" y="2060753"/>
                    </a:cubicBezTo>
                    <a:cubicBezTo>
                      <a:pt x="1305132" y="2055228"/>
                      <a:pt x="1343044" y="2051799"/>
                      <a:pt x="1380762" y="2046847"/>
                    </a:cubicBezTo>
                    <a:cubicBezTo>
                      <a:pt x="1388765" y="2045703"/>
                      <a:pt x="1397909" y="2043608"/>
                      <a:pt x="1404006" y="2038844"/>
                    </a:cubicBezTo>
                    <a:cubicBezTo>
                      <a:pt x="1445725" y="2006839"/>
                      <a:pt x="1496403" y="1997887"/>
                      <a:pt x="1544598" y="2000932"/>
                    </a:cubicBezTo>
                    <a:cubicBezTo>
                      <a:pt x="1582510" y="2003220"/>
                      <a:pt x="1619658" y="2004935"/>
                      <a:pt x="1657188" y="2001697"/>
                    </a:cubicBezTo>
                    <a:cubicBezTo>
                      <a:pt x="1660046" y="2001505"/>
                      <a:pt x="1663856" y="2001887"/>
                      <a:pt x="1665950" y="2003411"/>
                    </a:cubicBezTo>
                    <a:cubicBezTo>
                      <a:pt x="1678904" y="2013507"/>
                      <a:pt x="1692431" y="2014269"/>
                      <a:pt x="1709006" y="2015983"/>
                    </a:cubicBezTo>
                    <a:cubicBezTo>
                      <a:pt x="1732439" y="2018461"/>
                      <a:pt x="1753965" y="2016745"/>
                      <a:pt x="1775684" y="2012555"/>
                    </a:cubicBezTo>
                    <a:cubicBezTo>
                      <a:pt x="1791496" y="2009507"/>
                      <a:pt x="1807497" y="2003220"/>
                      <a:pt x="1821596" y="1995218"/>
                    </a:cubicBezTo>
                    <a:cubicBezTo>
                      <a:pt x="1841216" y="1983978"/>
                      <a:pt x="1860079" y="1979597"/>
                      <a:pt x="1878748" y="1994457"/>
                    </a:cubicBezTo>
                    <a:cubicBezTo>
                      <a:pt x="1898940" y="2010269"/>
                      <a:pt x="1921800" y="2004745"/>
                      <a:pt x="1944092" y="2005315"/>
                    </a:cubicBezTo>
                    <a:cubicBezTo>
                      <a:pt x="1953806" y="2005507"/>
                      <a:pt x="1964094" y="2005124"/>
                      <a:pt x="1973429" y="2007601"/>
                    </a:cubicBezTo>
                    <a:cubicBezTo>
                      <a:pt x="2000479" y="2014651"/>
                      <a:pt x="2026581" y="2025320"/>
                      <a:pt x="2054013" y="2030082"/>
                    </a:cubicBezTo>
                    <a:cubicBezTo>
                      <a:pt x="2069254" y="2032747"/>
                      <a:pt x="2086208" y="2027986"/>
                      <a:pt x="2102021" y="2024557"/>
                    </a:cubicBezTo>
                    <a:cubicBezTo>
                      <a:pt x="2118023" y="2020937"/>
                      <a:pt x="2133834" y="2015413"/>
                      <a:pt x="2149267" y="2009697"/>
                    </a:cubicBezTo>
                    <a:cubicBezTo>
                      <a:pt x="2159743" y="2005887"/>
                      <a:pt x="2171173" y="2002267"/>
                      <a:pt x="2179556" y="1995409"/>
                    </a:cubicBezTo>
                    <a:cubicBezTo>
                      <a:pt x="2198608" y="1979788"/>
                      <a:pt x="2218229" y="1977120"/>
                      <a:pt x="2240710" y="1985312"/>
                    </a:cubicBezTo>
                    <a:cubicBezTo>
                      <a:pt x="2244137" y="1986647"/>
                      <a:pt x="2248138" y="1986647"/>
                      <a:pt x="2251948" y="1986836"/>
                    </a:cubicBezTo>
                    <a:cubicBezTo>
                      <a:pt x="2312915" y="1990836"/>
                      <a:pt x="2373874" y="1993314"/>
                      <a:pt x="2434456" y="1999410"/>
                    </a:cubicBezTo>
                    <a:cubicBezTo>
                      <a:pt x="2459029" y="2001887"/>
                      <a:pt x="2482652" y="2012745"/>
                      <a:pt x="2506847" y="2019603"/>
                    </a:cubicBezTo>
                    <a:cubicBezTo>
                      <a:pt x="2511800" y="2020937"/>
                      <a:pt x="2517327" y="2023033"/>
                      <a:pt x="2522279" y="2022080"/>
                    </a:cubicBezTo>
                    <a:cubicBezTo>
                      <a:pt x="2576191" y="2012555"/>
                      <a:pt x="2626677" y="2026461"/>
                      <a:pt x="2676398" y="2044751"/>
                    </a:cubicBezTo>
                    <a:cubicBezTo>
                      <a:pt x="2681540" y="2046656"/>
                      <a:pt x="2687827" y="2046084"/>
                      <a:pt x="2693543" y="2045703"/>
                    </a:cubicBezTo>
                    <a:cubicBezTo>
                      <a:pt x="2709548" y="2044370"/>
                      <a:pt x="2726882" y="2037701"/>
                      <a:pt x="2741360" y="2041701"/>
                    </a:cubicBezTo>
                    <a:cubicBezTo>
                      <a:pt x="2779842" y="2052753"/>
                      <a:pt x="2817943" y="2066087"/>
                      <a:pt x="2854140" y="2082851"/>
                    </a:cubicBezTo>
                    <a:cubicBezTo>
                      <a:pt x="2890910" y="2099805"/>
                      <a:pt x="2925008" y="2114095"/>
                      <a:pt x="2967110" y="2096949"/>
                    </a:cubicBezTo>
                    <a:cubicBezTo>
                      <a:pt x="2985016" y="2089709"/>
                      <a:pt x="3008639" y="2094853"/>
                      <a:pt x="3029216" y="2096757"/>
                    </a:cubicBezTo>
                    <a:cubicBezTo>
                      <a:pt x="3044264" y="2098282"/>
                      <a:pt x="3058743" y="2106856"/>
                      <a:pt x="3073604" y="2106856"/>
                    </a:cubicBezTo>
                    <a:cubicBezTo>
                      <a:pt x="3113231" y="2106856"/>
                      <a:pt x="3148472" y="2116953"/>
                      <a:pt x="3182763" y="2137527"/>
                    </a:cubicBezTo>
                    <a:cubicBezTo>
                      <a:pt x="3196102" y="2145528"/>
                      <a:pt x="3216867" y="2140193"/>
                      <a:pt x="3234202" y="2142289"/>
                    </a:cubicBezTo>
                    <a:cubicBezTo>
                      <a:pt x="3252492" y="2144765"/>
                      <a:pt x="3271348" y="2147051"/>
                      <a:pt x="3288877" y="2152578"/>
                    </a:cubicBezTo>
                    <a:cubicBezTo>
                      <a:pt x="3334216" y="2167056"/>
                      <a:pt x="3378986" y="2183439"/>
                      <a:pt x="3424135" y="2198680"/>
                    </a:cubicBezTo>
                    <a:cubicBezTo>
                      <a:pt x="3461282" y="2211253"/>
                      <a:pt x="3497862" y="2201347"/>
                      <a:pt x="3534629" y="2196013"/>
                    </a:cubicBezTo>
                    <a:cubicBezTo>
                      <a:pt x="3557682" y="2192583"/>
                      <a:pt x="3579206" y="2184391"/>
                      <a:pt x="3605116" y="2196583"/>
                    </a:cubicBezTo>
                    <a:cubicBezTo>
                      <a:pt x="3629882" y="2208205"/>
                      <a:pt x="3661315" y="2205537"/>
                      <a:pt x="3689131" y="2211824"/>
                    </a:cubicBezTo>
                    <a:cubicBezTo>
                      <a:pt x="3712565" y="2217157"/>
                      <a:pt x="3735231" y="2225732"/>
                      <a:pt x="3757902" y="2234114"/>
                    </a:cubicBezTo>
                    <a:cubicBezTo>
                      <a:pt x="3788766" y="2245545"/>
                      <a:pt x="3819245" y="2257545"/>
                      <a:pt x="3852966" y="2251831"/>
                    </a:cubicBezTo>
                    <a:cubicBezTo>
                      <a:pt x="3891259" y="2245353"/>
                      <a:pt x="3917546" y="2269738"/>
                      <a:pt x="3947648" y="2285932"/>
                    </a:cubicBezTo>
                    <a:cubicBezTo>
                      <a:pt x="3968414" y="2296980"/>
                      <a:pt x="3991083" y="2305172"/>
                      <a:pt x="4013753" y="2312031"/>
                    </a:cubicBezTo>
                    <a:cubicBezTo>
                      <a:pt x="4044043" y="2320985"/>
                      <a:pt x="4075285" y="2326320"/>
                      <a:pt x="4105766" y="2335082"/>
                    </a:cubicBezTo>
                    <a:cubicBezTo>
                      <a:pt x="4151870" y="2348226"/>
                      <a:pt x="4198546" y="2358514"/>
                      <a:pt x="4246551" y="2351274"/>
                    </a:cubicBezTo>
                    <a:cubicBezTo>
                      <a:pt x="4268649" y="2348036"/>
                      <a:pt x="4289227" y="2348226"/>
                      <a:pt x="4311323" y="2352991"/>
                    </a:cubicBezTo>
                    <a:cubicBezTo>
                      <a:pt x="4347518" y="2360801"/>
                      <a:pt x="4384668" y="2361753"/>
                      <a:pt x="4413817" y="2390899"/>
                    </a:cubicBezTo>
                    <a:cubicBezTo>
                      <a:pt x="4424104" y="2401188"/>
                      <a:pt x="4442581" y="2403853"/>
                      <a:pt x="4457632" y="2409188"/>
                    </a:cubicBezTo>
                    <a:cubicBezTo>
                      <a:pt x="4474969" y="2415476"/>
                      <a:pt x="4487731" y="2412236"/>
                      <a:pt x="4497068" y="2393947"/>
                    </a:cubicBezTo>
                    <a:cubicBezTo>
                      <a:pt x="4501257" y="2385757"/>
                      <a:pt x="4513260" y="2377755"/>
                      <a:pt x="4522596" y="2376421"/>
                    </a:cubicBezTo>
                    <a:cubicBezTo>
                      <a:pt x="4550599" y="2372421"/>
                      <a:pt x="4576318" y="2378327"/>
                      <a:pt x="4603368" y="2391282"/>
                    </a:cubicBezTo>
                    <a:cubicBezTo>
                      <a:pt x="4628705" y="2403474"/>
                      <a:pt x="4660331" y="2402140"/>
                      <a:pt x="4689098" y="2406903"/>
                    </a:cubicBezTo>
                    <a:cubicBezTo>
                      <a:pt x="4699289" y="2408618"/>
                      <a:pt x="4709482" y="2411237"/>
                      <a:pt x="4719697" y="2413428"/>
                    </a:cubicBezTo>
                    <a:lnTo>
                      <a:pt x="4726469" y="2414298"/>
                    </a:lnTo>
                    <a:lnTo>
                      <a:pt x="4785776" y="2414298"/>
                    </a:lnTo>
                    <a:lnTo>
                      <a:pt x="4788661" y="2414047"/>
                    </a:lnTo>
                    <a:cubicBezTo>
                      <a:pt x="4801401" y="2412237"/>
                      <a:pt x="4814166" y="2410142"/>
                      <a:pt x="4827024" y="2408999"/>
                    </a:cubicBezTo>
                    <a:cubicBezTo>
                      <a:pt x="4847027" y="2407095"/>
                      <a:pt x="4867412" y="2407856"/>
                      <a:pt x="4887415" y="2405570"/>
                    </a:cubicBezTo>
                    <a:cubicBezTo>
                      <a:pt x="4903799" y="2403853"/>
                      <a:pt x="4919991" y="2399474"/>
                      <a:pt x="4936184" y="2395853"/>
                    </a:cubicBezTo>
                    <a:cubicBezTo>
                      <a:pt x="4942089" y="2394520"/>
                      <a:pt x="4947996" y="2389376"/>
                      <a:pt x="4953328" y="2390138"/>
                    </a:cubicBezTo>
                    <a:cubicBezTo>
                      <a:pt x="5006292" y="2398330"/>
                      <a:pt x="5044391" y="2361753"/>
                      <a:pt x="5089162" y="2345560"/>
                    </a:cubicBezTo>
                    <a:cubicBezTo>
                      <a:pt x="5136216" y="2328413"/>
                      <a:pt x="5181748" y="2302124"/>
                      <a:pt x="5234326" y="2309935"/>
                    </a:cubicBezTo>
                    <a:cubicBezTo>
                      <a:pt x="5266141" y="2314697"/>
                      <a:pt x="5296812" y="2325747"/>
                      <a:pt x="5328438" y="2332416"/>
                    </a:cubicBezTo>
                    <a:cubicBezTo>
                      <a:pt x="5339677" y="2334701"/>
                      <a:pt x="5352250" y="2334320"/>
                      <a:pt x="5363491" y="2332034"/>
                    </a:cubicBezTo>
                    <a:cubicBezTo>
                      <a:pt x="5417784" y="2321555"/>
                      <a:pt x="5471316" y="2320032"/>
                      <a:pt x="5524660" y="2337178"/>
                    </a:cubicBezTo>
                    <a:cubicBezTo>
                      <a:pt x="5533802" y="2340036"/>
                      <a:pt x="5543518" y="2342701"/>
                      <a:pt x="5553045" y="2342701"/>
                    </a:cubicBezTo>
                    <a:cubicBezTo>
                      <a:pt x="5605244" y="2342701"/>
                      <a:pt x="5656488" y="2338701"/>
                      <a:pt x="5706401" y="2320032"/>
                    </a:cubicBezTo>
                    <a:cubicBezTo>
                      <a:pt x="5723166" y="2313745"/>
                      <a:pt x="5743551" y="2317745"/>
                      <a:pt x="5762029" y="2316221"/>
                    </a:cubicBezTo>
                    <a:cubicBezTo>
                      <a:pt x="5779174" y="2314889"/>
                      <a:pt x="5796702" y="2314317"/>
                      <a:pt x="5813276" y="2309935"/>
                    </a:cubicBezTo>
                    <a:cubicBezTo>
                      <a:pt x="5837472" y="2303459"/>
                      <a:pt x="5859949" y="2302697"/>
                      <a:pt x="5884906" y="2308411"/>
                    </a:cubicBezTo>
                    <a:cubicBezTo>
                      <a:pt x="5908719" y="2313745"/>
                      <a:pt x="5934438" y="2311079"/>
                      <a:pt x="5959204" y="2311269"/>
                    </a:cubicBezTo>
                    <a:cubicBezTo>
                      <a:pt x="5986828" y="2311459"/>
                      <a:pt x="6014449" y="2311649"/>
                      <a:pt x="6042072" y="2310697"/>
                    </a:cubicBezTo>
                    <a:cubicBezTo>
                      <a:pt x="6053124" y="2310317"/>
                      <a:pt x="6065695" y="2302697"/>
                      <a:pt x="6074842" y="2305745"/>
                    </a:cubicBezTo>
                    <a:cubicBezTo>
                      <a:pt x="6104368" y="2316031"/>
                      <a:pt x="6133897" y="2303649"/>
                      <a:pt x="6163425" y="2309172"/>
                    </a:cubicBezTo>
                    <a:cubicBezTo>
                      <a:pt x="6177905" y="2312031"/>
                      <a:pt x="6194288" y="2304220"/>
                      <a:pt x="6209909" y="2303459"/>
                    </a:cubicBezTo>
                    <a:cubicBezTo>
                      <a:pt x="6235437" y="2302124"/>
                      <a:pt x="6260964" y="2302697"/>
                      <a:pt x="6286493" y="2302315"/>
                    </a:cubicBezTo>
                    <a:cubicBezTo>
                      <a:pt x="6294876" y="2302124"/>
                      <a:pt x="6303068" y="2301362"/>
                      <a:pt x="6311449" y="2300980"/>
                    </a:cubicBezTo>
                    <a:cubicBezTo>
                      <a:pt x="6318880" y="2300601"/>
                      <a:pt x="6326691" y="2298887"/>
                      <a:pt x="6333739" y="2300218"/>
                    </a:cubicBezTo>
                    <a:cubicBezTo>
                      <a:pt x="6359268" y="2304983"/>
                      <a:pt x="6384414" y="2312793"/>
                      <a:pt x="6410131" y="2315841"/>
                    </a:cubicBezTo>
                    <a:cubicBezTo>
                      <a:pt x="6432420" y="2318507"/>
                      <a:pt x="6455472" y="2314889"/>
                      <a:pt x="6477951" y="2316793"/>
                    </a:cubicBezTo>
                    <a:cubicBezTo>
                      <a:pt x="6517576" y="2320032"/>
                      <a:pt x="6557201" y="2325747"/>
                      <a:pt x="6596828" y="2329368"/>
                    </a:cubicBezTo>
                    <a:cubicBezTo>
                      <a:pt x="6605401" y="2330130"/>
                      <a:pt x="6614353" y="2325365"/>
                      <a:pt x="6623118" y="2324985"/>
                    </a:cubicBezTo>
                    <a:cubicBezTo>
                      <a:pt x="6650551" y="2324033"/>
                      <a:pt x="6677984" y="2323841"/>
                      <a:pt x="6705417" y="2323272"/>
                    </a:cubicBezTo>
                    <a:cubicBezTo>
                      <a:pt x="6721038" y="2323080"/>
                      <a:pt x="6736851" y="2323651"/>
                      <a:pt x="6752283" y="2321937"/>
                    </a:cubicBezTo>
                    <a:cubicBezTo>
                      <a:pt x="6772665" y="2319651"/>
                      <a:pt x="6791144" y="2316221"/>
                      <a:pt x="6810195" y="2331082"/>
                    </a:cubicBezTo>
                    <a:cubicBezTo>
                      <a:pt x="6839534" y="2354132"/>
                      <a:pt x="6876872" y="2345178"/>
                      <a:pt x="6910782" y="2350512"/>
                    </a:cubicBezTo>
                    <a:cubicBezTo>
                      <a:pt x="6919547" y="2351847"/>
                      <a:pt x="6928501" y="2352036"/>
                      <a:pt x="6937263" y="2353561"/>
                    </a:cubicBezTo>
                    <a:cubicBezTo>
                      <a:pt x="6953457" y="2356418"/>
                      <a:pt x="6969457" y="2359657"/>
                      <a:pt x="6985653" y="2362897"/>
                    </a:cubicBezTo>
                    <a:cubicBezTo>
                      <a:pt x="6988509" y="2363467"/>
                      <a:pt x="6991747" y="2363659"/>
                      <a:pt x="6994415" y="2364611"/>
                    </a:cubicBezTo>
                    <a:cubicBezTo>
                      <a:pt x="7018991" y="2372611"/>
                      <a:pt x="7043184" y="2381755"/>
                      <a:pt x="7068141" y="2388234"/>
                    </a:cubicBezTo>
                    <a:cubicBezTo>
                      <a:pt x="7080334" y="2391472"/>
                      <a:pt x="7093860" y="2391853"/>
                      <a:pt x="7106432" y="2390138"/>
                    </a:cubicBezTo>
                    <a:cubicBezTo>
                      <a:pt x="7143199" y="2385185"/>
                      <a:pt x="7179587" y="2383089"/>
                      <a:pt x="7216547" y="2390330"/>
                    </a:cubicBezTo>
                    <a:cubicBezTo>
                      <a:pt x="7231214" y="2393186"/>
                      <a:pt x="7247599" y="2388424"/>
                      <a:pt x="7263220" y="2386709"/>
                    </a:cubicBezTo>
                    <a:cubicBezTo>
                      <a:pt x="7300559" y="2382137"/>
                      <a:pt x="7337899" y="2377183"/>
                      <a:pt x="7375428" y="2372803"/>
                    </a:cubicBezTo>
                    <a:cubicBezTo>
                      <a:pt x="7398860" y="2370135"/>
                      <a:pt x="7422483" y="2368611"/>
                      <a:pt x="7445916" y="2365945"/>
                    </a:cubicBezTo>
                    <a:cubicBezTo>
                      <a:pt x="7472967" y="2362705"/>
                      <a:pt x="7499828" y="2357753"/>
                      <a:pt x="7526880" y="2355084"/>
                    </a:cubicBezTo>
                    <a:cubicBezTo>
                      <a:pt x="7557742" y="2352036"/>
                      <a:pt x="7588795" y="2351466"/>
                      <a:pt x="7619655" y="2348226"/>
                    </a:cubicBezTo>
                    <a:cubicBezTo>
                      <a:pt x="7676047" y="2341940"/>
                      <a:pt x="7732247" y="2334509"/>
                      <a:pt x="7788636" y="2327461"/>
                    </a:cubicBezTo>
                    <a:cubicBezTo>
                      <a:pt x="7843311" y="2320603"/>
                      <a:pt x="7897987" y="2314507"/>
                      <a:pt x="7952280" y="2305935"/>
                    </a:cubicBezTo>
                    <a:cubicBezTo>
                      <a:pt x="7975142" y="2302315"/>
                      <a:pt x="7996859" y="2292408"/>
                      <a:pt x="8019339" y="2286884"/>
                    </a:cubicBezTo>
                    <a:cubicBezTo>
                      <a:pt x="8058774" y="2277357"/>
                      <a:pt x="8098590" y="2269357"/>
                      <a:pt x="8137835" y="2259832"/>
                    </a:cubicBezTo>
                    <a:cubicBezTo>
                      <a:pt x="8155359" y="2255641"/>
                      <a:pt x="8172124" y="2248593"/>
                      <a:pt x="8189651" y="2243639"/>
                    </a:cubicBezTo>
                    <a:cubicBezTo>
                      <a:pt x="8230992" y="2232208"/>
                      <a:pt x="8272903" y="2222874"/>
                      <a:pt x="8313671" y="2209920"/>
                    </a:cubicBezTo>
                    <a:cubicBezTo>
                      <a:pt x="8362822" y="2194297"/>
                      <a:pt x="8411019" y="2175439"/>
                      <a:pt x="8459979" y="2158864"/>
                    </a:cubicBezTo>
                    <a:cubicBezTo>
                      <a:pt x="8478269" y="2152578"/>
                      <a:pt x="8497511" y="2148957"/>
                      <a:pt x="8516369" y="2144003"/>
                    </a:cubicBezTo>
                    <a:cubicBezTo>
                      <a:pt x="8563425" y="2131431"/>
                      <a:pt x="8610288" y="2118095"/>
                      <a:pt x="8657726" y="2106284"/>
                    </a:cubicBezTo>
                    <a:cubicBezTo>
                      <a:pt x="8675253" y="2101901"/>
                      <a:pt x="8693731" y="2102284"/>
                      <a:pt x="8711448" y="2098664"/>
                    </a:cubicBezTo>
                    <a:cubicBezTo>
                      <a:pt x="8732023" y="2094472"/>
                      <a:pt x="8752407" y="2089138"/>
                      <a:pt x="8772219" y="2082280"/>
                    </a:cubicBezTo>
                    <a:cubicBezTo>
                      <a:pt x="8796985" y="2073707"/>
                      <a:pt x="8820990" y="2062659"/>
                      <a:pt x="8845565" y="2053705"/>
                    </a:cubicBezTo>
                    <a:cubicBezTo>
                      <a:pt x="8886142" y="2039034"/>
                      <a:pt x="8926911" y="2024557"/>
                      <a:pt x="8967871" y="2011221"/>
                    </a:cubicBezTo>
                    <a:cubicBezTo>
                      <a:pt x="8983301" y="2006268"/>
                      <a:pt x="9000257" y="2005697"/>
                      <a:pt x="9015878" y="2001124"/>
                    </a:cubicBezTo>
                    <a:cubicBezTo>
                      <a:pt x="9088840" y="1979597"/>
                      <a:pt x="9161805" y="1957880"/>
                      <a:pt x="9234579" y="1935209"/>
                    </a:cubicBezTo>
                    <a:cubicBezTo>
                      <a:pt x="9272298" y="1923399"/>
                      <a:pt x="9308875" y="1908538"/>
                      <a:pt x="9346597" y="1896917"/>
                    </a:cubicBezTo>
                    <a:cubicBezTo>
                      <a:pt x="9369267" y="1889869"/>
                      <a:pt x="9393650" y="1887773"/>
                      <a:pt x="9416321" y="1880724"/>
                    </a:cubicBezTo>
                    <a:cubicBezTo>
                      <a:pt x="9437278" y="1874247"/>
                      <a:pt x="9456709" y="1863578"/>
                      <a:pt x="9477283" y="1856149"/>
                    </a:cubicBezTo>
                    <a:cubicBezTo>
                      <a:pt x="9540152" y="1833097"/>
                      <a:pt x="9603971" y="1811953"/>
                      <a:pt x="9666265" y="1787186"/>
                    </a:cubicBezTo>
                    <a:cubicBezTo>
                      <a:pt x="9696749" y="1775183"/>
                      <a:pt x="9725323" y="1757849"/>
                      <a:pt x="9754088" y="1741464"/>
                    </a:cubicBezTo>
                    <a:cubicBezTo>
                      <a:pt x="9802858" y="1713841"/>
                      <a:pt x="9850865" y="1685074"/>
                      <a:pt x="9899446" y="1656880"/>
                    </a:cubicBezTo>
                    <a:cubicBezTo>
                      <a:pt x="9935832" y="1635924"/>
                      <a:pt x="9968027" y="1611347"/>
                      <a:pt x="9993175" y="1576487"/>
                    </a:cubicBezTo>
                    <a:cubicBezTo>
                      <a:pt x="10004797" y="1560484"/>
                      <a:pt x="10024990" y="1546768"/>
                      <a:pt x="10044230" y="1540480"/>
                    </a:cubicBezTo>
                    <a:cubicBezTo>
                      <a:pt x="10078713" y="1529241"/>
                      <a:pt x="10104430" y="1507522"/>
                      <a:pt x="10131863" y="1485613"/>
                    </a:cubicBezTo>
                    <a:cubicBezTo>
                      <a:pt x="10166536" y="1457801"/>
                      <a:pt x="10203304" y="1431509"/>
                      <a:pt x="10242357" y="1410555"/>
                    </a:cubicBezTo>
                    <a:cubicBezTo>
                      <a:pt x="10280840" y="1389980"/>
                      <a:pt x="10324086" y="1378549"/>
                      <a:pt x="10363709" y="1359499"/>
                    </a:cubicBezTo>
                    <a:cubicBezTo>
                      <a:pt x="10386952" y="1348259"/>
                      <a:pt x="10407146" y="1330353"/>
                      <a:pt x="10428291" y="1314920"/>
                    </a:cubicBezTo>
                    <a:cubicBezTo>
                      <a:pt x="10449438" y="1299489"/>
                      <a:pt x="10470394" y="1283486"/>
                      <a:pt x="10490969" y="1267104"/>
                    </a:cubicBezTo>
                    <a:cubicBezTo>
                      <a:pt x="10502208" y="1258149"/>
                      <a:pt x="10511734" y="1246909"/>
                      <a:pt x="10523354" y="1238337"/>
                    </a:cubicBezTo>
                    <a:cubicBezTo>
                      <a:pt x="10545263" y="1222334"/>
                      <a:pt x="10569075" y="1208808"/>
                      <a:pt x="10590031" y="1191664"/>
                    </a:cubicBezTo>
                    <a:cubicBezTo>
                      <a:pt x="10610225" y="1175089"/>
                      <a:pt x="10633467" y="1166707"/>
                      <a:pt x="10656519" y="1156038"/>
                    </a:cubicBezTo>
                    <a:cubicBezTo>
                      <a:pt x="10674046" y="1148036"/>
                      <a:pt x="10686617" y="1130320"/>
                      <a:pt x="10703573" y="1120603"/>
                    </a:cubicBezTo>
                    <a:cubicBezTo>
                      <a:pt x="10727767" y="1106697"/>
                      <a:pt x="10746246" y="1089553"/>
                      <a:pt x="10764534" y="1067643"/>
                    </a:cubicBezTo>
                    <a:cubicBezTo>
                      <a:pt x="10785111" y="1043068"/>
                      <a:pt x="10820162" y="1029732"/>
                      <a:pt x="10850453" y="1014301"/>
                    </a:cubicBezTo>
                    <a:cubicBezTo>
                      <a:pt x="10876171" y="1001157"/>
                      <a:pt x="10906081" y="995632"/>
                      <a:pt x="10929704" y="980201"/>
                    </a:cubicBezTo>
                    <a:cubicBezTo>
                      <a:pt x="10946279" y="969342"/>
                      <a:pt x="10958661" y="948957"/>
                      <a:pt x="10967423" y="930289"/>
                    </a:cubicBezTo>
                    <a:cubicBezTo>
                      <a:pt x="10987046" y="887995"/>
                      <a:pt x="11021146" y="861897"/>
                      <a:pt x="11058869" y="838084"/>
                    </a:cubicBezTo>
                    <a:cubicBezTo>
                      <a:pt x="11097350" y="813699"/>
                      <a:pt x="11133927" y="786836"/>
                      <a:pt x="11172600" y="762834"/>
                    </a:cubicBezTo>
                    <a:cubicBezTo>
                      <a:pt x="11211843" y="738638"/>
                      <a:pt x="11243658" y="706443"/>
                      <a:pt x="11275283" y="673676"/>
                    </a:cubicBezTo>
                    <a:cubicBezTo>
                      <a:pt x="11288238" y="660150"/>
                      <a:pt x="11305192" y="650434"/>
                      <a:pt x="11320623" y="639195"/>
                    </a:cubicBezTo>
                    <a:cubicBezTo>
                      <a:pt x="11338339" y="626241"/>
                      <a:pt x="11355296" y="611953"/>
                      <a:pt x="11374346" y="601664"/>
                    </a:cubicBezTo>
                    <a:cubicBezTo>
                      <a:pt x="11398160" y="588709"/>
                      <a:pt x="11424069" y="579757"/>
                      <a:pt x="11448453" y="567755"/>
                    </a:cubicBezTo>
                    <a:cubicBezTo>
                      <a:pt x="11476838" y="553657"/>
                      <a:pt x="11505795" y="539750"/>
                      <a:pt x="11532275" y="522605"/>
                    </a:cubicBezTo>
                    <a:cubicBezTo>
                      <a:pt x="11545039" y="514413"/>
                      <a:pt x="11553613" y="499363"/>
                      <a:pt x="11562947" y="486598"/>
                    </a:cubicBezTo>
                    <a:cubicBezTo>
                      <a:pt x="11599714" y="436305"/>
                      <a:pt x="11635529" y="385441"/>
                      <a:pt x="11672489" y="335337"/>
                    </a:cubicBezTo>
                    <a:cubicBezTo>
                      <a:pt x="11712304" y="281424"/>
                      <a:pt x="11763931" y="241608"/>
                      <a:pt x="11821656" y="207889"/>
                    </a:cubicBezTo>
                    <a:cubicBezTo>
                      <a:pt x="11877664" y="175312"/>
                      <a:pt x="11931195" y="138734"/>
                      <a:pt x="11986443" y="104824"/>
                    </a:cubicBezTo>
                    <a:cubicBezTo>
                      <a:pt x="11998443" y="97395"/>
                      <a:pt x="12013114" y="94347"/>
                      <a:pt x="12026448" y="88821"/>
                    </a:cubicBezTo>
                    <a:cubicBezTo>
                      <a:pt x="12072360" y="69580"/>
                      <a:pt x="12118083" y="50147"/>
                      <a:pt x="12160947" y="28621"/>
                    </a:cubicBezTo>
                    <a:lnTo>
                      <a:pt x="12192000" y="0"/>
                    </a:lnTo>
                    <a:close/>
                  </a:path>
                </a:pathLst>
              </a:cu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5" name="Freeform: Shape 44">
                <a:extLst>
                  <a:ext uri="{FF2B5EF4-FFF2-40B4-BE49-F238E27FC236}">
                    <a16:creationId xmlns:a16="http://schemas.microsoft.com/office/drawing/2014/main" id="{F3C51644-0F34-453B-92B8-9FF33932E2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681702"/>
                <a:ext cx="12192000" cy="3176298"/>
              </a:xfrm>
              <a:custGeom>
                <a:avLst/>
                <a:gdLst>
                  <a:gd name="connsiteX0" fmla="*/ 12192000 w 12192000"/>
                  <a:gd name="connsiteY0" fmla="*/ 0 h 3176298"/>
                  <a:gd name="connsiteX1" fmla="*/ 12192000 w 12192000"/>
                  <a:gd name="connsiteY1" fmla="*/ 3176298 h 3176298"/>
                  <a:gd name="connsiteX2" fmla="*/ 0 w 12192000"/>
                  <a:gd name="connsiteY2" fmla="*/ 3176298 h 3176298"/>
                  <a:gd name="connsiteX3" fmla="*/ 0 w 12192000"/>
                  <a:gd name="connsiteY3" fmla="*/ 2264980 h 3176298"/>
                  <a:gd name="connsiteX4" fmla="*/ 544 w 12192000"/>
                  <a:gd name="connsiteY4" fmla="*/ 2264980 h 3176298"/>
                  <a:gd name="connsiteX5" fmla="*/ 544 w 12192000"/>
                  <a:gd name="connsiteY5" fmla="*/ 2392219 h 3176298"/>
                  <a:gd name="connsiteX6" fmla="*/ 61197 w 12192000"/>
                  <a:gd name="connsiteY6" fmla="*/ 2387448 h 3176298"/>
                  <a:gd name="connsiteX7" fmla="*/ 119613 w 12192000"/>
                  <a:gd name="connsiteY7" fmla="*/ 2369945 h 3176298"/>
                  <a:gd name="connsiteX8" fmla="*/ 172384 w 12192000"/>
                  <a:gd name="connsiteY8" fmla="*/ 2347084 h 3176298"/>
                  <a:gd name="connsiteX9" fmla="*/ 274873 w 12192000"/>
                  <a:gd name="connsiteY9" fmla="*/ 2336988 h 3176298"/>
                  <a:gd name="connsiteX10" fmla="*/ 307259 w 12192000"/>
                  <a:gd name="connsiteY10" fmla="*/ 2331461 h 3176298"/>
                  <a:gd name="connsiteX11" fmla="*/ 394511 w 12192000"/>
                  <a:gd name="connsiteY11" fmla="*/ 2308601 h 3176298"/>
                  <a:gd name="connsiteX12" fmla="*/ 494337 w 12192000"/>
                  <a:gd name="connsiteY12" fmla="*/ 2268213 h 3176298"/>
                  <a:gd name="connsiteX13" fmla="*/ 546917 w 12192000"/>
                  <a:gd name="connsiteY13" fmla="*/ 2283264 h 3176298"/>
                  <a:gd name="connsiteX14" fmla="*/ 730754 w 12192000"/>
                  <a:gd name="connsiteY14" fmla="*/ 2240780 h 3176298"/>
                  <a:gd name="connsiteX15" fmla="*/ 785432 w 12192000"/>
                  <a:gd name="connsiteY15" fmla="*/ 2218682 h 3176298"/>
                  <a:gd name="connsiteX16" fmla="*/ 801053 w 12192000"/>
                  <a:gd name="connsiteY16" fmla="*/ 2204013 h 3176298"/>
                  <a:gd name="connsiteX17" fmla="*/ 858205 w 12192000"/>
                  <a:gd name="connsiteY17" fmla="*/ 2169532 h 3176298"/>
                  <a:gd name="connsiteX18" fmla="*/ 949646 w 12192000"/>
                  <a:gd name="connsiteY18" fmla="*/ 2157340 h 3176298"/>
                  <a:gd name="connsiteX19" fmla="*/ 960887 w 12192000"/>
                  <a:gd name="connsiteY19" fmla="*/ 2150099 h 3176298"/>
                  <a:gd name="connsiteX20" fmla="*/ 977653 w 12192000"/>
                  <a:gd name="connsiteY20" fmla="*/ 2138480 h 3176298"/>
                  <a:gd name="connsiteX21" fmla="*/ 1071762 w 12192000"/>
                  <a:gd name="connsiteY21" fmla="*/ 2117905 h 3176298"/>
                  <a:gd name="connsiteX22" fmla="*/ 1092527 w 12192000"/>
                  <a:gd name="connsiteY22" fmla="*/ 2111428 h 3176298"/>
                  <a:gd name="connsiteX23" fmla="*/ 1109865 w 12192000"/>
                  <a:gd name="connsiteY23" fmla="*/ 2100568 h 3176298"/>
                  <a:gd name="connsiteX24" fmla="*/ 1162823 w 12192000"/>
                  <a:gd name="connsiteY24" fmla="*/ 2075613 h 3176298"/>
                  <a:gd name="connsiteX25" fmla="*/ 1206641 w 12192000"/>
                  <a:gd name="connsiteY25" fmla="*/ 2074851 h 3176298"/>
                  <a:gd name="connsiteX26" fmla="*/ 1267411 w 12192000"/>
                  <a:gd name="connsiteY26" fmla="*/ 2060753 h 3176298"/>
                  <a:gd name="connsiteX27" fmla="*/ 1380762 w 12192000"/>
                  <a:gd name="connsiteY27" fmla="*/ 2046847 h 3176298"/>
                  <a:gd name="connsiteX28" fmla="*/ 1404006 w 12192000"/>
                  <a:gd name="connsiteY28" fmla="*/ 2038844 h 3176298"/>
                  <a:gd name="connsiteX29" fmla="*/ 1544598 w 12192000"/>
                  <a:gd name="connsiteY29" fmla="*/ 2000932 h 3176298"/>
                  <a:gd name="connsiteX30" fmla="*/ 1657188 w 12192000"/>
                  <a:gd name="connsiteY30" fmla="*/ 2001697 h 3176298"/>
                  <a:gd name="connsiteX31" fmla="*/ 1665950 w 12192000"/>
                  <a:gd name="connsiteY31" fmla="*/ 2003411 h 3176298"/>
                  <a:gd name="connsiteX32" fmla="*/ 1709006 w 12192000"/>
                  <a:gd name="connsiteY32" fmla="*/ 2015983 h 3176298"/>
                  <a:gd name="connsiteX33" fmla="*/ 1775684 w 12192000"/>
                  <a:gd name="connsiteY33" fmla="*/ 2012555 h 3176298"/>
                  <a:gd name="connsiteX34" fmla="*/ 1821596 w 12192000"/>
                  <a:gd name="connsiteY34" fmla="*/ 1995218 h 3176298"/>
                  <a:gd name="connsiteX35" fmla="*/ 1878748 w 12192000"/>
                  <a:gd name="connsiteY35" fmla="*/ 1994457 h 3176298"/>
                  <a:gd name="connsiteX36" fmla="*/ 1944092 w 12192000"/>
                  <a:gd name="connsiteY36" fmla="*/ 2005315 h 3176298"/>
                  <a:gd name="connsiteX37" fmla="*/ 1973429 w 12192000"/>
                  <a:gd name="connsiteY37" fmla="*/ 2007601 h 3176298"/>
                  <a:gd name="connsiteX38" fmla="*/ 2054013 w 12192000"/>
                  <a:gd name="connsiteY38" fmla="*/ 2030082 h 3176298"/>
                  <a:gd name="connsiteX39" fmla="*/ 2102021 w 12192000"/>
                  <a:gd name="connsiteY39" fmla="*/ 2024557 h 3176298"/>
                  <a:gd name="connsiteX40" fmla="*/ 2149267 w 12192000"/>
                  <a:gd name="connsiteY40" fmla="*/ 2009697 h 3176298"/>
                  <a:gd name="connsiteX41" fmla="*/ 2179556 w 12192000"/>
                  <a:gd name="connsiteY41" fmla="*/ 1995409 h 3176298"/>
                  <a:gd name="connsiteX42" fmla="*/ 2240710 w 12192000"/>
                  <a:gd name="connsiteY42" fmla="*/ 1985312 h 3176298"/>
                  <a:gd name="connsiteX43" fmla="*/ 2251948 w 12192000"/>
                  <a:gd name="connsiteY43" fmla="*/ 1986836 h 3176298"/>
                  <a:gd name="connsiteX44" fmla="*/ 2434456 w 12192000"/>
                  <a:gd name="connsiteY44" fmla="*/ 1999410 h 3176298"/>
                  <a:gd name="connsiteX45" fmla="*/ 2506847 w 12192000"/>
                  <a:gd name="connsiteY45" fmla="*/ 2019603 h 3176298"/>
                  <a:gd name="connsiteX46" fmla="*/ 2522279 w 12192000"/>
                  <a:gd name="connsiteY46" fmla="*/ 2022080 h 3176298"/>
                  <a:gd name="connsiteX47" fmla="*/ 2676398 w 12192000"/>
                  <a:gd name="connsiteY47" fmla="*/ 2044751 h 3176298"/>
                  <a:gd name="connsiteX48" fmla="*/ 2693543 w 12192000"/>
                  <a:gd name="connsiteY48" fmla="*/ 2045703 h 3176298"/>
                  <a:gd name="connsiteX49" fmla="*/ 2741360 w 12192000"/>
                  <a:gd name="connsiteY49" fmla="*/ 2041701 h 3176298"/>
                  <a:gd name="connsiteX50" fmla="*/ 2854140 w 12192000"/>
                  <a:gd name="connsiteY50" fmla="*/ 2082851 h 3176298"/>
                  <a:gd name="connsiteX51" fmla="*/ 2967110 w 12192000"/>
                  <a:gd name="connsiteY51" fmla="*/ 2096949 h 3176298"/>
                  <a:gd name="connsiteX52" fmla="*/ 3029216 w 12192000"/>
                  <a:gd name="connsiteY52" fmla="*/ 2096757 h 3176298"/>
                  <a:gd name="connsiteX53" fmla="*/ 3073604 w 12192000"/>
                  <a:gd name="connsiteY53" fmla="*/ 2106856 h 3176298"/>
                  <a:gd name="connsiteX54" fmla="*/ 3182763 w 12192000"/>
                  <a:gd name="connsiteY54" fmla="*/ 2137527 h 3176298"/>
                  <a:gd name="connsiteX55" fmla="*/ 3234202 w 12192000"/>
                  <a:gd name="connsiteY55" fmla="*/ 2142289 h 3176298"/>
                  <a:gd name="connsiteX56" fmla="*/ 3288877 w 12192000"/>
                  <a:gd name="connsiteY56" fmla="*/ 2152578 h 3176298"/>
                  <a:gd name="connsiteX57" fmla="*/ 3424135 w 12192000"/>
                  <a:gd name="connsiteY57" fmla="*/ 2198680 h 3176298"/>
                  <a:gd name="connsiteX58" fmla="*/ 3534629 w 12192000"/>
                  <a:gd name="connsiteY58" fmla="*/ 2196013 h 3176298"/>
                  <a:gd name="connsiteX59" fmla="*/ 3605116 w 12192000"/>
                  <a:gd name="connsiteY59" fmla="*/ 2196583 h 3176298"/>
                  <a:gd name="connsiteX60" fmla="*/ 3689131 w 12192000"/>
                  <a:gd name="connsiteY60" fmla="*/ 2211824 h 3176298"/>
                  <a:gd name="connsiteX61" fmla="*/ 3757902 w 12192000"/>
                  <a:gd name="connsiteY61" fmla="*/ 2234114 h 3176298"/>
                  <a:gd name="connsiteX62" fmla="*/ 3852966 w 12192000"/>
                  <a:gd name="connsiteY62" fmla="*/ 2251831 h 3176298"/>
                  <a:gd name="connsiteX63" fmla="*/ 3947648 w 12192000"/>
                  <a:gd name="connsiteY63" fmla="*/ 2285932 h 3176298"/>
                  <a:gd name="connsiteX64" fmla="*/ 4013753 w 12192000"/>
                  <a:gd name="connsiteY64" fmla="*/ 2312031 h 3176298"/>
                  <a:gd name="connsiteX65" fmla="*/ 4105766 w 12192000"/>
                  <a:gd name="connsiteY65" fmla="*/ 2335082 h 3176298"/>
                  <a:gd name="connsiteX66" fmla="*/ 4246551 w 12192000"/>
                  <a:gd name="connsiteY66" fmla="*/ 2351274 h 3176298"/>
                  <a:gd name="connsiteX67" fmla="*/ 4311323 w 12192000"/>
                  <a:gd name="connsiteY67" fmla="*/ 2352991 h 3176298"/>
                  <a:gd name="connsiteX68" fmla="*/ 4413817 w 12192000"/>
                  <a:gd name="connsiteY68" fmla="*/ 2390899 h 3176298"/>
                  <a:gd name="connsiteX69" fmla="*/ 4457632 w 12192000"/>
                  <a:gd name="connsiteY69" fmla="*/ 2409188 h 3176298"/>
                  <a:gd name="connsiteX70" fmla="*/ 4497068 w 12192000"/>
                  <a:gd name="connsiteY70" fmla="*/ 2393947 h 3176298"/>
                  <a:gd name="connsiteX71" fmla="*/ 4522596 w 12192000"/>
                  <a:gd name="connsiteY71" fmla="*/ 2376421 h 3176298"/>
                  <a:gd name="connsiteX72" fmla="*/ 4603368 w 12192000"/>
                  <a:gd name="connsiteY72" fmla="*/ 2391282 h 3176298"/>
                  <a:gd name="connsiteX73" fmla="*/ 4689098 w 12192000"/>
                  <a:gd name="connsiteY73" fmla="*/ 2406903 h 3176298"/>
                  <a:gd name="connsiteX74" fmla="*/ 4719697 w 12192000"/>
                  <a:gd name="connsiteY74" fmla="*/ 2413428 h 3176298"/>
                  <a:gd name="connsiteX75" fmla="*/ 4726469 w 12192000"/>
                  <a:gd name="connsiteY75" fmla="*/ 2414298 h 3176298"/>
                  <a:gd name="connsiteX76" fmla="*/ 4785776 w 12192000"/>
                  <a:gd name="connsiteY76" fmla="*/ 2414298 h 3176298"/>
                  <a:gd name="connsiteX77" fmla="*/ 4788661 w 12192000"/>
                  <a:gd name="connsiteY77" fmla="*/ 2414047 h 3176298"/>
                  <a:gd name="connsiteX78" fmla="*/ 4827024 w 12192000"/>
                  <a:gd name="connsiteY78" fmla="*/ 2408999 h 3176298"/>
                  <a:gd name="connsiteX79" fmla="*/ 4887415 w 12192000"/>
                  <a:gd name="connsiteY79" fmla="*/ 2405570 h 3176298"/>
                  <a:gd name="connsiteX80" fmla="*/ 4936184 w 12192000"/>
                  <a:gd name="connsiteY80" fmla="*/ 2395853 h 3176298"/>
                  <a:gd name="connsiteX81" fmla="*/ 4953328 w 12192000"/>
                  <a:gd name="connsiteY81" fmla="*/ 2390138 h 3176298"/>
                  <a:gd name="connsiteX82" fmla="*/ 5089162 w 12192000"/>
                  <a:gd name="connsiteY82" fmla="*/ 2345560 h 3176298"/>
                  <a:gd name="connsiteX83" fmla="*/ 5234326 w 12192000"/>
                  <a:gd name="connsiteY83" fmla="*/ 2309935 h 3176298"/>
                  <a:gd name="connsiteX84" fmla="*/ 5328438 w 12192000"/>
                  <a:gd name="connsiteY84" fmla="*/ 2332416 h 3176298"/>
                  <a:gd name="connsiteX85" fmla="*/ 5363491 w 12192000"/>
                  <a:gd name="connsiteY85" fmla="*/ 2332034 h 3176298"/>
                  <a:gd name="connsiteX86" fmla="*/ 5524660 w 12192000"/>
                  <a:gd name="connsiteY86" fmla="*/ 2337178 h 3176298"/>
                  <a:gd name="connsiteX87" fmla="*/ 5553045 w 12192000"/>
                  <a:gd name="connsiteY87" fmla="*/ 2342701 h 3176298"/>
                  <a:gd name="connsiteX88" fmla="*/ 5706401 w 12192000"/>
                  <a:gd name="connsiteY88" fmla="*/ 2320032 h 3176298"/>
                  <a:gd name="connsiteX89" fmla="*/ 5762029 w 12192000"/>
                  <a:gd name="connsiteY89" fmla="*/ 2316221 h 3176298"/>
                  <a:gd name="connsiteX90" fmla="*/ 5813276 w 12192000"/>
                  <a:gd name="connsiteY90" fmla="*/ 2309935 h 3176298"/>
                  <a:gd name="connsiteX91" fmla="*/ 5884906 w 12192000"/>
                  <a:gd name="connsiteY91" fmla="*/ 2308411 h 3176298"/>
                  <a:gd name="connsiteX92" fmla="*/ 5959204 w 12192000"/>
                  <a:gd name="connsiteY92" fmla="*/ 2311269 h 3176298"/>
                  <a:gd name="connsiteX93" fmla="*/ 6042072 w 12192000"/>
                  <a:gd name="connsiteY93" fmla="*/ 2310697 h 3176298"/>
                  <a:gd name="connsiteX94" fmla="*/ 6074842 w 12192000"/>
                  <a:gd name="connsiteY94" fmla="*/ 2305745 h 3176298"/>
                  <a:gd name="connsiteX95" fmla="*/ 6163425 w 12192000"/>
                  <a:gd name="connsiteY95" fmla="*/ 2309172 h 3176298"/>
                  <a:gd name="connsiteX96" fmla="*/ 6209909 w 12192000"/>
                  <a:gd name="connsiteY96" fmla="*/ 2303459 h 3176298"/>
                  <a:gd name="connsiteX97" fmla="*/ 6286493 w 12192000"/>
                  <a:gd name="connsiteY97" fmla="*/ 2302315 h 3176298"/>
                  <a:gd name="connsiteX98" fmla="*/ 6311449 w 12192000"/>
                  <a:gd name="connsiteY98" fmla="*/ 2300980 h 3176298"/>
                  <a:gd name="connsiteX99" fmla="*/ 6333739 w 12192000"/>
                  <a:gd name="connsiteY99" fmla="*/ 2300218 h 3176298"/>
                  <a:gd name="connsiteX100" fmla="*/ 6410131 w 12192000"/>
                  <a:gd name="connsiteY100" fmla="*/ 2315841 h 3176298"/>
                  <a:gd name="connsiteX101" fmla="*/ 6477951 w 12192000"/>
                  <a:gd name="connsiteY101" fmla="*/ 2316793 h 3176298"/>
                  <a:gd name="connsiteX102" fmla="*/ 6596828 w 12192000"/>
                  <a:gd name="connsiteY102" fmla="*/ 2329368 h 3176298"/>
                  <a:gd name="connsiteX103" fmla="*/ 6623118 w 12192000"/>
                  <a:gd name="connsiteY103" fmla="*/ 2324985 h 3176298"/>
                  <a:gd name="connsiteX104" fmla="*/ 6705417 w 12192000"/>
                  <a:gd name="connsiteY104" fmla="*/ 2323272 h 3176298"/>
                  <a:gd name="connsiteX105" fmla="*/ 6752283 w 12192000"/>
                  <a:gd name="connsiteY105" fmla="*/ 2321937 h 3176298"/>
                  <a:gd name="connsiteX106" fmla="*/ 6810195 w 12192000"/>
                  <a:gd name="connsiteY106" fmla="*/ 2331082 h 3176298"/>
                  <a:gd name="connsiteX107" fmla="*/ 6910782 w 12192000"/>
                  <a:gd name="connsiteY107" fmla="*/ 2350512 h 3176298"/>
                  <a:gd name="connsiteX108" fmla="*/ 6937263 w 12192000"/>
                  <a:gd name="connsiteY108" fmla="*/ 2353561 h 3176298"/>
                  <a:gd name="connsiteX109" fmla="*/ 6985653 w 12192000"/>
                  <a:gd name="connsiteY109" fmla="*/ 2362897 h 3176298"/>
                  <a:gd name="connsiteX110" fmla="*/ 6994415 w 12192000"/>
                  <a:gd name="connsiteY110" fmla="*/ 2364611 h 3176298"/>
                  <a:gd name="connsiteX111" fmla="*/ 7068141 w 12192000"/>
                  <a:gd name="connsiteY111" fmla="*/ 2388234 h 3176298"/>
                  <a:gd name="connsiteX112" fmla="*/ 7106432 w 12192000"/>
                  <a:gd name="connsiteY112" fmla="*/ 2390138 h 3176298"/>
                  <a:gd name="connsiteX113" fmla="*/ 7216547 w 12192000"/>
                  <a:gd name="connsiteY113" fmla="*/ 2390330 h 3176298"/>
                  <a:gd name="connsiteX114" fmla="*/ 7263220 w 12192000"/>
                  <a:gd name="connsiteY114" fmla="*/ 2386709 h 3176298"/>
                  <a:gd name="connsiteX115" fmla="*/ 7375428 w 12192000"/>
                  <a:gd name="connsiteY115" fmla="*/ 2372803 h 3176298"/>
                  <a:gd name="connsiteX116" fmla="*/ 7445916 w 12192000"/>
                  <a:gd name="connsiteY116" fmla="*/ 2365945 h 3176298"/>
                  <a:gd name="connsiteX117" fmla="*/ 7526880 w 12192000"/>
                  <a:gd name="connsiteY117" fmla="*/ 2355084 h 3176298"/>
                  <a:gd name="connsiteX118" fmla="*/ 7619655 w 12192000"/>
                  <a:gd name="connsiteY118" fmla="*/ 2348226 h 3176298"/>
                  <a:gd name="connsiteX119" fmla="*/ 7788636 w 12192000"/>
                  <a:gd name="connsiteY119" fmla="*/ 2327461 h 3176298"/>
                  <a:gd name="connsiteX120" fmla="*/ 7952280 w 12192000"/>
                  <a:gd name="connsiteY120" fmla="*/ 2305935 h 3176298"/>
                  <a:gd name="connsiteX121" fmla="*/ 8019339 w 12192000"/>
                  <a:gd name="connsiteY121" fmla="*/ 2286884 h 3176298"/>
                  <a:gd name="connsiteX122" fmla="*/ 8137835 w 12192000"/>
                  <a:gd name="connsiteY122" fmla="*/ 2259832 h 3176298"/>
                  <a:gd name="connsiteX123" fmla="*/ 8189651 w 12192000"/>
                  <a:gd name="connsiteY123" fmla="*/ 2243639 h 3176298"/>
                  <a:gd name="connsiteX124" fmla="*/ 8313671 w 12192000"/>
                  <a:gd name="connsiteY124" fmla="*/ 2209920 h 3176298"/>
                  <a:gd name="connsiteX125" fmla="*/ 8459979 w 12192000"/>
                  <a:gd name="connsiteY125" fmla="*/ 2158864 h 3176298"/>
                  <a:gd name="connsiteX126" fmla="*/ 8516369 w 12192000"/>
                  <a:gd name="connsiteY126" fmla="*/ 2144003 h 3176298"/>
                  <a:gd name="connsiteX127" fmla="*/ 8657726 w 12192000"/>
                  <a:gd name="connsiteY127" fmla="*/ 2106284 h 3176298"/>
                  <a:gd name="connsiteX128" fmla="*/ 8711448 w 12192000"/>
                  <a:gd name="connsiteY128" fmla="*/ 2098664 h 3176298"/>
                  <a:gd name="connsiteX129" fmla="*/ 8772219 w 12192000"/>
                  <a:gd name="connsiteY129" fmla="*/ 2082280 h 3176298"/>
                  <a:gd name="connsiteX130" fmla="*/ 8845565 w 12192000"/>
                  <a:gd name="connsiteY130" fmla="*/ 2053705 h 3176298"/>
                  <a:gd name="connsiteX131" fmla="*/ 8967871 w 12192000"/>
                  <a:gd name="connsiteY131" fmla="*/ 2011221 h 3176298"/>
                  <a:gd name="connsiteX132" fmla="*/ 9015878 w 12192000"/>
                  <a:gd name="connsiteY132" fmla="*/ 2001124 h 3176298"/>
                  <a:gd name="connsiteX133" fmla="*/ 9234579 w 12192000"/>
                  <a:gd name="connsiteY133" fmla="*/ 1935209 h 3176298"/>
                  <a:gd name="connsiteX134" fmla="*/ 9346597 w 12192000"/>
                  <a:gd name="connsiteY134" fmla="*/ 1896917 h 3176298"/>
                  <a:gd name="connsiteX135" fmla="*/ 9416321 w 12192000"/>
                  <a:gd name="connsiteY135" fmla="*/ 1880724 h 3176298"/>
                  <a:gd name="connsiteX136" fmla="*/ 9477283 w 12192000"/>
                  <a:gd name="connsiteY136" fmla="*/ 1856149 h 3176298"/>
                  <a:gd name="connsiteX137" fmla="*/ 9666265 w 12192000"/>
                  <a:gd name="connsiteY137" fmla="*/ 1787186 h 3176298"/>
                  <a:gd name="connsiteX138" fmla="*/ 9754088 w 12192000"/>
                  <a:gd name="connsiteY138" fmla="*/ 1741464 h 3176298"/>
                  <a:gd name="connsiteX139" fmla="*/ 9899446 w 12192000"/>
                  <a:gd name="connsiteY139" fmla="*/ 1656880 h 3176298"/>
                  <a:gd name="connsiteX140" fmla="*/ 9993175 w 12192000"/>
                  <a:gd name="connsiteY140" fmla="*/ 1576487 h 3176298"/>
                  <a:gd name="connsiteX141" fmla="*/ 10044230 w 12192000"/>
                  <a:gd name="connsiteY141" fmla="*/ 1540480 h 3176298"/>
                  <a:gd name="connsiteX142" fmla="*/ 10131863 w 12192000"/>
                  <a:gd name="connsiteY142" fmla="*/ 1485613 h 3176298"/>
                  <a:gd name="connsiteX143" fmla="*/ 10242357 w 12192000"/>
                  <a:gd name="connsiteY143" fmla="*/ 1410555 h 3176298"/>
                  <a:gd name="connsiteX144" fmla="*/ 10363709 w 12192000"/>
                  <a:gd name="connsiteY144" fmla="*/ 1359499 h 3176298"/>
                  <a:gd name="connsiteX145" fmla="*/ 10428291 w 12192000"/>
                  <a:gd name="connsiteY145" fmla="*/ 1314920 h 3176298"/>
                  <a:gd name="connsiteX146" fmla="*/ 10490969 w 12192000"/>
                  <a:gd name="connsiteY146" fmla="*/ 1267104 h 3176298"/>
                  <a:gd name="connsiteX147" fmla="*/ 10523354 w 12192000"/>
                  <a:gd name="connsiteY147" fmla="*/ 1238337 h 3176298"/>
                  <a:gd name="connsiteX148" fmla="*/ 10590031 w 12192000"/>
                  <a:gd name="connsiteY148" fmla="*/ 1191664 h 3176298"/>
                  <a:gd name="connsiteX149" fmla="*/ 10656519 w 12192000"/>
                  <a:gd name="connsiteY149" fmla="*/ 1156038 h 3176298"/>
                  <a:gd name="connsiteX150" fmla="*/ 10703573 w 12192000"/>
                  <a:gd name="connsiteY150" fmla="*/ 1120603 h 3176298"/>
                  <a:gd name="connsiteX151" fmla="*/ 10764534 w 12192000"/>
                  <a:gd name="connsiteY151" fmla="*/ 1067643 h 3176298"/>
                  <a:gd name="connsiteX152" fmla="*/ 10850453 w 12192000"/>
                  <a:gd name="connsiteY152" fmla="*/ 1014301 h 3176298"/>
                  <a:gd name="connsiteX153" fmla="*/ 10929704 w 12192000"/>
                  <a:gd name="connsiteY153" fmla="*/ 980201 h 3176298"/>
                  <a:gd name="connsiteX154" fmla="*/ 10967423 w 12192000"/>
                  <a:gd name="connsiteY154" fmla="*/ 930289 h 3176298"/>
                  <a:gd name="connsiteX155" fmla="*/ 11058869 w 12192000"/>
                  <a:gd name="connsiteY155" fmla="*/ 838084 h 3176298"/>
                  <a:gd name="connsiteX156" fmla="*/ 11172600 w 12192000"/>
                  <a:gd name="connsiteY156" fmla="*/ 762834 h 3176298"/>
                  <a:gd name="connsiteX157" fmla="*/ 11275283 w 12192000"/>
                  <a:gd name="connsiteY157" fmla="*/ 673676 h 3176298"/>
                  <a:gd name="connsiteX158" fmla="*/ 11320623 w 12192000"/>
                  <a:gd name="connsiteY158" fmla="*/ 639195 h 3176298"/>
                  <a:gd name="connsiteX159" fmla="*/ 11374346 w 12192000"/>
                  <a:gd name="connsiteY159" fmla="*/ 601664 h 3176298"/>
                  <a:gd name="connsiteX160" fmla="*/ 11448453 w 12192000"/>
                  <a:gd name="connsiteY160" fmla="*/ 567755 h 3176298"/>
                  <a:gd name="connsiteX161" fmla="*/ 11532275 w 12192000"/>
                  <a:gd name="connsiteY161" fmla="*/ 522605 h 3176298"/>
                  <a:gd name="connsiteX162" fmla="*/ 11562947 w 12192000"/>
                  <a:gd name="connsiteY162" fmla="*/ 486598 h 3176298"/>
                  <a:gd name="connsiteX163" fmla="*/ 11672489 w 12192000"/>
                  <a:gd name="connsiteY163" fmla="*/ 335337 h 3176298"/>
                  <a:gd name="connsiteX164" fmla="*/ 11821656 w 12192000"/>
                  <a:gd name="connsiteY164" fmla="*/ 207889 h 3176298"/>
                  <a:gd name="connsiteX165" fmla="*/ 11986443 w 12192000"/>
                  <a:gd name="connsiteY165" fmla="*/ 104824 h 3176298"/>
                  <a:gd name="connsiteX166" fmla="*/ 12026448 w 12192000"/>
                  <a:gd name="connsiteY166" fmla="*/ 88821 h 3176298"/>
                  <a:gd name="connsiteX167" fmla="*/ 12160947 w 12192000"/>
                  <a:gd name="connsiteY167" fmla="*/ 28621 h 3176298"/>
                  <a:gd name="connsiteX168" fmla="*/ 12192000 w 12192000"/>
                  <a:gd name="connsiteY168" fmla="*/ 0 h 3176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Lst>
                <a:rect l="l" t="t" r="r" b="b"/>
                <a:pathLst>
                  <a:path w="12192000" h="3176298">
                    <a:moveTo>
                      <a:pt x="12192000" y="0"/>
                    </a:moveTo>
                    <a:lnTo>
                      <a:pt x="12192000" y="3176298"/>
                    </a:lnTo>
                    <a:lnTo>
                      <a:pt x="0" y="3176298"/>
                    </a:lnTo>
                    <a:lnTo>
                      <a:pt x="0" y="2264980"/>
                    </a:lnTo>
                    <a:lnTo>
                      <a:pt x="544" y="2264980"/>
                    </a:lnTo>
                    <a:lnTo>
                      <a:pt x="544" y="2392219"/>
                    </a:lnTo>
                    <a:lnTo>
                      <a:pt x="61197" y="2387448"/>
                    </a:lnTo>
                    <a:cubicBezTo>
                      <a:pt x="80794" y="2382137"/>
                      <a:pt x="99990" y="2374707"/>
                      <a:pt x="119613" y="2369945"/>
                    </a:cubicBezTo>
                    <a:cubicBezTo>
                      <a:pt x="137898" y="2365563"/>
                      <a:pt x="155046" y="2355466"/>
                      <a:pt x="172384" y="2347084"/>
                    </a:cubicBezTo>
                    <a:cubicBezTo>
                      <a:pt x="205529" y="2331082"/>
                      <a:pt x="240965" y="2341178"/>
                      <a:pt x="274873" y="2336988"/>
                    </a:cubicBezTo>
                    <a:cubicBezTo>
                      <a:pt x="285732" y="2335653"/>
                      <a:pt x="296590" y="2334130"/>
                      <a:pt x="307259" y="2331461"/>
                    </a:cubicBezTo>
                    <a:cubicBezTo>
                      <a:pt x="336408" y="2324413"/>
                      <a:pt x="366127" y="2318317"/>
                      <a:pt x="394511" y="2308601"/>
                    </a:cubicBezTo>
                    <a:cubicBezTo>
                      <a:pt x="426709" y="2297743"/>
                      <a:pt x="457572" y="2283264"/>
                      <a:pt x="494337" y="2268213"/>
                    </a:cubicBezTo>
                    <a:cubicBezTo>
                      <a:pt x="507102" y="2272024"/>
                      <a:pt x="526724" y="2282312"/>
                      <a:pt x="546917" y="2283264"/>
                    </a:cubicBezTo>
                    <a:cubicBezTo>
                      <a:pt x="611880" y="2286503"/>
                      <a:pt x="672650" y="2268786"/>
                      <a:pt x="730754" y="2240780"/>
                    </a:cubicBezTo>
                    <a:cubicBezTo>
                      <a:pt x="748471" y="2232399"/>
                      <a:pt x="767524" y="2226874"/>
                      <a:pt x="785432" y="2218682"/>
                    </a:cubicBezTo>
                    <a:cubicBezTo>
                      <a:pt x="791717" y="2215826"/>
                      <a:pt x="799909" y="2209730"/>
                      <a:pt x="801053" y="2204013"/>
                    </a:cubicBezTo>
                    <a:cubicBezTo>
                      <a:pt x="807719" y="2170866"/>
                      <a:pt x="832486" y="2171436"/>
                      <a:pt x="858205" y="2169532"/>
                    </a:cubicBezTo>
                    <a:cubicBezTo>
                      <a:pt x="888877" y="2167247"/>
                      <a:pt x="919165" y="2161912"/>
                      <a:pt x="949646" y="2157340"/>
                    </a:cubicBezTo>
                    <a:cubicBezTo>
                      <a:pt x="953648" y="2156768"/>
                      <a:pt x="957266" y="2152768"/>
                      <a:pt x="960887" y="2150099"/>
                    </a:cubicBezTo>
                    <a:cubicBezTo>
                      <a:pt x="966411" y="2146099"/>
                      <a:pt x="971554" y="2140003"/>
                      <a:pt x="977653" y="2138480"/>
                    </a:cubicBezTo>
                    <a:cubicBezTo>
                      <a:pt x="1008894" y="2131049"/>
                      <a:pt x="1040327" y="2124763"/>
                      <a:pt x="1071762" y="2117905"/>
                    </a:cubicBezTo>
                    <a:cubicBezTo>
                      <a:pt x="1078810" y="2116380"/>
                      <a:pt x="1086048" y="2114476"/>
                      <a:pt x="1092527" y="2111428"/>
                    </a:cubicBezTo>
                    <a:cubicBezTo>
                      <a:pt x="1098623" y="2108570"/>
                      <a:pt x="1103767" y="2103616"/>
                      <a:pt x="1109865" y="2100568"/>
                    </a:cubicBezTo>
                    <a:cubicBezTo>
                      <a:pt x="1126437" y="2092378"/>
                      <a:pt x="1143394" y="2084757"/>
                      <a:pt x="1162823" y="2075613"/>
                    </a:cubicBezTo>
                    <a:cubicBezTo>
                      <a:pt x="1173681" y="2092757"/>
                      <a:pt x="1188354" y="2083041"/>
                      <a:pt x="1206641" y="2074851"/>
                    </a:cubicBezTo>
                    <a:cubicBezTo>
                      <a:pt x="1225310" y="2066468"/>
                      <a:pt x="1246837" y="2063801"/>
                      <a:pt x="1267411" y="2060753"/>
                    </a:cubicBezTo>
                    <a:cubicBezTo>
                      <a:pt x="1305132" y="2055228"/>
                      <a:pt x="1343044" y="2051799"/>
                      <a:pt x="1380762" y="2046847"/>
                    </a:cubicBezTo>
                    <a:cubicBezTo>
                      <a:pt x="1388765" y="2045703"/>
                      <a:pt x="1397909" y="2043608"/>
                      <a:pt x="1404006" y="2038844"/>
                    </a:cubicBezTo>
                    <a:cubicBezTo>
                      <a:pt x="1445725" y="2006839"/>
                      <a:pt x="1496403" y="1997887"/>
                      <a:pt x="1544598" y="2000932"/>
                    </a:cubicBezTo>
                    <a:cubicBezTo>
                      <a:pt x="1582510" y="2003220"/>
                      <a:pt x="1619658" y="2004935"/>
                      <a:pt x="1657188" y="2001697"/>
                    </a:cubicBezTo>
                    <a:cubicBezTo>
                      <a:pt x="1660046" y="2001505"/>
                      <a:pt x="1663856" y="2001887"/>
                      <a:pt x="1665950" y="2003411"/>
                    </a:cubicBezTo>
                    <a:cubicBezTo>
                      <a:pt x="1678904" y="2013507"/>
                      <a:pt x="1692431" y="2014269"/>
                      <a:pt x="1709006" y="2015983"/>
                    </a:cubicBezTo>
                    <a:cubicBezTo>
                      <a:pt x="1732439" y="2018461"/>
                      <a:pt x="1753965" y="2016745"/>
                      <a:pt x="1775684" y="2012555"/>
                    </a:cubicBezTo>
                    <a:cubicBezTo>
                      <a:pt x="1791496" y="2009507"/>
                      <a:pt x="1807497" y="2003220"/>
                      <a:pt x="1821596" y="1995218"/>
                    </a:cubicBezTo>
                    <a:cubicBezTo>
                      <a:pt x="1841216" y="1983978"/>
                      <a:pt x="1860079" y="1979597"/>
                      <a:pt x="1878748" y="1994457"/>
                    </a:cubicBezTo>
                    <a:cubicBezTo>
                      <a:pt x="1898940" y="2010269"/>
                      <a:pt x="1921800" y="2004745"/>
                      <a:pt x="1944092" y="2005315"/>
                    </a:cubicBezTo>
                    <a:cubicBezTo>
                      <a:pt x="1953806" y="2005507"/>
                      <a:pt x="1964094" y="2005124"/>
                      <a:pt x="1973429" y="2007601"/>
                    </a:cubicBezTo>
                    <a:cubicBezTo>
                      <a:pt x="2000479" y="2014651"/>
                      <a:pt x="2026581" y="2025320"/>
                      <a:pt x="2054013" y="2030082"/>
                    </a:cubicBezTo>
                    <a:cubicBezTo>
                      <a:pt x="2069254" y="2032747"/>
                      <a:pt x="2086208" y="2027986"/>
                      <a:pt x="2102021" y="2024557"/>
                    </a:cubicBezTo>
                    <a:cubicBezTo>
                      <a:pt x="2118023" y="2020937"/>
                      <a:pt x="2133834" y="2015413"/>
                      <a:pt x="2149267" y="2009697"/>
                    </a:cubicBezTo>
                    <a:cubicBezTo>
                      <a:pt x="2159743" y="2005887"/>
                      <a:pt x="2171173" y="2002267"/>
                      <a:pt x="2179556" y="1995409"/>
                    </a:cubicBezTo>
                    <a:cubicBezTo>
                      <a:pt x="2198608" y="1979788"/>
                      <a:pt x="2218229" y="1977120"/>
                      <a:pt x="2240710" y="1985312"/>
                    </a:cubicBezTo>
                    <a:cubicBezTo>
                      <a:pt x="2244137" y="1986647"/>
                      <a:pt x="2248138" y="1986647"/>
                      <a:pt x="2251948" y="1986836"/>
                    </a:cubicBezTo>
                    <a:cubicBezTo>
                      <a:pt x="2312915" y="1990836"/>
                      <a:pt x="2373874" y="1993314"/>
                      <a:pt x="2434456" y="1999410"/>
                    </a:cubicBezTo>
                    <a:cubicBezTo>
                      <a:pt x="2459029" y="2001887"/>
                      <a:pt x="2482652" y="2012745"/>
                      <a:pt x="2506847" y="2019603"/>
                    </a:cubicBezTo>
                    <a:cubicBezTo>
                      <a:pt x="2511800" y="2020937"/>
                      <a:pt x="2517327" y="2023033"/>
                      <a:pt x="2522279" y="2022080"/>
                    </a:cubicBezTo>
                    <a:cubicBezTo>
                      <a:pt x="2576191" y="2012555"/>
                      <a:pt x="2626677" y="2026461"/>
                      <a:pt x="2676398" y="2044751"/>
                    </a:cubicBezTo>
                    <a:cubicBezTo>
                      <a:pt x="2681540" y="2046656"/>
                      <a:pt x="2687827" y="2046084"/>
                      <a:pt x="2693543" y="2045703"/>
                    </a:cubicBezTo>
                    <a:cubicBezTo>
                      <a:pt x="2709548" y="2044370"/>
                      <a:pt x="2726882" y="2037701"/>
                      <a:pt x="2741360" y="2041701"/>
                    </a:cubicBezTo>
                    <a:cubicBezTo>
                      <a:pt x="2779842" y="2052753"/>
                      <a:pt x="2817943" y="2066087"/>
                      <a:pt x="2854140" y="2082851"/>
                    </a:cubicBezTo>
                    <a:cubicBezTo>
                      <a:pt x="2890910" y="2099805"/>
                      <a:pt x="2925008" y="2114095"/>
                      <a:pt x="2967110" y="2096949"/>
                    </a:cubicBezTo>
                    <a:cubicBezTo>
                      <a:pt x="2985016" y="2089709"/>
                      <a:pt x="3008639" y="2094853"/>
                      <a:pt x="3029216" y="2096757"/>
                    </a:cubicBezTo>
                    <a:cubicBezTo>
                      <a:pt x="3044264" y="2098282"/>
                      <a:pt x="3058743" y="2106856"/>
                      <a:pt x="3073604" y="2106856"/>
                    </a:cubicBezTo>
                    <a:cubicBezTo>
                      <a:pt x="3113231" y="2106856"/>
                      <a:pt x="3148472" y="2116953"/>
                      <a:pt x="3182763" y="2137527"/>
                    </a:cubicBezTo>
                    <a:cubicBezTo>
                      <a:pt x="3196102" y="2145528"/>
                      <a:pt x="3216867" y="2140193"/>
                      <a:pt x="3234202" y="2142289"/>
                    </a:cubicBezTo>
                    <a:cubicBezTo>
                      <a:pt x="3252492" y="2144765"/>
                      <a:pt x="3271348" y="2147051"/>
                      <a:pt x="3288877" y="2152578"/>
                    </a:cubicBezTo>
                    <a:cubicBezTo>
                      <a:pt x="3334216" y="2167056"/>
                      <a:pt x="3378986" y="2183439"/>
                      <a:pt x="3424135" y="2198680"/>
                    </a:cubicBezTo>
                    <a:cubicBezTo>
                      <a:pt x="3461282" y="2211253"/>
                      <a:pt x="3497862" y="2201347"/>
                      <a:pt x="3534629" y="2196013"/>
                    </a:cubicBezTo>
                    <a:cubicBezTo>
                      <a:pt x="3557682" y="2192583"/>
                      <a:pt x="3579206" y="2184391"/>
                      <a:pt x="3605116" y="2196583"/>
                    </a:cubicBezTo>
                    <a:cubicBezTo>
                      <a:pt x="3629882" y="2208205"/>
                      <a:pt x="3661315" y="2205537"/>
                      <a:pt x="3689131" y="2211824"/>
                    </a:cubicBezTo>
                    <a:cubicBezTo>
                      <a:pt x="3712565" y="2217157"/>
                      <a:pt x="3735231" y="2225732"/>
                      <a:pt x="3757902" y="2234114"/>
                    </a:cubicBezTo>
                    <a:cubicBezTo>
                      <a:pt x="3788766" y="2245545"/>
                      <a:pt x="3819245" y="2257545"/>
                      <a:pt x="3852966" y="2251831"/>
                    </a:cubicBezTo>
                    <a:cubicBezTo>
                      <a:pt x="3891259" y="2245353"/>
                      <a:pt x="3917546" y="2269738"/>
                      <a:pt x="3947648" y="2285932"/>
                    </a:cubicBezTo>
                    <a:cubicBezTo>
                      <a:pt x="3968414" y="2296980"/>
                      <a:pt x="3991083" y="2305172"/>
                      <a:pt x="4013753" y="2312031"/>
                    </a:cubicBezTo>
                    <a:cubicBezTo>
                      <a:pt x="4044043" y="2320985"/>
                      <a:pt x="4075285" y="2326320"/>
                      <a:pt x="4105766" y="2335082"/>
                    </a:cubicBezTo>
                    <a:cubicBezTo>
                      <a:pt x="4151870" y="2348226"/>
                      <a:pt x="4198546" y="2358514"/>
                      <a:pt x="4246551" y="2351274"/>
                    </a:cubicBezTo>
                    <a:cubicBezTo>
                      <a:pt x="4268649" y="2348036"/>
                      <a:pt x="4289227" y="2348226"/>
                      <a:pt x="4311323" y="2352991"/>
                    </a:cubicBezTo>
                    <a:cubicBezTo>
                      <a:pt x="4347518" y="2360801"/>
                      <a:pt x="4384668" y="2361753"/>
                      <a:pt x="4413817" y="2390899"/>
                    </a:cubicBezTo>
                    <a:cubicBezTo>
                      <a:pt x="4424104" y="2401188"/>
                      <a:pt x="4442581" y="2403853"/>
                      <a:pt x="4457632" y="2409188"/>
                    </a:cubicBezTo>
                    <a:cubicBezTo>
                      <a:pt x="4474969" y="2415476"/>
                      <a:pt x="4487731" y="2412236"/>
                      <a:pt x="4497068" y="2393947"/>
                    </a:cubicBezTo>
                    <a:cubicBezTo>
                      <a:pt x="4501257" y="2385757"/>
                      <a:pt x="4513260" y="2377755"/>
                      <a:pt x="4522596" y="2376421"/>
                    </a:cubicBezTo>
                    <a:cubicBezTo>
                      <a:pt x="4550599" y="2372421"/>
                      <a:pt x="4576318" y="2378327"/>
                      <a:pt x="4603368" y="2391282"/>
                    </a:cubicBezTo>
                    <a:cubicBezTo>
                      <a:pt x="4628705" y="2403474"/>
                      <a:pt x="4660331" y="2402140"/>
                      <a:pt x="4689098" y="2406903"/>
                    </a:cubicBezTo>
                    <a:cubicBezTo>
                      <a:pt x="4699289" y="2408618"/>
                      <a:pt x="4709482" y="2411237"/>
                      <a:pt x="4719697" y="2413428"/>
                    </a:cubicBezTo>
                    <a:lnTo>
                      <a:pt x="4726469" y="2414298"/>
                    </a:lnTo>
                    <a:lnTo>
                      <a:pt x="4785776" y="2414298"/>
                    </a:lnTo>
                    <a:lnTo>
                      <a:pt x="4788661" y="2414047"/>
                    </a:lnTo>
                    <a:cubicBezTo>
                      <a:pt x="4801401" y="2412237"/>
                      <a:pt x="4814166" y="2410142"/>
                      <a:pt x="4827024" y="2408999"/>
                    </a:cubicBezTo>
                    <a:cubicBezTo>
                      <a:pt x="4847027" y="2407095"/>
                      <a:pt x="4867412" y="2407856"/>
                      <a:pt x="4887415" y="2405570"/>
                    </a:cubicBezTo>
                    <a:cubicBezTo>
                      <a:pt x="4903799" y="2403853"/>
                      <a:pt x="4919991" y="2399474"/>
                      <a:pt x="4936184" y="2395853"/>
                    </a:cubicBezTo>
                    <a:cubicBezTo>
                      <a:pt x="4942089" y="2394520"/>
                      <a:pt x="4947996" y="2389376"/>
                      <a:pt x="4953328" y="2390138"/>
                    </a:cubicBezTo>
                    <a:cubicBezTo>
                      <a:pt x="5006292" y="2398330"/>
                      <a:pt x="5044391" y="2361753"/>
                      <a:pt x="5089162" y="2345560"/>
                    </a:cubicBezTo>
                    <a:cubicBezTo>
                      <a:pt x="5136216" y="2328413"/>
                      <a:pt x="5181748" y="2302124"/>
                      <a:pt x="5234326" y="2309935"/>
                    </a:cubicBezTo>
                    <a:cubicBezTo>
                      <a:pt x="5266141" y="2314697"/>
                      <a:pt x="5296812" y="2325747"/>
                      <a:pt x="5328438" y="2332416"/>
                    </a:cubicBezTo>
                    <a:cubicBezTo>
                      <a:pt x="5339677" y="2334701"/>
                      <a:pt x="5352250" y="2334320"/>
                      <a:pt x="5363491" y="2332034"/>
                    </a:cubicBezTo>
                    <a:cubicBezTo>
                      <a:pt x="5417784" y="2321555"/>
                      <a:pt x="5471316" y="2320032"/>
                      <a:pt x="5524660" y="2337178"/>
                    </a:cubicBezTo>
                    <a:cubicBezTo>
                      <a:pt x="5533802" y="2340036"/>
                      <a:pt x="5543518" y="2342701"/>
                      <a:pt x="5553045" y="2342701"/>
                    </a:cubicBezTo>
                    <a:cubicBezTo>
                      <a:pt x="5605244" y="2342701"/>
                      <a:pt x="5656488" y="2338701"/>
                      <a:pt x="5706401" y="2320032"/>
                    </a:cubicBezTo>
                    <a:cubicBezTo>
                      <a:pt x="5723166" y="2313745"/>
                      <a:pt x="5743551" y="2317745"/>
                      <a:pt x="5762029" y="2316221"/>
                    </a:cubicBezTo>
                    <a:cubicBezTo>
                      <a:pt x="5779174" y="2314889"/>
                      <a:pt x="5796702" y="2314317"/>
                      <a:pt x="5813276" y="2309935"/>
                    </a:cubicBezTo>
                    <a:cubicBezTo>
                      <a:pt x="5837472" y="2303459"/>
                      <a:pt x="5859949" y="2302697"/>
                      <a:pt x="5884906" y="2308411"/>
                    </a:cubicBezTo>
                    <a:cubicBezTo>
                      <a:pt x="5908719" y="2313745"/>
                      <a:pt x="5934438" y="2311079"/>
                      <a:pt x="5959204" y="2311269"/>
                    </a:cubicBezTo>
                    <a:cubicBezTo>
                      <a:pt x="5986828" y="2311459"/>
                      <a:pt x="6014449" y="2311649"/>
                      <a:pt x="6042072" y="2310697"/>
                    </a:cubicBezTo>
                    <a:cubicBezTo>
                      <a:pt x="6053124" y="2310317"/>
                      <a:pt x="6065695" y="2302697"/>
                      <a:pt x="6074842" y="2305745"/>
                    </a:cubicBezTo>
                    <a:cubicBezTo>
                      <a:pt x="6104368" y="2316031"/>
                      <a:pt x="6133897" y="2303649"/>
                      <a:pt x="6163425" y="2309172"/>
                    </a:cubicBezTo>
                    <a:cubicBezTo>
                      <a:pt x="6177905" y="2312031"/>
                      <a:pt x="6194288" y="2304220"/>
                      <a:pt x="6209909" y="2303459"/>
                    </a:cubicBezTo>
                    <a:cubicBezTo>
                      <a:pt x="6235437" y="2302124"/>
                      <a:pt x="6260964" y="2302697"/>
                      <a:pt x="6286493" y="2302315"/>
                    </a:cubicBezTo>
                    <a:cubicBezTo>
                      <a:pt x="6294876" y="2302124"/>
                      <a:pt x="6303068" y="2301362"/>
                      <a:pt x="6311449" y="2300980"/>
                    </a:cubicBezTo>
                    <a:cubicBezTo>
                      <a:pt x="6318880" y="2300601"/>
                      <a:pt x="6326691" y="2298887"/>
                      <a:pt x="6333739" y="2300218"/>
                    </a:cubicBezTo>
                    <a:cubicBezTo>
                      <a:pt x="6359268" y="2304983"/>
                      <a:pt x="6384414" y="2312793"/>
                      <a:pt x="6410131" y="2315841"/>
                    </a:cubicBezTo>
                    <a:cubicBezTo>
                      <a:pt x="6432420" y="2318507"/>
                      <a:pt x="6455472" y="2314889"/>
                      <a:pt x="6477951" y="2316793"/>
                    </a:cubicBezTo>
                    <a:cubicBezTo>
                      <a:pt x="6517576" y="2320032"/>
                      <a:pt x="6557201" y="2325747"/>
                      <a:pt x="6596828" y="2329368"/>
                    </a:cubicBezTo>
                    <a:cubicBezTo>
                      <a:pt x="6605401" y="2330130"/>
                      <a:pt x="6614353" y="2325365"/>
                      <a:pt x="6623118" y="2324985"/>
                    </a:cubicBezTo>
                    <a:cubicBezTo>
                      <a:pt x="6650551" y="2324033"/>
                      <a:pt x="6677984" y="2323841"/>
                      <a:pt x="6705417" y="2323272"/>
                    </a:cubicBezTo>
                    <a:cubicBezTo>
                      <a:pt x="6721038" y="2323080"/>
                      <a:pt x="6736851" y="2323651"/>
                      <a:pt x="6752283" y="2321937"/>
                    </a:cubicBezTo>
                    <a:cubicBezTo>
                      <a:pt x="6772665" y="2319651"/>
                      <a:pt x="6791144" y="2316221"/>
                      <a:pt x="6810195" y="2331082"/>
                    </a:cubicBezTo>
                    <a:cubicBezTo>
                      <a:pt x="6839534" y="2354132"/>
                      <a:pt x="6876872" y="2345178"/>
                      <a:pt x="6910782" y="2350512"/>
                    </a:cubicBezTo>
                    <a:cubicBezTo>
                      <a:pt x="6919547" y="2351847"/>
                      <a:pt x="6928501" y="2352036"/>
                      <a:pt x="6937263" y="2353561"/>
                    </a:cubicBezTo>
                    <a:cubicBezTo>
                      <a:pt x="6953457" y="2356418"/>
                      <a:pt x="6969457" y="2359657"/>
                      <a:pt x="6985653" y="2362897"/>
                    </a:cubicBezTo>
                    <a:cubicBezTo>
                      <a:pt x="6988509" y="2363467"/>
                      <a:pt x="6991747" y="2363659"/>
                      <a:pt x="6994415" y="2364611"/>
                    </a:cubicBezTo>
                    <a:cubicBezTo>
                      <a:pt x="7018991" y="2372611"/>
                      <a:pt x="7043184" y="2381755"/>
                      <a:pt x="7068141" y="2388234"/>
                    </a:cubicBezTo>
                    <a:cubicBezTo>
                      <a:pt x="7080334" y="2391472"/>
                      <a:pt x="7093860" y="2391853"/>
                      <a:pt x="7106432" y="2390138"/>
                    </a:cubicBezTo>
                    <a:cubicBezTo>
                      <a:pt x="7143199" y="2385185"/>
                      <a:pt x="7179587" y="2383089"/>
                      <a:pt x="7216547" y="2390330"/>
                    </a:cubicBezTo>
                    <a:cubicBezTo>
                      <a:pt x="7231214" y="2393186"/>
                      <a:pt x="7247599" y="2388424"/>
                      <a:pt x="7263220" y="2386709"/>
                    </a:cubicBezTo>
                    <a:cubicBezTo>
                      <a:pt x="7300559" y="2382137"/>
                      <a:pt x="7337899" y="2377183"/>
                      <a:pt x="7375428" y="2372803"/>
                    </a:cubicBezTo>
                    <a:cubicBezTo>
                      <a:pt x="7398860" y="2370135"/>
                      <a:pt x="7422483" y="2368611"/>
                      <a:pt x="7445916" y="2365945"/>
                    </a:cubicBezTo>
                    <a:cubicBezTo>
                      <a:pt x="7472967" y="2362705"/>
                      <a:pt x="7499828" y="2357753"/>
                      <a:pt x="7526880" y="2355084"/>
                    </a:cubicBezTo>
                    <a:cubicBezTo>
                      <a:pt x="7557742" y="2352036"/>
                      <a:pt x="7588795" y="2351466"/>
                      <a:pt x="7619655" y="2348226"/>
                    </a:cubicBezTo>
                    <a:cubicBezTo>
                      <a:pt x="7676047" y="2341940"/>
                      <a:pt x="7732247" y="2334509"/>
                      <a:pt x="7788636" y="2327461"/>
                    </a:cubicBezTo>
                    <a:cubicBezTo>
                      <a:pt x="7843311" y="2320603"/>
                      <a:pt x="7897987" y="2314507"/>
                      <a:pt x="7952280" y="2305935"/>
                    </a:cubicBezTo>
                    <a:cubicBezTo>
                      <a:pt x="7975142" y="2302315"/>
                      <a:pt x="7996859" y="2292408"/>
                      <a:pt x="8019339" y="2286884"/>
                    </a:cubicBezTo>
                    <a:cubicBezTo>
                      <a:pt x="8058774" y="2277357"/>
                      <a:pt x="8098590" y="2269357"/>
                      <a:pt x="8137835" y="2259832"/>
                    </a:cubicBezTo>
                    <a:cubicBezTo>
                      <a:pt x="8155359" y="2255641"/>
                      <a:pt x="8172124" y="2248593"/>
                      <a:pt x="8189651" y="2243639"/>
                    </a:cubicBezTo>
                    <a:cubicBezTo>
                      <a:pt x="8230992" y="2232208"/>
                      <a:pt x="8272903" y="2222874"/>
                      <a:pt x="8313671" y="2209920"/>
                    </a:cubicBezTo>
                    <a:cubicBezTo>
                      <a:pt x="8362822" y="2194297"/>
                      <a:pt x="8411019" y="2175439"/>
                      <a:pt x="8459979" y="2158864"/>
                    </a:cubicBezTo>
                    <a:cubicBezTo>
                      <a:pt x="8478269" y="2152578"/>
                      <a:pt x="8497511" y="2148957"/>
                      <a:pt x="8516369" y="2144003"/>
                    </a:cubicBezTo>
                    <a:cubicBezTo>
                      <a:pt x="8563425" y="2131431"/>
                      <a:pt x="8610288" y="2118095"/>
                      <a:pt x="8657726" y="2106284"/>
                    </a:cubicBezTo>
                    <a:cubicBezTo>
                      <a:pt x="8675253" y="2101901"/>
                      <a:pt x="8693731" y="2102284"/>
                      <a:pt x="8711448" y="2098664"/>
                    </a:cubicBezTo>
                    <a:cubicBezTo>
                      <a:pt x="8732023" y="2094472"/>
                      <a:pt x="8752407" y="2089138"/>
                      <a:pt x="8772219" y="2082280"/>
                    </a:cubicBezTo>
                    <a:cubicBezTo>
                      <a:pt x="8796985" y="2073707"/>
                      <a:pt x="8820990" y="2062659"/>
                      <a:pt x="8845565" y="2053705"/>
                    </a:cubicBezTo>
                    <a:cubicBezTo>
                      <a:pt x="8886142" y="2039034"/>
                      <a:pt x="8926911" y="2024557"/>
                      <a:pt x="8967871" y="2011221"/>
                    </a:cubicBezTo>
                    <a:cubicBezTo>
                      <a:pt x="8983301" y="2006268"/>
                      <a:pt x="9000257" y="2005697"/>
                      <a:pt x="9015878" y="2001124"/>
                    </a:cubicBezTo>
                    <a:cubicBezTo>
                      <a:pt x="9088840" y="1979597"/>
                      <a:pt x="9161805" y="1957880"/>
                      <a:pt x="9234579" y="1935209"/>
                    </a:cubicBezTo>
                    <a:cubicBezTo>
                      <a:pt x="9272298" y="1923399"/>
                      <a:pt x="9308875" y="1908538"/>
                      <a:pt x="9346597" y="1896917"/>
                    </a:cubicBezTo>
                    <a:cubicBezTo>
                      <a:pt x="9369267" y="1889869"/>
                      <a:pt x="9393650" y="1887773"/>
                      <a:pt x="9416321" y="1880724"/>
                    </a:cubicBezTo>
                    <a:cubicBezTo>
                      <a:pt x="9437278" y="1874247"/>
                      <a:pt x="9456709" y="1863578"/>
                      <a:pt x="9477283" y="1856149"/>
                    </a:cubicBezTo>
                    <a:cubicBezTo>
                      <a:pt x="9540152" y="1833097"/>
                      <a:pt x="9603971" y="1811953"/>
                      <a:pt x="9666265" y="1787186"/>
                    </a:cubicBezTo>
                    <a:cubicBezTo>
                      <a:pt x="9696749" y="1775183"/>
                      <a:pt x="9725323" y="1757849"/>
                      <a:pt x="9754088" y="1741464"/>
                    </a:cubicBezTo>
                    <a:cubicBezTo>
                      <a:pt x="9802858" y="1713841"/>
                      <a:pt x="9850865" y="1685074"/>
                      <a:pt x="9899446" y="1656880"/>
                    </a:cubicBezTo>
                    <a:cubicBezTo>
                      <a:pt x="9935832" y="1635924"/>
                      <a:pt x="9968027" y="1611347"/>
                      <a:pt x="9993175" y="1576487"/>
                    </a:cubicBezTo>
                    <a:cubicBezTo>
                      <a:pt x="10004797" y="1560484"/>
                      <a:pt x="10024990" y="1546768"/>
                      <a:pt x="10044230" y="1540480"/>
                    </a:cubicBezTo>
                    <a:cubicBezTo>
                      <a:pt x="10078713" y="1529241"/>
                      <a:pt x="10104430" y="1507522"/>
                      <a:pt x="10131863" y="1485613"/>
                    </a:cubicBezTo>
                    <a:cubicBezTo>
                      <a:pt x="10166536" y="1457801"/>
                      <a:pt x="10203304" y="1431509"/>
                      <a:pt x="10242357" y="1410555"/>
                    </a:cubicBezTo>
                    <a:cubicBezTo>
                      <a:pt x="10280840" y="1389980"/>
                      <a:pt x="10324086" y="1378549"/>
                      <a:pt x="10363709" y="1359499"/>
                    </a:cubicBezTo>
                    <a:cubicBezTo>
                      <a:pt x="10386952" y="1348259"/>
                      <a:pt x="10407146" y="1330353"/>
                      <a:pt x="10428291" y="1314920"/>
                    </a:cubicBezTo>
                    <a:cubicBezTo>
                      <a:pt x="10449438" y="1299489"/>
                      <a:pt x="10470394" y="1283486"/>
                      <a:pt x="10490969" y="1267104"/>
                    </a:cubicBezTo>
                    <a:cubicBezTo>
                      <a:pt x="10502208" y="1258149"/>
                      <a:pt x="10511734" y="1246909"/>
                      <a:pt x="10523354" y="1238337"/>
                    </a:cubicBezTo>
                    <a:cubicBezTo>
                      <a:pt x="10545263" y="1222334"/>
                      <a:pt x="10569075" y="1208808"/>
                      <a:pt x="10590031" y="1191664"/>
                    </a:cubicBezTo>
                    <a:cubicBezTo>
                      <a:pt x="10610225" y="1175089"/>
                      <a:pt x="10633467" y="1166707"/>
                      <a:pt x="10656519" y="1156038"/>
                    </a:cubicBezTo>
                    <a:cubicBezTo>
                      <a:pt x="10674046" y="1148036"/>
                      <a:pt x="10686617" y="1130320"/>
                      <a:pt x="10703573" y="1120603"/>
                    </a:cubicBezTo>
                    <a:cubicBezTo>
                      <a:pt x="10727767" y="1106697"/>
                      <a:pt x="10746246" y="1089553"/>
                      <a:pt x="10764534" y="1067643"/>
                    </a:cubicBezTo>
                    <a:cubicBezTo>
                      <a:pt x="10785111" y="1043068"/>
                      <a:pt x="10820162" y="1029732"/>
                      <a:pt x="10850453" y="1014301"/>
                    </a:cubicBezTo>
                    <a:cubicBezTo>
                      <a:pt x="10876171" y="1001157"/>
                      <a:pt x="10906081" y="995632"/>
                      <a:pt x="10929704" y="980201"/>
                    </a:cubicBezTo>
                    <a:cubicBezTo>
                      <a:pt x="10946279" y="969342"/>
                      <a:pt x="10958661" y="948957"/>
                      <a:pt x="10967423" y="930289"/>
                    </a:cubicBezTo>
                    <a:cubicBezTo>
                      <a:pt x="10987046" y="887995"/>
                      <a:pt x="11021146" y="861897"/>
                      <a:pt x="11058869" y="838084"/>
                    </a:cubicBezTo>
                    <a:cubicBezTo>
                      <a:pt x="11097350" y="813699"/>
                      <a:pt x="11133927" y="786836"/>
                      <a:pt x="11172600" y="762834"/>
                    </a:cubicBezTo>
                    <a:cubicBezTo>
                      <a:pt x="11211843" y="738638"/>
                      <a:pt x="11243658" y="706443"/>
                      <a:pt x="11275283" y="673676"/>
                    </a:cubicBezTo>
                    <a:cubicBezTo>
                      <a:pt x="11288238" y="660150"/>
                      <a:pt x="11305192" y="650434"/>
                      <a:pt x="11320623" y="639195"/>
                    </a:cubicBezTo>
                    <a:cubicBezTo>
                      <a:pt x="11338339" y="626241"/>
                      <a:pt x="11355296" y="611953"/>
                      <a:pt x="11374346" y="601664"/>
                    </a:cubicBezTo>
                    <a:cubicBezTo>
                      <a:pt x="11398160" y="588709"/>
                      <a:pt x="11424069" y="579757"/>
                      <a:pt x="11448453" y="567755"/>
                    </a:cubicBezTo>
                    <a:cubicBezTo>
                      <a:pt x="11476838" y="553657"/>
                      <a:pt x="11505795" y="539750"/>
                      <a:pt x="11532275" y="522605"/>
                    </a:cubicBezTo>
                    <a:cubicBezTo>
                      <a:pt x="11545039" y="514413"/>
                      <a:pt x="11553613" y="499363"/>
                      <a:pt x="11562947" y="486598"/>
                    </a:cubicBezTo>
                    <a:cubicBezTo>
                      <a:pt x="11599714" y="436305"/>
                      <a:pt x="11635529" y="385441"/>
                      <a:pt x="11672489" y="335337"/>
                    </a:cubicBezTo>
                    <a:cubicBezTo>
                      <a:pt x="11712304" y="281424"/>
                      <a:pt x="11763931" y="241608"/>
                      <a:pt x="11821656" y="207889"/>
                    </a:cubicBezTo>
                    <a:cubicBezTo>
                      <a:pt x="11877664" y="175312"/>
                      <a:pt x="11931195" y="138734"/>
                      <a:pt x="11986443" y="104824"/>
                    </a:cubicBezTo>
                    <a:cubicBezTo>
                      <a:pt x="11998443" y="97395"/>
                      <a:pt x="12013114" y="94347"/>
                      <a:pt x="12026448" y="88821"/>
                    </a:cubicBezTo>
                    <a:cubicBezTo>
                      <a:pt x="12072360" y="69580"/>
                      <a:pt x="12118083" y="50147"/>
                      <a:pt x="12160947" y="28621"/>
                    </a:cubicBezTo>
                    <a:lnTo>
                      <a:pt x="12192000" y="0"/>
                    </a:lnTo>
                    <a:close/>
                  </a:path>
                </a:pathLst>
              </a:custGeom>
              <a:solidFill>
                <a:schemeClr val="bg1">
                  <a:alpha val="14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64" name="Group 40">
              <a:extLst>
                <a:ext uri="{FF2B5EF4-FFF2-40B4-BE49-F238E27FC236}">
                  <a16:creationId xmlns:a16="http://schemas.microsoft.com/office/drawing/2014/main" id="{8ADB9AB8-2EB4-4B5E-9A1E-84F2E44D9185}"/>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44" y="3296011"/>
              <a:ext cx="12191456" cy="2849975"/>
              <a:chOff x="544" y="3296011"/>
              <a:chExt cx="12191456" cy="2849975"/>
            </a:xfrm>
          </p:grpSpPr>
          <p:sp>
            <p:nvSpPr>
              <p:cNvPr id="42" name="Freeform: Shape 41">
                <a:extLst>
                  <a:ext uri="{FF2B5EF4-FFF2-40B4-BE49-F238E27FC236}">
                    <a16:creationId xmlns:a16="http://schemas.microsoft.com/office/drawing/2014/main" id="{95F439B0-E080-4B01-85AF-D226A85BA4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4" y="3296011"/>
                <a:ext cx="12191456" cy="2849975"/>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 name="Freeform: Shape 42">
                <a:extLst>
                  <a:ext uri="{FF2B5EF4-FFF2-40B4-BE49-F238E27FC236}">
                    <a16:creationId xmlns:a16="http://schemas.microsoft.com/office/drawing/2014/main" id="{EDEC643B-AA3F-4913-B411-1458BCEF26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4" y="3296011"/>
                <a:ext cx="12191456" cy="2849975"/>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blipFill>
                <a:blip r:embed="rId2">
                  <a:alphaModFix amt="57000"/>
                </a:blip>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sp>
        <p:nvSpPr>
          <p:cNvPr id="2" name="Title 1">
            <a:extLst>
              <a:ext uri="{FF2B5EF4-FFF2-40B4-BE49-F238E27FC236}">
                <a16:creationId xmlns:a16="http://schemas.microsoft.com/office/drawing/2014/main" id="{799C009A-2C38-420B-8FB8-32CE1834ACC8}"/>
              </a:ext>
            </a:extLst>
          </p:cNvPr>
          <p:cNvSpPr>
            <a:spLocks noGrp="1"/>
          </p:cNvSpPr>
          <p:nvPr>
            <p:ph type="title"/>
          </p:nvPr>
        </p:nvSpPr>
        <p:spPr>
          <a:xfrm>
            <a:off x="743565" y="1373378"/>
            <a:ext cx="6119192" cy="2308324"/>
          </a:xfrm>
        </p:spPr>
        <p:txBody>
          <a:bodyPr vert="horz" lIns="91440" tIns="45720" rIns="91440" bIns="45720" rtlCol="0" anchor="b">
            <a:normAutofit fontScale="90000"/>
          </a:bodyPr>
          <a:lstStyle/>
          <a:p>
            <a:r>
              <a:rPr lang="en-US" sz="7200" b="1" dirty="0">
                <a:solidFill>
                  <a:srgbClr val="FF6600"/>
                </a:solidFill>
                <a:effectLst>
                  <a:outerShdw blurRad="38100" dist="38100" dir="2700000" algn="tl">
                    <a:srgbClr val="000000">
                      <a:alpha val="43137"/>
                    </a:srgbClr>
                  </a:outerShdw>
                </a:effectLst>
                <a:latin typeface="Avenir LT Std 65 Medium" panose="020B0803020203020204" pitchFamily="34" charset="0"/>
              </a:rPr>
              <a:t>Hypothesis 6.1:</a:t>
            </a:r>
            <a:r>
              <a:rPr lang="en-US" sz="7200" b="1" kern="1200" dirty="0">
                <a:solidFill>
                  <a:srgbClr val="FF6600"/>
                </a:solidFill>
                <a:effectLst>
                  <a:outerShdw blurRad="38100" dist="38100" dir="2700000" algn="tl">
                    <a:srgbClr val="000000">
                      <a:alpha val="43137"/>
                    </a:srgbClr>
                  </a:outerShdw>
                </a:effectLst>
                <a:latin typeface="Avenir LT Std 65 Medium" panose="020B0803020203020204" pitchFamily="34" charset="0"/>
              </a:rPr>
              <a:t> </a:t>
            </a:r>
            <a:br>
              <a:rPr lang="en-US" sz="7200" b="1" kern="1200" dirty="0">
                <a:solidFill>
                  <a:srgbClr val="FF6600"/>
                </a:solidFill>
                <a:effectLst>
                  <a:outerShdw blurRad="38100" dist="38100" dir="2700000" algn="tl">
                    <a:srgbClr val="000000">
                      <a:alpha val="43137"/>
                    </a:srgbClr>
                  </a:outerShdw>
                </a:effectLst>
                <a:latin typeface="Avenir LT Std 65 Medium" panose="020B0803020203020204" pitchFamily="34" charset="0"/>
              </a:rPr>
            </a:br>
            <a:br>
              <a:rPr lang="en-US" sz="2400" b="1" dirty="0">
                <a:solidFill>
                  <a:srgbClr val="FF6600"/>
                </a:solidFill>
                <a:effectLst>
                  <a:outerShdw blurRad="38100" dist="38100" dir="2700000" algn="tl">
                    <a:srgbClr val="000000">
                      <a:alpha val="43137"/>
                    </a:srgbClr>
                  </a:outerShdw>
                </a:effectLst>
                <a:latin typeface="Avenir LT Std 65 Medium" panose="020B0803020203020204" pitchFamily="34" charset="0"/>
              </a:rPr>
            </a:br>
            <a:r>
              <a:rPr lang="en-US" sz="2400" b="1" dirty="0">
                <a:solidFill>
                  <a:srgbClr val="FF6600"/>
                </a:solidFill>
                <a:effectLst>
                  <a:outerShdw blurRad="38100" dist="38100" dir="2700000" algn="tl">
                    <a:srgbClr val="000000">
                      <a:alpha val="43137"/>
                    </a:srgbClr>
                  </a:outerShdw>
                </a:effectLst>
                <a:latin typeface="Avenir LT Std 65 Medium" panose="020B0803020203020204" pitchFamily="34" charset="0"/>
              </a:rPr>
              <a:t>Does </a:t>
            </a:r>
            <a:r>
              <a:rPr lang="en-US" sz="2400" b="1" dirty="0">
                <a:solidFill>
                  <a:srgbClr val="FF0066"/>
                </a:solidFill>
                <a:effectLst>
                  <a:outerShdw blurRad="38100" dist="38100" dir="2700000" algn="tl">
                    <a:srgbClr val="000000">
                      <a:alpha val="43137"/>
                    </a:srgbClr>
                  </a:outerShdw>
                </a:effectLst>
                <a:latin typeface="Avenir LT Std 65 Medium" panose="020B0803020203020204" pitchFamily="34" charset="0"/>
              </a:rPr>
              <a:t>Pink Cab </a:t>
            </a:r>
            <a:r>
              <a:rPr lang="en-US" sz="2400" b="1" dirty="0">
                <a:solidFill>
                  <a:srgbClr val="FF6600"/>
                </a:solidFill>
                <a:effectLst>
                  <a:outerShdw blurRad="38100" dist="38100" dir="2700000" algn="tl">
                    <a:srgbClr val="000000">
                      <a:alpha val="43137"/>
                    </a:srgbClr>
                  </a:outerShdw>
                </a:effectLst>
                <a:latin typeface="Avenir LT Std 65 Medium" panose="020B0803020203020204" pitchFamily="34" charset="0"/>
              </a:rPr>
              <a:t>charge its customer differently based on </a:t>
            </a:r>
            <a:r>
              <a:rPr lang="en-US" sz="2400" b="1" u="sng" dirty="0">
                <a:solidFill>
                  <a:srgbClr val="FF6600"/>
                </a:solidFill>
                <a:effectLst>
                  <a:outerShdw blurRad="38100" dist="38100" dir="2700000" algn="tl">
                    <a:srgbClr val="000000">
                      <a:alpha val="43137"/>
                    </a:srgbClr>
                  </a:outerShdw>
                </a:effectLst>
                <a:latin typeface="Avenir LT Std 65 Medium" panose="020B0803020203020204" pitchFamily="34" charset="0"/>
              </a:rPr>
              <a:t>gender</a:t>
            </a:r>
            <a:r>
              <a:rPr lang="en-US" sz="2400" b="1" dirty="0">
                <a:solidFill>
                  <a:srgbClr val="FF6600"/>
                </a:solidFill>
                <a:effectLst>
                  <a:outerShdw blurRad="38100" dist="38100" dir="2700000" algn="tl">
                    <a:srgbClr val="000000">
                      <a:alpha val="43137"/>
                    </a:srgbClr>
                  </a:outerShdw>
                </a:effectLst>
                <a:latin typeface="Avenir LT Std 65 Medium" panose="020B0803020203020204" pitchFamily="34" charset="0"/>
              </a:rPr>
              <a:t>?</a:t>
            </a:r>
            <a:r>
              <a:rPr lang="en-US" sz="2400" b="1" kern="1200" dirty="0">
                <a:solidFill>
                  <a:srgbClr val="FF6600"/>
                </a:solidFill>
                <a:effectLst>
                  <a:outerShdw blurRad="38100" dist="38100" dir="2700000" algn="tl">
                    <a:srgbClr val="000000">
                      <a:alpha val="43137"/>
                    </a:srgbClr>
                  </a:outerShdw>
                </a:effectLst>
                <a:latin typeface="Avenir LT Std 65 Medium" panose="020B0803020203020204" pitchFamily="34" charset="0"/>
              </a:rPr>
              <a:t> </a:t>
            </a:r>
            <a:endParaRPr lang="en-US" sz="7200" b="1" kern="1200" dirty="0">
              <a:solidFill>
                <a:srgbClr val="FF6600"/>
              </a:solidFill>
              <a:effectLst>
                <a:outerShdw blurRad="38100" dist="38100" dir="2700000" algn="tl">
                  <a:srgbClr val="000000">
                    <a:alpha val="43137"/>
                  </a:srgbClr>
                </a:outerShdw>
              </a:effectLst>
              <a:latin typeface="Avenir LT Std 65 Medium" panose="020B0803020203020204" pitchFamily="34" charset="0"/>
            </a:endParaRPr>
          </a:p>
        </p:txBody>
      </p:sp>
      <p:sp>
        <p:nvSpPr>
          <p:cNvPr id="4" name="Slide Number Placeholder 3">
            <a:extLst>
              <a:ext uri="{FF2B5EF4-FFF2-40B4-BE49-F238E27FC236}">
                <a16:creationId xmlns:a16="http://schemas.microsoft.com/office/drawing/2014/main" id="{1992C3F3-C64F-4C4F-A7B4-4C7B4ECC5791}"/>
              </a:ext>
            </a:extLst>
          </p:cNvPr>
          <p:cNvSpPr>
            <a:spLocks noGrp="1"/>
          </p:cNvSpPr>
          <p:nvPr>
            <p:ph type="sldNum" sz="quarter" idx="12"/>
          </p:nvPr>
        </p:nvSpPr>
        <p:spPr>
          <a:xfrm>
            <a:off x="8737600" y="466933"/>
            <a:ext cx="2635250" cy="707886"/>
          </a:xfrm>
        </p:spPr>
        <p:txBody>
          <a:bodyPr vert="horz" lIns="91440" tIns="45720" rIns="91440" bIns="45720" rtlCol="0" anchor="ctr">
            <a:norm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fld id="{48F63A3B-78C7-47BE-AE5E-E10140E04643}" type="slidenum">
              <a:rPr kumimoji="0" lang="en-US" sz="4400" b="0" i="0" u="none" strike="noStrike" kern="1200" cap="none" spc="0" normalizeH="0" baseline="0" noProof="0">
                <a:ln>
                  <a:noFill/>
                </a:ln>
                <a:solidFill>
                  <a:prstClr val="white"/>
                </a:solidFill>
                <a:effectLst/>
                <a:uLnTx/>
                <a:uFillTx/>
                <a:latin typeface="Calibri" panose="020F0502020204030204"/>
                <a:ea typeface="+mn-ea"/>
                <a:cs typeface="+mn-cs"/>
              </a:rPr>
              <a:pPr marL="0" marR="0" lvl="0" indent="0" algn="r" defTabSz="914400" rtl="0" eaLnBrk="1" fontAlgn="auto" latinLnBrk="0" hangingPunct="1">
                <a:lnSpc>
                  <a:spcPct val="90000"/>
                </a:lnSpc>
                <a:spcBef>
                  <a:spcPts val="0"/>
                </a:spcBef>
                <a:spcAft>
                  <a:spcPts val="600"/>
                </a:spcAft>
                <a:buClrTx/>
                <a:buSzTx/>
                <a:buFontTx/>
                <a:buNone/>
                <a:tabLst/>
                <a:defRPr/>
              </a:pPr>
              <a:t>41</a:t>
            </a:fld>
            <a:endParaRPr kumimoji="0" lang="en-US" sz="44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3" name="Picture 62">
            <a:extLst>
              <a:ext uri="{FF2B5EF4-FFF2-40B4-BE49-F238E27FC236}">
                <a16:creationId xmlns:a16="http://schemas.microsoft.com/office/drawing/2014/main" id="{A704440B-E7BA-4BDD-A268-7403304B3E5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37373" y="0"/>
            <a:ext cx="1654627" cy="994232"/>
          </a:xfrm>
          <a:prstGeom prst="rect">
            <a:avLst/>
          </a:prstGeom>
        </p:spPr>
      </p:pic>
      <p:pic>
        <p:nvPicPr>
          <p:cNvPr id="14" name="Graphic 13" descr="Clipboard Mixed with solid fill">
            <a:extLst>
              <a:ext uri="{FF2B5EF4-FFF2-40B4-BE49-F238E27FC236}">
                <a16:creationId xmlns:a16="http://schemas.microsoft.com/office/drawing/2014/main" id="{ECA79679-2C8D-4692-BABE-D61577CE7C4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606322" y="1120676"/>
            <a:ext cx="2262555" cy="2262555"/>
          </a:xfrm>
          <a:prstGeom prst="rect">
            <a:avLst/>
          </a:prstGeom>
        </p:spPr>
      </p:pic>
    </p:spTree>
    <p:extLst>
      <p:ext uri="{BB962C8B-B14F-4D97-AF65-F5344CB8AC3E}">
        <p14:creationId xmlns:p14="http://schemas.microsoft.com/office/powerpoint/2010/main" val="300282296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E880FDB-4228-4C79-8947-024B80A6705A}"/>
              </a:ext>
            </a:extLst>
          </p:cNvPr>
          <p:cNvSpPr>
            <a:spLocks noGrp="1"/>
          </p:cNvSpPr>
          <p:nvPr>
            <p:ph idx="1"/>
          </p:nvPr>
        </p:nvSpPr>
        <p:spPr>
          <a:xfrm>
            <a:off x="838200" y="3273288"/>
            <a:ext cx="10515600" cy="3083062"/>
          </a:xfrm>
        </p:spPr>
        <p:txBody>
          <a:bodyPr>
            <a:noAutofit/>
          </a:bodyPr>
          <a:lstStyle/>
          <a:p>
            <a:pPr>
              <a:buFont typeface="Wingdings" panose="05000000000000000000" pitchFamily="2" charset="2"/>
              <a:buChar char="Ø"/>
            </a:pPr>
            <a:r>
              <a:rPr lang="en-US" sz="1550" b="1" dirty="0">
                <a:latin typeface="Avenir Next LT Pro" panose="020B0504020202020204" pitchFamily="34" charset="0"/>
              </a:rPr>
              <a:t>H0: No difference in median price charged among gender</a:t>
            </a:r>
          </a:p>
          <a:p>
            <a:pPr>
              <a:buFont typeface="Wingdings" panose="05000000000000000000" pitchFamily="2" charset="2"/>
              <a:buChar char="Ø"/>
            </a:pPr>
            <a:r>
              <a:rPr lang="en-US" sz="1550" b="1" dirty="0">
                <a:latin typeface="Avenir Next LT Pro" panose="020B0504020202020204" pitchFamily="34" charset="0"/>
              </a:rPr>
              <a:t>H1: There is a difference in median price charged among gender.</a:t>
            </a:r>
          </a:p>
          <a:p>
            <a:pPr marL="0" indent="0">
              <a:buNone/>
            </a:pPr>
            <a:endParaRPr lang="en-US" sz="1550" dirty="0">
              <a:latin typeface="Avenir Next LT Pro" panose="020B0504020202020204" pitchFamily="34" charset="0"/>
            </a:endParaRPr>
          </a:p>
          <a:p>
            <a:pPr marL="0" indent="0">
              <a:buNone/>
            </a:pPr>
            <a:r>
              <a:rPr lang="en-US" sz="1550" b="1" u="sng" dirty="0">
                <a:latin typeface="Avenir Next LT Pro" panose="020B0504020202020204" pitchFamily="34" charset="0"/>
              </a:rPr>
              <a:t>Test Utilized :  Mood’s median test</a:t>
            </a:r>
          </a:p>
          <a:p>
            <a:pPr marL="0" indent="0">
              <a:buNone/>
            </a:pPr>
            <a:r>
              <a:rPr lang="en-US" sz="1550" dirty="0">
                <a:latin typeface="Avenir Next LT Pro" panose="020B0504020202020204" pitchFamily="34" charset="0"/>
              </a:rPr>
              <a:t>Alpha: </a:t>
            </a:r>
            <a:r>
              <a:rPr lang="en-US" sz="1550" b="1" dirty="0">
                <a:latin typeface="Avenir Next LT Pro" panose="020B0504020202020204" pitchFamily="34" charset="0"/>
              </a:rPr>
              <a:t>0.05</a:t>
            </a:r>
          </a:p>
          <a:p>
            <a:pPr marL="0" indent="0">
              <a:buNone/>
            </a:pPr>
            <a:r>
              <a:rPr lang="en-US" sz="1550" dirty="0">
                <a:latin typeface="Avenir Next LT Pro" panose="020B0504020202020204" pitchFamily="34" charset="0"/>
              </a:rPr>
              <a:t>P-Value: </a:t>
            </a:r>
            <a:r>
              <a:rPr lang="en-US" sz="1550" b="1" dirty="0">
                <a:latin typeface="Avenir Next LT Pro" panose="020B0504020202020204" pitchFamily="34" charset="0"/>
              </a:rPr>
              <a:t>0.278</a:t>
            </a:r>
          </a:p>
          <a:p>
            <a:pPr marL="0" indent="0">
              <a:buNone/>
            </a:pPr>
            <a:endParaRPr lang="en-US" sz="1550" u="sng" dirty="0">
              <a:latin typeface="Avenir Next LT Pro" panose="020B0504020202020204" pitchFamily="34" charset="0"/>
            </a:endParaRPr>
          </a:p>
          <a:p>
            <a:pPr marL="0" indent="0">
              <a:buNone/>
            </a:pPr>
            <a:r>
              <a:rPr lang="en-US" sz="1550" b="1" u="sng" dirty="0">
                <a:latin typeface="Avenir Next LT Pro" panose="020B0504020202020204" pitchFamily="34" charset="0"/>
              </a:rPr>
              <a:t>Verdict</a:t>
            </a:r>
            <a:r>
              <a:rPr lang="en-US" sz="1550" u="sng" dirty="0">
                <a:latin typeface="Avenir Next LT Pro" panose="020B0504020202020204" pitchFamily="34" charset="0"/>
              </a:rPr>
              <a:t>:</a:t>
            </a:r>
            <a:r>
              <a:rPr lang="en-US" sz="1550" dirty="0">
                <a:latin typeface="Avenir Next LT Pro" panose="020B0504020202020204" pitchFamily="34" charset="0"/>
              </a:rPr>
              <a:t> If the null hypothesis is true, the probability of obtaining median price charged such as shown here </a:t>
            </a:r>
            <a:r>
              <a:rPr lang="en-US" sz="1550" b="1" dirty="0">
                <a:latin typeface="Avenir Next LT Pro" panose="020B0504020202020204" pitchFamily="34" charset="0"/>
              </a:rPr>
              <a:t>will be 27.8%. </a:t>
            </a:r>
            <a:r>
              <a:rPr lang="en-US" sz="1550" dirty="0">
                <a:latin typeface="Avenir Next LT Pro" panose="020B0504020202020204" pitchFamily="34" charset="0"/>
              </a:rPr>
              <a:t>Since the P-value is higher than the alpha, </a:t>
            </a:r>
            <a:r>
              <a:rPr lang="en-US" sz="1550" b="1" dirty="0">
                <a:latin typeface="Avenir Next LT Pro" panose="020B0504020202020204" pitchFamily="34" charset="0"/>
              </a:rPr>
              <a:t>we fail to reject the null hypothesis </a:t>
            </a:r>
            <a:r>
              <a:rPr lang="en-US" sz="1550" dirty="0">
                <a:latin typeface="Avenir Next LT Pro" panose="020B0504020202020204" pitchFamily="34" charset="0"/>
              </a:rPr>
              <a:t>in favor of the alternative hypothesis. </a:t>
            </a:r>
            <a:r>
              <a:rPr lang="en-US" sz="1550" b="1" dirty="0">
                <a:latin typeface="Avenir Next LT Pro" panose="020B0504020202020204" pitchFamily="34" charset="0"/>
              </a:rPr>
              <a:t>Median price charged remains the same for </a:t>
            </a:r>
            <a:r>
              <a:rPr lang="en-US" sz="1550" b="1" dirty="0">
                <a:solidFill>
                  <a:srgbClr val="FF0066"/>
                </a:solidFill>
                <a:latin typeface="Avenir Next LT Pro" panose="020B0504020202020204" pitchFamily="34" charset="0"/>
              </a:rPr>
              <a:t>Pink Cab’s </a:t>
            </a:r>
            <a:r>
              <a:rPr lang="en-US" sz="1550" b="1" dirty="0">
                <a:latin typeface="Avenir Next LT Pro" panose="020B0504020202020204" pitchFamily="34" charset="0"/>
              </a:rPr>
              <a:t>customers regardless of gender.</a:t>
            </a:r>
          </a:p>
          <a:p>
            <a:endParaRPr lang="en-US" sz="1550" dirty="0">
              <a:latin typeface="Avenir Next LT Pro" panose="020B0504020202020204" pitchFamily="34" charset="0"/>
            </a:endParaRPr>
          </a:p>
          <a:p>
            <a:endParaRPr lang="en-US" sz="1550" dirty="0">
              <a:latin typeface="Avenir Next LT Pro" panose="020B0504020202020204" pitchFamily="34" charset="0"/>
            </a:endParaRPr>
          </a:p>
        </p:txBody>
      </p:sp>
      <p:sp>
        <p:nvSpPr>
          <p:cNvPr id="4" name="Slide Number Placeholder 3">
            <a:extLst>
              <a:ext uri="{FF2B5EF4-FFF2-40B4-BE49-F238E27FC236}">
                <a16:creationId xmlns:a16="http://schemas.microsoft.com/office/drawing/2014/main" id="{47AF7462-92A8-45C4-842B-25B51DE4202D}"/>
              </a:ext>
            </a:extLst>
          </p:cNvPr>
          <p:cNvSpPr>
            <a:spLocks noGrp="1"/>
          </p:cNvSpPr>
          <p:nvPr>
            <p:ph type="sldNum" sz="quarter" idx="12"/>
          </p:nvPr>
        </p:nvSpPr>
        <p:spPr/>
        <p:txBody>
          <a:bodyPr/>
          <a:lstStyle/>
          <a:p>
            <a:fld id="{48F63A3B-78C7-47BE-AE5E-E10140E04643}" type="slidenum">
              <a:rPr lang="en-US" smtClean="0"/>
              <a:t>42</a:t>
            </a:fld>
            <a:endParaRPr lang="en-US"/>
          </a:p>
        </p:txBody>
      </p:sp>
      <p:pic>
        <p:nvPicPr>
          <p:cNvPr id="5" name="Picture 4">
            <a:extLst>
              <a:ext uri="{FF2B5EF4-FFF2-40B4-BE49-F238E27FC236}">
                <a16:creationId xmlns:a16="http://schemas.microsoft.com/office/drawing/2014/main" id="{C913BC1F-547D-4D5F-8AAB-5AAAF3EA094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37373" y="0"/>
            <a:ext cx="1654627" cy="994232"/>
          </a:xfrm>
          <a:prstGeom prst="rect">
            <a:avLst/>
          </a:prstGeom>
        </p:spPr>
      </p:pic>
      <p:pic>
        <p:nvPicPr>
          <p:cNvPr id="7" name="Picture 6" descr="Chart, timeline, box and whisker chart&#10;&#10;Description automatically generated">
            <a:extLst>
              <a:ext uri="{FF2B5EF4-FFF2-40B4-BE49-F238E27FC236}">
                <a16:creationId xmlns:a16="http://schemas.microsoft.com/office/drawing/2014/main" id="{B356F837-A104-45C2-A0A2-BDDE42C68BC8}"/>
              </a:ext>
            </a:extLst>
          </p:cNvPr>
          <p:cNvPicPr>
            <a:picLocks noChangeAspect="1"/>
          </p:cNvPicPr>
          <p:nvPr/>
        </p:nvPicPr>
        <p:blipFill>
          <a:blip r:embed="rId3"/>
          <a:stretch>
            <a:fillRect/>
          </a:stretch>
        </p:blipFill>
        <p:spPr>
          <a:xfrm>
            <a:off x="838200" y="681038"/>
            <a:ext cx="7563678" cy="2410487"/>
          </a:xfrm>
          <a:prstGeom prst="rect">
            <a:avLst/>
          </a:prstGeom>
          <a:ln>
            <a:solidFill>
              <a:schemeClr val="tx1"/>
            </a:solidFill>
          </a:ln>
        </p:spPr>
      </p:pic>
    </p:spTree>
    <p:extLst>
      <p:ext uri="{BB962C8B-B14F-4D97-AF65-F5344CB8AC3E}">
        <p14:creationId xmlns:p14="http://schemas.microsoft.com/office/powerpoint/2010/main" val="102211484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9B37791B-B040-4694-BFDC-8DD132D86E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39" name="Group 38">
            <a:extLst>
              <a:ext uri="{FF2B5EF4-FFF2-40B4-BE49-F238E27FC236}">
                <a16:creationId xmlns:a16="http://schemas.microsoft.com/office/drawing/2014/main" id="{59A59B10-9D94-4C5B-8BF0-95928DCEB1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296011"/>
            <a:ext cx="12192000" cy="3561989"/>
            <a:chOff x="0" y="3296011"/>
            <a:chExt cx="12192000" cy="3561989"/>
          </a:xfrm>
          <a:effectLst>
            <a:outerShdw blurRad="254000" dist="152400" dir="16200000" rotWithShape="0">
              <a:prstClr val="black">
                <a:alpha val="10000"/>
              </a:prstClr>
            </a:outerShdw>
          </a:effectLst>
        </p:grpSpPr>
        <p:grpSp>
          <p:nvGrpSpPr>
            <p:cNvPr id="40" name="Group 39">
              <a:extLst>
                <a:ext uri="{FF2B5EF4-FFF2-40B4-BE49-F238E27FC236}">
                  <a16:creationId xmlns:a16="http://schemas.microsoft.com/office/drawing/2014/main" id="{354E31B9-72DD-4DE4-B3E3-4395530BEC1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3681702"/>
              <a:ext cx="12192000" cy="3176298"/>
              <a:chOff x="0" y="3681702"/>
              <a:chExt cx="12192000" cy="3176298"/>
            </a:xfrm>
          </p:grpSpPr>
          <p:sp>
            <p:nvSpPr>
              <p:cNvPr id="44" name="Freeform: Shape 43">
                <a:extLst>
                  <a:ext uri="{FF2B5EF4-FFF2-40B4-BE49-F238E27FC236}">
                    <a16:creationId xmlns:a16="http://schemas.microsoft.com/office/drawing/2014/main" id="{68738192-1FEA-49E1-BFF3-6D1C324A5C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681702"/>
                <a:ext cx="12192000" cy="3176298"/>
              </a:xfrm>
              <a:custGeom>
                <a:avLst/>
                <a:gdLst>
                  <a:gd name="connsiteX0" fmla="*/ 12192000 w 12192000"/>
                  <a:gd name="connsiteY0" fmla="*/ 0 h 3176298"/>
                  <a:gd name="connsiteX1" fmla="*/ 12192000 w 12192000"/>
                  <a:gd name="connsiteY1" fmla="*/ 3176298 h 3176298"/>
                  <a:gd name="connsiteX2" fmla="*/ 0 w 12192000"/>
                  <a:gd name="connsiteY2" fmla="*/ 3176298 h 3176298"/>
                  <a:gd name="connsiteX3" fmla="*/ 0 w 12192000"/>
                  <a:gd name="connsiteY3" fmla="*/ 2264980 h 3176298"/>
                  <a:gd name="connsiteX4" fmla="*/ 544 w 12192000"/>
                  <a:gd name="connsiteY4" fmla="*/ 2264980 h 3176298"/>
                  <a:gd name="connsiteX5" fmla="*/ 544 w 12192000"/>
                  <a:gd name="connsiteY5" fmla="*/ 2392219 h 3176298"/>
                  <a:gd name="connsiteX6" fmla="*/ 61197 w 12192000"/>
                  <a:gd name="connsiteY6" fmla="*/ 2387448 h 3176298"/>
                  <a:gd name="connsiteX7" fmla="*/ 119613 w 12192000"/>
                  <a:gd name="connsiteY7" fmla="*/ 2369945 h 3176298"/>
                  <a:gd name="connsiteX8" fmla="*/ 172384 w 12192000"/>
                  <a:gd name="connsiteY8" fmla="*/ 2347084 h 3176298"/>
                  <a:gd name="connsiteX9" fmla="*/ 274873 w 12192000"/>
                  <a:gd name="connsiteY9" fmla="*/ 2336988 h 3176298"/>
                  <a:gd name="connsiteX10" fmla="*/ 307259 w 12192000"/>
                  <a:gd name="connsiteY10" fmla="*/ 2331461 h 3176298"/>
                  <a:gd name="connsiteX11" fmla="*/ 394511 w 12192000"/>
                  <a:gd name="connsiteY11" fmla="*/ 2308601 h 3176298"/>
                  <a:gd name="connsiteX12" fmla="*/ 494337 w 12192000"/>
                  <a:gd name="connsiteY12" fmla="*/ 2268213 h 3176298"/>
                  <a:gd name="connsiteX13" fmla="*/ 546917 w 12192000"/>
                  <a:gd name="connsiteY13" fmla="*/ 2283264 h 3176298"/>
                  <a:gd name="connsiteX14" fmla="*/ 730754 w 12192000"/>
                  <a:gd name="connsiteY14" fmla="*/ 2240780 h 3176298"/>
                  <a:gd name="connsiteX15" fmla="*/ 785432 w 12192000"/>
                  <a:gd name="connsiteY15" fmla="*/ 2218682 h 3176298"/>
                  <a:gd name="connsiteX16" fmla="*/ 801053 w 12192000"/>
                  <a:gd name="connsiteY16" fmla="*/ 2204013 h 3176298"/>
                  <a:gd name="connsiteX17" fmla="*/ 858205 w 12192000"/>
                  <a:gd name="connsiteY17" fmla="*/ 2169532 h 3176298"/>
                  <a:gd name="connsiteX18" fmla="*/ 949646 w 12192000"/>
                  <a:gd name="connsiteY18" fmla="*/ 2157340 h 3176298"/>
                  <a:gd name="connsiteX19" fmla="*/ 960887 w 12192000"/>
                  <a:gd name="connsiteY19" fmla="*/ 2150099 h 3176298"/>
                  <a:gd name="connsiteX20" fmla="*/ 977653 w 12192000"/>
                  <a:gd name="connsiteY20" fmla="*/ 2138480 h 3176298"/>
                  <a:gd name="connsiteX21" fmla="*/ 1071762 w 12192000"/>
                  <a:gd name="connsiteY21" fmla="*/ 2117905 h 3176298"/>
                  <a:gd name="connsiteX22" fmla="*/ 1092527 w 12192000"/>
                  <a:gd name="connsiteY22" fmla="*/ 2111428 h 3176298"/>
                  <a:gd name="connsiteX23" fmla="*/ 1109865 w 12192000"/>
                  <a:gd name="connsiteY23" fmla="*/ 2100568 h 3176298"/>
                  <a:gd name="connsiteX24" fmla="*/ 1162823 w 12192000"/>
                  <a:gd name="connsiteY24" fmla="*/ 2075613 h 3176298"/>
                  <a:gd name="connsiteX25" fmla="*/ 1206641 w 12192000"/>
                  <a:gd name="connsiteY25" fmla="*/ 2074851 h 3176298"/>
                  <a:gd name="connsiteX26" fmla="*/ 1267411 w 12192000"/>
                  <a:gd name="connsiteY26" fmla="*/ 2060753 h 3176298"/>
                  <a:gd name="connsiteX27" fmla="*/ 1380762 w 12192000"/>
                  <a:gd name="connsiteY27" fmla="*/ 2046847 h 3176298"/>
                  <a:gd name="connsiteX28" fmla="*/ 1404006 w 12192000"/>
                  <a:gd name="connsiteY28" fmla="*/ 2038844 h 3176298"/>
                  <a:gd name="connsiteX29" fmla="*/ 1544598 w 12192000"/>
                  <a:gd name="connsiteY29" fmla="*/ 2000932 h 3176298"/>
                  <a:gd name="connsiteX30" fmla="*/ 1657188 w 12192000"/>
                  <a:gd name="connsiteY30" fmla="*/ 2001697 h 3176298"/>
                  <a:gd name="connsiteX31" fmla="*/ 1665950 w 12192000"/>
                  <a:gd name="connsiteY31" fmla="*/ 2003411 h 3176298"/>
                  <a:gd name="connsiteX32" fmla="*/ 1709006 w 12192000"/>
                  <a:gd name="connsiteY32" fmla="*/ 2015983 h 3176298"/>
                  <a:gd name="connsiteX33" fmla="*/ 1775684 w 12192000"/>
                  <a:gd name="connsiteY33" fmla="*/ 2012555 h 3176298"/>
                  <a:gd name="connsiteX34" fmla="*/ 1821596 w 12192000"/>
                  <a:gd name="connsiteY34" fmla="*/ 1995218 h 3176298"/>
                  <a:gd name="connsiteX35" fmla="*/ 1878748 w 12192000"/>
                  <a:gd name="connsiteY35" fmla="*/ 1994457 h 3176298"/>
                  <a:gd name="connsiteX36" fmla="*/ 1944092 w 12192000"/>
                  <a:gd name="connsiteY36" fmla="*/ 2005315 h 3176298"/>
                  <a:gd name="connsiteX37" fmla="*/ 1973429 w 12192000"/>
                  <a:gd name="connsiteY37" fmla="*/ 2007601 h 3176298"/>
                  <a:gd name="connsiteX38" fmla="*/ 2054013 w 12192000"/>
                  <a:gd name="connsiteY38" fmla="*/ 2030082 h 3176298"/>
                  <a:gd name="connsiteX39" fmla="*/ 2102021 w 12192000"/>
                  <a:gd name="connsiteY39" fmla="*/ 2024557 h 3176298"/>
                  <a:gd name="connsiteX40" fmla="*/ 2149267 w 12192000"/>
                  <a:gd name="connsiteY40" fmla="*/ 2009697 h 3176298"/>
                  <a:gd name="connsiteX41" fmla="*/ 2179556 w 12192000"/>
                  <a:gd name="connsiteY41" fmla="*/ 1995409 h 3176298"/>
                  <a:gd name="connsiteX42" fmla="*/ 2240710 w 12192000"/>
                  <a:gd name="connsiteY42" fmla="*/ 1985312 h 3176298"/>
                  <a:gd name="connsiteX43" fmla="*/ 2251948 w 12192000"/>
                  <a:gd name="connsiteY43" fmla="*/ 1986836 h 3176298"/>
                  <a:gd name="connsiteX44" fmla="*/ 2434456 w 12192000"/>
                  <a:gd name="connsiteY44" fmla="*/ 1999410 h 3176298"/>
                  <a:gd name="connsiteX45" fmla="*/ 2506847 w 12192000"/>
                  <a:gd name="connsiteY45" fmla="*/ 2019603 h 3176298"/>
                  <a:gd name="connsiteX46" fmla="*/ 2522279 w 12192000"/>
                  <a:gd name="connsiteY46" fmla="*/ 2022080 h 3176298"/>
                  <a:gd name="connsiteX47" fmla="*/ 2676398 w 12192000"/>
                  <a:gd name="connsiteY47" fmla="*/ 2044751 h 3176298"/>
                  <a:gd name="connsiteX48" fmla="*/ 2693543 w 12192000"/>
                  <a:gd name="connsiteY48" fmla="*/ 2045703 h 3176298"/>
                  <a:gd name="connsiteX49" fmla="*/ 2741360 w 12192000"/>
                  <a:gd name="connsiteY49" fmla="*/ 2041701 h 3176298"/>
                  <a:gd name="connsiteX50" fmla="*/ 2854140 w 12192000"/>
                  <a:gd name="connsiteY50" fmla="*/ 2082851 h 3176298"/>
                  <a:gd name="connsiteX51" fmla="*/ 2967110 w 12192000"/>
                  <a:gd name="connsiteY51" fmla="*/ 2096949 h 3176298"/>
                  <a:gd name="connsiteX52" fmla="*/ 3029216 w 12192000"/>
                  <a:gd name="connsiteY52" fmla="*/ 2096757 h 3176298"/>
                  <a:gd name="connsiteX53" fmla="*/ 3073604 w 12192000"/>
                  <a:gd name="connsiteY53" fmla="*/ 2106856 h 3176298"/>
                  <a:gd name="connsiteX54" fmla="*/ 3182763 w 12192000"/>
                  <a:gd name="connsiteY54" fmla="*/ 2137527 h 3176298"/>
                  <a:gd name="connsiteX55" fmla="*/ 3234202 w 12192000"/>
                  <a:gd name="connsiteY55" fmla="*/ 2142289 h 3176298"/>
                  <a:gd name="connsiteX56" fmla="*/ 3288877 w 12192000"/>
                  <a:gd name="connsiteY56" fmla="*/ 2152578 h 3176298"/>
                  <a:gd name="connsiteX57" fmla="*/ 3424135 w 12192000"/>
                  <a:gd name="connsiteY57" fmla="*/ 2198680 h 3176298"/>
                  <a:gd name="connsiteX58" fmla="*/ 3534629 w 12192000"/>
                  <a:gd name="connsiteY58" fmla="*/ 2196013 h 3176298"/>
                  <a:gd name="connsiteX59" fmla="*/ 3605116 w 12192000"/>
                  <a:gd name="connsiteY59" fmla="*/ 2196583 h 3176298"/>
                  <a:gd name="connsiteX60" fmla="*/ 3689131 w 12192000"/>
                  <a:gd name="connsiteY60" fmla="*/ 2211824 h 3176298"/>
                  <a:gd name="connsiteX61" fmla="*/ 3757902 w 12192000"/>
                  <a:gd name="connsiteY61" fmla="*/ 2234114 h 3176298"/>
                  <a:gd name="connsiteX62" fmla="*/ 3852966 w 12192000"/>
                  <a:gd name="connsiteY62" fmla="*/ 2251831 h 3176298"/>
                  <a:gd name="connsiteX63" fmla="*/ 3947648 w 12192000"/>
                  <a:gd name="connsiteY63" fmla="*/ 2285932 h 3176298"/>
                  <a:gd name="connsiteX64" fmla="*/ 4013753 w 12192000"/>
                  <a:gd name="connsiteY64" fmla="*/ 2312031 h 3176298"/>
                  <a:gd name="connsiteX65" fmla="*/ 4105766 w 12192000"/>
                  <a:gd name="connsiteY65" fmla="*/ 2335082 h 3176298"/>
                  <a:gd name="connsiteX66" fmla="*/ 4246551 w 12192000"/>
                  <a:gd name="connsiteY66" fmla="*/ 2351274 h 3176298"/>
                  <a:gd name="connsiteX67" fmla="*/ 4311323 w 12192000"/>
                  <a:gd name="connsiteY67" fmla="*/ 2352991 h 3176298"/>
                  <a:gd name="connsiteX68" fmla="*/ 4413817 w 12192000"/>
                  <a:gd name="connsiteY68" fmla="*/ 2390899 h 3176298"/>
                  <a:gd name="connsiteX69" fmla="*/ 4457632 w 12192000"/>
                  <a:gd name="connsiteY69" fmla="*/ 2409188 h 3176298"/>
                  <a:gd name="connsiteX70" fmla="*/ 4497068 w 12192000"/>
                  <a:gd name="connsiteY70" fmla="*/ 2393947 h 3176298"/>
                  <a:gd name="connsiteX71" fmla="*/ 4522596 w 12192000"/>
                  <a:gd name="connsiteY71" fmla="*/ 2376421 h 3176298"/>
                  <a:gd name="connsiteX72" fmla="*/ 4603368 w 12192000"/>
                  <a:gd name="connsiteY72" fmla="*/ 2391282 h 3176298"/>
                  <a:gd name="connsiteX73" fmla="*/ 4689098 w 12192000"/>
                  <a:gd name="connsiteY73" fmla="*/ 2406903 h 3176298"/>
                  <a:gd name="connsiteX74" fmla="*/ 4719697 w 12192000"/>
                  <a:gd name="connsiteY74" fmla="*/ 2413428 h 3176298"/>
                  <a:gd name="connsiteX75" fmla="*/ 4726469 w 12192000"/>
                  <a:gd name="connsiteY75" fmla="*/ 2414298 h 3176298"/>
                  <a:gd name="connsiteX76" fmla="*/ 4785776 w 12192000"/>
                  <a:gd name="connsiteY76" fmla="*/ 2414298 h 3176298"/>
                  <a:gd name="connsiteX77" fmla="*/ 4788661 w 12192000"/>
                  <a:gd name="connsiteY77" fmla="*/ 2414047 h 3176298"/>
                  <a:gd name="connsiteX78" fmla="*/ 4827024 w 12192000"/>
                  <a:gd name="connsiteY78" fmla="*/ 2408999 h 3176298"/>
                  <a:gd name="connsiteX79" fmla="*/ 4887415 w 12192000"/>
                  <a:gd name="connsiteY79" fmla="*/ 2405570 h 3176298"/>
                  <a:gd name="connsiteX80" fmla="*/ 4936184 w 12192000"/>
                  <a:gd name="connsiteY80" fmla="*/ 2395853 h 3176298"/>
                  <a:gd name="connsiteX81" fmla="*/ 4953328 w 12192000"/>
                  <a:gd name="connsiteY81" fmla="*/ 2390138 h 3176298"/>
                  <a:gd name="connsiteX82" fmla="*/ 5089162 w 12192000"/>
                  <a:gd name="connsiteY82" fmla="*/ 2345560 h 3176298"/>
                  <a:gd name="connsiteX83" fmla="*/ 5234326 w 12192000"/>
                  <a:gd name="connsiteY83" fmla="*/ 2309935 h 3176298"/>
                  <a:gd name="connsiteX84" fmla="*/ 5328438 w 12192000"/>
                  <a:gd name="connsiteY84" fmla="*/ 2332416 h 3176298"/>
                  <a:gd name="connsiteX85" fmla="*/ 5363491 w 12192000"/>
                  <a:gd name="connsiteY85" fmla="*/ 2332034 h 3176298"/>
                  <a:gd name="connsiteX86" fmla="*/ 5524660 w 12192000"/>
                  <a:gd name="connsiteY86" fmla="*/ 2337178 h 3176298"/>
                  <a:gd name="connsiteX87" fmla="*/ 5553045 w 12192000"/>
                  <a:gd name="connsiteY87" fmla="*/ 2342701 h 3176298"/>
                  <a:gd name="connsiteX88" fmla="*/ 5706401 w 12192000"/>
                  <a:gd name="connsiteY88" fmla="*/ 2320032 h 3176298"/>
                  <a:gd name="connsiteX89" fmla="*/ 5762029 w 12192000"/>
                  <a:gd name="connsiteY89" fmla="*/ 2316221 h 3176298"/>
                  <a:gd name="connsiteX90" fmla="*/ 5813276 w 12192000"/>
                  <a:gd name="connsiteY90" fmla="*/ 2309935 h 3176298"/>
                  <a:gd name="connsiteX91" fmla="*/ 5884906 w 12192000"/>
                  <a:gd name="connsiteY91" fmla="*/ 2308411 h 3176298"/>
                  <a:gd name="connsiteX92" fmla="*/ 5959204 w 12192000"/>
                  <a:gd name="connsiteY92" fmla="*/ 2311269 h 3176298"/>
                  <a:gd name="connsiteX93" fmla="*/ 6042072 w 12192000"/>
                  <a:gd name="connsiteY93" fmla="*/ 2310697 h 3176298"/>
                  <a:gd name="connsiteX94" fmla="*/ 6074842 w 12192000"/>
                  <a:gd name="connsiteY94" fmla="*/ 2305745 h 3176298"/>
                  <a:gd name="connsiteX95" fmla="*/ 6163425 w 12192000"/>
                  <a:gd name="connsiteY95" fmla="*/ 2309172 h 3176298"/>
                  <a:gd name="connsiteX96" fmla="*/ 6209909 w 12192000"/>
                  <a:gd name="connsiteY96" fmla="*/ 2303459 h 3176298"/>
                  <a:gd name="connsiteX97" fmla="*/ 6286493 w 12192000"/>
                  <a:gd name="connsiteY97" fmla="*/ 2302315 h 3176298"/>
                  <a:gd name="connsiteX98" fmla="*/ 6311449 w 12192000"/>
                  <a:gd name="connsiteY98" fmla="*/ 2300980 h 3176298"/>
                  <a:gd name="connsiteX99" fmla="*/ 6333739 w 12192000"/>
                  <a:gd name="connsiteY99" fmla="*/ 2300218 h 3176298"/>
                  <a:gd name="connsiteX100" fmla="*/ 6410131 w 12192000"/>
                  <a:gd name="connsiteY100" fmla="*/ 2315841 h 3176298"/>
                  <a:gd name="connsiteX101" fmla="*/ 6477951 w 12192000"/>
                  <a:gd name="connsiteY101" fmla="*/ 2316793 h 3176298"/>
                  <a:gd name="connsiteX102" fmla="*/ 6596828 w 12192000"/>
                  <a:gd name="connsiteY102" fmla="*/ 2329368 h 3176298"/>
                  <a:gd name="connsiteX103" fmla="*/ 6623118 w 12192000"/>
                  <a:gd name="connsiteY103" fmla="*/ 2324985 h 3176298"/>
                  <a:gd name="connsiteX104" fmla="*/ 6705417 w 12192000"/>
                  <a:gd name="connsiteY104" fmla="*/ 2323272 h 3176298"/>
                  <a:gd name="connsiteX105" fmla="*/ 6752283 w 12192000"/>
                  <a:gd name="connsiteY105" fmla="*/ 2321937 h 3176298"/>
                  <a:gd name="connsiteX106" fmla="*/ 6810195 w 12192000"/>
                  <a:gd name="connsiteY106" fmla="*/ 2331082 h 3176298"/>
                  <a:gd name="connsiteX107" fmla="*/ 6910782 w 12192000"/>
                  <a:gd name="connsiteY107" fmla="*/ 2350512 h 3176298"/>
                  <a:gd name="connsiteX108" fmla="*/ 6937263 w 12192000"/>
                  <a:gd name="connsiteY108" fmla="*/ 2353561 h 3176298"/>
                  <a:gd name="connsiteX109" fmla="*/ 6985653 w 12192000"/>
                  <a:gd name="connsiteY109" fmla="*/ 2362897 h 3176298"/>
                  <a:gd name="connsiteX110" fmla="*/ 6994415 w 12192000"/>
                  <a:gd name="connsiteY110" fmla="*/ 2364611 h 3176298"/>
                  <a:gd name="connsiteX111" fmla="*/ 7068141 w 12192000"/>
                  <a:gd name="connsiteY111" fmla="*/ 2388234 h 3176298"/>
                  <a:gd name="connsiteX112" fmla="*/ 7106432 w 12192000"/>
                  <a:gd name="connsiteY112" fmla="*/ 2390138 h 3176298"/>
                  <a:gd name="connsiteX113" fmla="*/ 7216547 w 12192000"/>
                  <a:gd name="connsiteY113" fmla="*/ 2390330 h 3176298"/>
                  <a:gd name="connsiteX114" fmla="*/ 7263220 w 12192000"/>
                  <a:gd name="connsiteY114" fmla="*/ 2386709 h 3176298"/>
                  <a:gd name="connsiteX115" fmla="*/ 7375428 w 12192000"/>
                  <a:gd name="connsiteY115" fmla="*/ 2372803 h 3176298"/>
                  <a:gd name="connsiteX116" fmla="*/ 7445916 w 12192000"/>
                  <a:gd name="connsiteY116" fmla="*/ 2365945 h 3176298"/>
                  <a:gd name="connsiteX117" fmla="*/ 7526880 w 12192000"/>
                  <a:gd name="connsiteY117" fmla="*/ 2355084 h 3176298"/>
                  <a:gd name="connsiteX118" fmla="*/ 7619655 w 12192000"/>
                  <a:gd name="connsiteY118" fmla="*/ 2348226 h 3176298"/>
                  <a:gd name="connsiteX119" fmla="*/ 7788636 w 12192000"/>
                  <a:gd name="connsiteY119" fmla="*/ 2327461 h 3176298"/>
                  <a:gd name="connsiteX120" fmla="*/ 7952280 w 12192000"/>
                  <a:gd name="connsiteY120" fmla="*/ 2305935 h 3176298"/>
                  <a:gd name="connsiteX121" fmla="*/ 8019339 w 12192000"/>
                  <a:gd name="connsiteY121" fmla="*/ 2286884 h 3176298"/>
                  <a:gd name="connsiteX122" fmla="*/ 8137835 w 12192000"/>
                  <a:gd name="connsiteY122" fmla="*/ 2259832 h 3176298"/>
                  <a:gd name="connsiteX123" fmla="*/ 8189651 w 12192000"/>
                  <a:gd name="connsiteY123" fmla="*/ 2243639 h 3176298"/>
                  <a:gd name="connsiteX124" fmla="*/ 8313671 w 12192000"/>
                  <a:gd name="connsiteY124" fmla="*/ 2209920 h 3176298"/>
                  <a:gd name="connsiteX125" fmla="*/ 8459979 w 12192000"/>
                  <a:gd name="connsiteY125" fmla="*/ 2158864 h 3176298"/>
                  <a:gd name="connsiteX126" fmla="*/ 8516369 w 12192000"/>
                  <a:gd name="connsiteY126" fmla="*/ 2144003 h 3176298"/>
                  <a:gd name="connsiteX127" fmla="*/ 8657726 w 12192000"/>
                  <a:gd name="connsiteY127" fmla="*/ 2106284 h 3176298"/>
                  <a:gd name="connsiteX128" fmla="*/ 8711448 w 12192000"/>
                  <a:gd name="connsiteY128" fmla="*/ 2098664 h 3176298"/>
                  <a:gd name="connsiteX129" fmla="*/ 8772219 w 12192000"/>
                  <a:gd name="connsiteY129" fmla="*/ 2082280 h 3176298"/>
                  <a:gd name="connsiteX130" fmla="*/ 8845565 w 12192000"/>
                  <a:gd name="connsiteY130" fmla="*/ 2053705 h 3176298"/>
                  <a:gd name="connsiteX131" fmla="*/ 8967871 w 12192000"/>
                  <a:gd name="connsiteY131" fmla="*/ 2011221 h 3176298"/>
                  <a:gd name="connsiteX132" fmla="*/ 9015878 w 12192000"/>
                  <a:gd name="connsiteY132" fmla="*/ 2001124 h 3176298"/>
                  <a:gd name="connsiteX133" fmla="*/ 9234579 w 12192000"/>
                  <a:gd name="connsiteY133" fmla="*/ 1935209 h 3176298"/>
                  <a:gd name="connsiteX134" fmla="*/ 9346597 w 12192000"/>
                  <a:gd name="connsiteY134" fmla="*/ 1896917 h 3176298"/>
                  <a:gd name="connsiteX135" fmla="*/ 9416321 w 12192000"/>
                  <a:gd name="connsiteY135" fmla="*/ 1880724 h 3176298"/>
                  <a:gd name="connsiteX136" fmla="*/ 9477283 w 12192000"/>
                  <a:gd name="connsiteY136" fmla="*/ 1856149 h 3176298"/>
                  <a:gd name="connsiteX137" fmla="*/ 9666265 w 12192000"/>
                  <a:gd name="connsiteY137" fmla="*/ 1787186 h 3176298"/>
                  <a:gd name="connsiteX138" fmla="*/ 9754088 w 12192000"/>
                  <a:gd name="connsiteY138" fmla="*/ 1741464 h 3176298"/>
                  <a:gd name="connsiteX139" fmla="*/ 9899446 w 12192000"/>
                  <a:gd name="connsiteY139" fmla="*/ 1656880 h 3176298"/>
                  <a:gd name="connsiteX140" fmla="*/ 9993175 w 12192000"/>
                  <a:gd name="connsiteY140" fmla="*/ 1576487 h 3176298"/>
                  <a:gd name="connsiteX141" fmla="*/ 10044230 w 12192000"/>
                  <a:gd name="connsiteY141" fmla="*/ 1540480 h 3176298"/>
                  <a:gd name="connsiteX142" fmla="*/ 10131863 w 12192000"/>
                  <a:gd name="connsiteY142" fmla="*/ 1485613 h 3176298"/>
                  <a:gd name="connsiteX143" fmla="*/ 10242357 w 12192000"/>
                  <a:gd name="connsiteY143" fmla="*/ 1410555 h 3176298"/>
                  <a:gd name="connsiteX144" fmla="*/ 10363709 w 12192000"/>
                  <a:gd name="connsiteY144" fmla="*/ 1359499 h 3176298"/>
                  <a:gd name="connsiteX145" fmla="*/ 10428291 w 12192000"/>
                  <a:gd name="connsiteY145" fmla="*/ 1314920 h 3176298"/>
                  <a:gd name="connsiteX146" fmla="*/ 10490969 w 12192000"/>
                  <a:gd name="connsiteY146" fmla="*/ 1267104 h 3176298"/>
                  <a:gd name="connsiteX147" fmla="*/ 10523354 w 12192000"/>
                  <a:gd name="connsiteY147" fmla="*/ 1238337 h 3176298"/>
                  <a:gd name="connsiteX148" fmla="*/ 10590031 w 12192000"/>
                  <a:gd name="connsiteY148" fmla="*/ 1191664 h 3176298"/>
                  <a:gd name="connsiteX149" fmla="*/ 10656519 w 12192000"/>
                  <a:gd name="connsiteY149" fmla="*/ 1156038 h 3176298"/>
                  <a:gd name="connsiteX150" fmla="*/ 10703573 w 12192000"/>
                  <a:gd name="connsiteY150" fmla="*/ 1120603 h 3176298"/>
                  <a:gd name="connsiteX151" fmla="*/ 10764534 w 12192000"/>
                  <a:gd name="connsiteY151" fmla="*/ 1067643 h 3176298"/>
                  <a:gd name="connsiteX152" fmla="*/ 10850453 w 12192000"/>
                  <a:gd name="connsiteY152" fmla="*/ 1014301 h 3176298"/>
                  <a:gd name="connsiteX153" fmla="*/ 10929704 w 12192000"/>
                  <a:gd name="connsiteY153" fmla="*/ 980201 h 3176298"/>
                  <a:gd name="connsiteX154" fmla="*/ 10967423 w 12192000"/>
                  <a:gd name="connsiteY154" fmla="*/ 930289 h 3176298"/>
                  <a:gd name="connsiteX155" fmla="*/ 11058869 w 12192000"/>
                  <a:gd name="connsiteY155" fmla="*/ 838084 h 3176298"/>
                  <a:gd name="connsiteX156" fmla="*/ 11172600 w 12192000"/>
                  <a:gd name="connsiteY156" fmla="*/ 762834 h 3176298"/>
                  <a:gd name="connsiteX157" fmla="*/ 11275283 w 12192000"/>
                  <a:gd name="connsiteY157" fmla="*/ 673676 h 3176298"/>
                  <a:gd name="connsiteX158" fmla="*/ 11320623 w 12192000"/>
                  <a:gd name="connsiteY158" fmla="*/ 639195 h 3176298"/>
                  <a:gd name="connsiteX159" fmla="*/ 11374346 w 12192000"/>
                  <a:gd name="connsiteY159" fmla="*/ 601664 h 3176298"/>
                  <a:gd name="connsiteX160" fmla="*/ 11448453 w 12192000"/>
                  <a:gd name="connsiteY160" fmla="*/ 567755 h 3176298"/>
                  <a:gd name="connsiteX161" fmla="*/ 11532275 w 12192000"/>
                  <a:gd name="connsiteY161" fmla="*/ 522605 h 3176298"/>
                  <a:gd name="connsiteX162" fmla="*/ 11562947 w 12192000"/>
                  <a:gd name="connsiteY162" fmla="*/ 486598 h 3176298"/>
                  <a:gd name="connsiteX163" fmla="*/ 11672489 w 12192000"/>
                  <a:gd name="connsiteY163" fmla="*/ 335337 h 3176298"/>
                  <a:gd name="connsiteX164" fmla="*/ 11821656 w 12192000"/>
                  <a:gd name="connsiteY164" fmla="*/ 207889 h 3176298"/>
                  <a:gd name="connsiteX165" fmla="*/ 11986443 w 12192000"/>
                  <a:gd name="connsiteY165" fmla="*/ 104824 h 3176298"/>
                  <a:gd name="connsiteX166" fmla="*/ 12026448 w 12192000"/>
                  <a:gd name="connsiteY166" fmla="*/ 88821 h 3176298"/>
                  <a:gd name="connsiteX167" fmla="*/ 12160947 w 12192000"/>
                  <a:gd name="connsiteY167" fmla="*/ 28621 h 3176298"/>
                  <a:gd name="connsiteX168" fmla="*/ 12192000 w 12192000"/>
                  <a:gd name="connsiteY168" fmla="*/ 0 h 3176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Lst>
                <a:rect l="l" t="t" r="r" b="b"/>
                <a:pathLst>
                  <a:path w="12192000" h="3176298">
                    <a:moveTo>
                      <a:pt x="12192000" y="0"/>
                    </a:moveTo>
                    <a:lnTo>
                      <a:pt x="12192000" y="3176298"/>
                    </a:lnTo>
                    <a:lnTo>
                      <a:pt x="0" y="3176298"/>
                    </a:lnTo>
                    <a:lnTo>
                      <a:pt x="0" y="2264980"/>
                    </a:lnTo>
                    <a:lnTo>
                      <a:pt x="544" y="2264980"/>
                    </a:lnTo>
                    <a:lnTo>
                      <a:pt x="544" y="2392219"/>
                    </a:lnTo>
                    <a:lnTo>
                      <a:pt x="61197" y="2387448"/>
                    </a:lnTo>
                    <a:cubicBezTo>
                      <a:pt x="80794" y="2382137"/>
                      <a:pt x="99990" y="2374707"/>
                      <a:pt x="119613" y="2369945"/>
                    </a:cubicBezTo>
                    <a:cubicBezTo>
                      <a:pt x="137898" y="2365563"/>
                      <a:pt x="155046" y="2355466"/>
                      <a:pt x="172384" y="2347084"/>
                    </a:cubicBezTo>
                    <a:cubicBezTo>
                      <a:pt x="205529" y="2331082"/>
                      <a:pt x="240965" y="2341178"/>
                      <a:pt x="274873" y="2336988"/>
                    </a:cubicBezTo>
                    <a:cubicBezTo>
                      <a:pt x="285732" y="2335653"/>
                      <a:pt x="296590" y="2334130"/>
                      <a:pt x="307259" y="2331461"/>
                    </a:cubicBezTo>
                    <a:cubicBezTo>
                      <a:pt x="336408" y="2324413"/>
                      <a:pt x="366127" y="2318317"/>
                      <a:pt x="394511" y="2308601"/>
                    </a:cubicBezTo>
                    <a:cubicBezTo>
                      <a:pt x="426709" y="2297743"/>
                      <a:pt x="457572" y="2283264"/>
                      <a:pt x="494337" y="2268213"/>
                    </a:cubicBezTo>
                    <a:cubicBezTo>
                      <a:pt x="507102" y="2272024"/>
                      <a:pt x="526724" y="2282312"/>
                      <a:pt x="546917" y="2283264"/>
                    </a:cubicBezTo>
                    <a:cubicBezTo>
                      <a:pt x="611880" y="2286503"/>
                      <a:pt x="672650" y="2268786"/>
                      <a:pt x="730754" y="2240780"/>
                    </a:cubicBezTo>
                    <a:cubicBezTo>
                      <a:pt x="748471" y="2232399"/>
                      <a:pt x="767524" y="2226874"/>
                      <a:pt x="785432" y="2218682"/>
                    </a:cubicBezTo>
                    <a:cubicBezTo>
                      <a:pt x="791717" y="2215826"/>
                      <a:pt x="799909" y="2209730"/>
                      <a:pt x="801053" y="2204013"/>
                    </a:cubicBezTo>
                    <a:cubicBezTo>
                      <a:pt x="807719" y="2170866"/>
                      <a:pt x="832486" y="2171436"/>
                      <a:pt x="858205" y="2169532"/>
                    </a:cubicBezTo>
                    <a:cubicBezTo>
                      <a:pt x="888877" y="2167247"/>
                      <a:pt x="919165" y="2161912"/>
                      <a:pt x="949646" y="2157340"/>
                    </a:cubicBezTo>
                    <a:cubicBezTo>
                      <a:pt x="953648" y="2156768"/>
                      <a:pt x="957266" y="2152768"/>
                      <a:pt x="960887" y="2150099"/>
                    </a:cubicBezTo>
                    <a:cubicBezTo>
                      <a:pt x="966411" y="2146099"/>
                      <a:pt x="971554" y="2140003"/>
                      <a:pt x="977653" y="2138480"/>
                    </a:cubicBezTo>
                    <a:cubicBezTo>
                      <a:pt x="1008894" y="2131049"/>
                      <a:pt x="1040327" y="2124763"/>
                      <a:pt x="1071762" y="2117905"/>
                    </a:cubicBezTo>
                    <a:cubicBezTo>
                      <a:pt x="1078810" y="2116380"/>
                      <a:pt x="1086048" y="2114476"/>
                      <a:pt x="1092527" y="2111428"/>
                    </a:cubicBezTo>
                    <a:cubicBezTo>
                      <a:pt x="1098623" y="2108570"/>
                      <a:pt x="1103767" y="2103616"/>
                      <a:pt x="1109865" y="2100568"/>
                    </a:cubicBezTo>
                    <a:cubicBezTo>
                      <a:pt x="1126437" y="2092378"/>
                      <a:pt x="1143394" y="2084757"/>
                      <a:pt x="1162823" y="2075613"/>
                    </a:cubicBezTo>
                    <a:cubicBezTo>
                      <a:pt x="1173681" y="2092757"/>
                      <a:pt x="1188354" y="2083041"/>
                      <a:pt x="1206641" y="2074851"/>
                    </a:cubicBezTo>
                    <a:cubicBezTo>
                      <a:pt x="1225310" y="2066468"/>
                      <a:pt x="1246837" y="2063801"/>
                      <a:pt x="1267411" y="2060753"/>
                    </a:cubicBezTo>
                    <a:cubicBezTo>
                      <a:pt x="1305132" y="2055228"/>
                      <a:pt x="1343044" y="2051799"/>
                      <a:pt x="1380762" y="2046847"/>
                    </a:cubicBezTo>
                    <a:cubicBezTo>
                      <a:pt x="1388765" y="2045703"/>
                      <a:pt x="1397909" y="2043608"/>
                      <a:pt x="1404006" y="2038844"/>
                    </a:cubicBezTo>
                    <a:cubicBezTo>
                      <a:pt x="1445725" y="2006839"/>
                      <a:pt x="1496403" y="1997887"/>
                      <a:pt x="1544598" y="2000932"/>
                    </a:cubicBezTo>
                    <a:cubicBezTo>
                      <a:pt x="1582510" y="2003220"/>
                      <a:pt x="1619658" y="2004935"/>
                      <a:pt x="1657188" y="2001697"/>
                    </a:cubicBezTo>
                    <a:cubicBezTo>
                      <a:pt x="1660046" y="2001505"/>
                      <a:pt x="1663856" y="2001887"/>
                      <a:pt x="1665950" y="2003411"/>
                    </a:cubicBezTo>
                    <a:cubicBezTo>
                      <a:pt x="1678904" y="2013507"/>
                      <a:pt x="1692431" y="2014269"/>
                      <a:pt x="1709006" y="2015983"/>
                    </a:cubicBezTo>
                    <a:cubicBezTo>
                      <a:pt x="1732439" y="2018461"/>
                      <a:pt x="1753965" y="2016745"/>
                      <a:pt x="1775684" y="2012555"/>
                    </a:cubicBezTo>
                    <a:cubicBezTo>
                      <a:pt x="1791496" y="2009507"/>
                      <a:pt x="1807497" y="2003220"/>
                      <a:pt x="1821596" y="1995218"/>
                    </a:cubicBezTo>
                    <a:cubicBezTo>
                      <a:pt x="1841216" y="1983978"/>
                      <a:pt x="1860079" y="1979597"/>
                      <a:pt x="1878748" y="1994457"/>
                    </a:cubicBezTo>
                    <a:cubicBezTo>
                      <a:pt x="1898940" y="2010269"/>
                      <a:pt x="1921800" y="2004745"/>
                      <a:pt x="1944092" y="2005315"/>
                    </a:cubicBezTo>
                    <a:cubicBezTo>
                      <a:pt x="1953806" y="2005507"/>
                      <a:pt x="1964094" y="2005124"/>
                      <a:pt x="1973429" y="2007601"/>
                    </a:cubicBezTo>
                    <a:cubicBezTo>
                      <a:pt x="2000479" y="2014651"/>
                      <a:pt x="2026581" y="2025320"/>
                      <a:pt x="2054013" y="2030082"/>
                    </a:cubicBezTo>
                    <a:cubicBezTo>
                      <a:pt x="2069254" y="2032747"/>
                      <a:pt x="2086208" y="2027986"/>
                      <a:pt x="2102021" y="2024557"/>
                    </a:cubicBezTo>
                    <a:cubicBezTo>
                      <a:pt x="2118023" y="2020937"/>
                      <a:pt x="2133834" y="2015413"/>
                      <a:pt x="2149267" y="2009697"/>
                    </a:cubicBezTo>
                    <a:cubicBezTo>
                      <a:pt x="2159743" y="2005887"/>
                      <a:pt x="2171173" y="2002267"/>
                      <a:pt x="2179556" y="1995409"/>
                    </a:cubicBezTo>
                    <a:cubicBezTo>
                      <a:pt x="2198608" y="1979788"/>
                      <a:pt x="2218229" y="1977120"/>
                      <a:pt x="2240710" y="1985312"/>
                    </a:cubicBezTo>
                    <a:cubicBezTo>
                      <a:pt x="2244137" y="1986647"/>
                      <a:pt x="2248138" y="1986647"/>
                      <a:pt x="2251948" y="1986836"/>
                    </a:cubicBezTo>
                    <a:cubicBezTo>
                      <a:pt x="2312915" y="1990836"/>
                      <a:pt x="2373874" y="1993314"/>
                      <a:pt x="2434456" y="1999410"/>
                    </a:cubicBezTo>
                    <a:cubicBezTo>
                      <a:pt x="2459029" y="2001887"/>
                      <a:pt x="2482652" y="2012745"/>
                      <a:pt x="2506847" y="2019603"/>
                    </a:cubicBezTo>
                    <a:cubicBezTo>
                      <a:pt x="2511800" y="2020937"/>
                      <a:pt x="2517327" y="2023033"/>
                      <a:pt x="2522279" y="2022080"/>
                    </a:cubicBezTo>
                    <a:cubicBezTo>
                      <a:pt x="2576191" y="2012555"/>
                      <a:pt x="2626677" y="2026461"/>
                      <a:pt x="2676398" y="2044751"/>
                    </a:cubicBezTo>
                    <a:cubicBezTo>
                      <a:pt x="2681540" y="2046656"/>
                      <a:pt x="2687827" y="2046084"/>
                      <a:pt x="2693543" y="2045703"/>
                    </a:cubicBezTo>
                    <a:cubicBezTo>
                      <a:pt x="2709548" y="2044370"/>
                      <a:pt x="2726882" y="2037701"/>
                      <a:pt x="2741360" y="2041701"/>
                    </a:cubicBezTo>
                    <a:cubicBezTo>
                      <a:pt x="2779842" y="2052753"/>
                      <a:pt x="2817943" y="2066087"/>
                      <a:pt x="2854140" y="2082851"/>
                    </a:cubicBezTo>
                    <a:cubicBezTo>
                      <a:pt x="2890910" y="2099805"/>
                      <a:pt x="2925008" y="2114095"/>
                      <a:pt x="2967110" y="2096949"/>
                    </a:cubicBezTo>
                    <a:cubicBezTo>
                      <a:pt x="2985016" y="2089709"/>
                      <a:pt x="3008639" y="2094853"/>
                      <a:pt x="3029216" y="2096757"/>
                    </a:cubicBezTo>
                    <a:cubicBezTo>
                      <a:pt x="3044264" y="2098282"/>
                      <a:pt x="3058743" y="2106856"/>
                      <a:pt x="3073604" y="2106856"/>
                    </a:cubicBezTo>
                    <a:cubicBezTo>
                      <a:pt x="3113231" y="2106856"/>
                      <a:pt x="3148472" y="2116953"/>
                      <a:pt x="3182763" y="2137527"/>
                    </a:cubicBezTo>
                    <a:cubicBezTo>
                      <a:pt x="3196102" y="2145528"/>
                      <a:pt x="3216867" y="2140193"/>
                      <a:pt x="3234202" y="2142289"/>
                    </a:cubicBezTo>
                    <a:cubicBezTo>
                      <a:pt x="3252492" y="2144765"/>
                      <a:pt x="3271348" y="2147051"/>
                      <a:pt x="3288877" y="2152578"/>
                    </a:cubicBezTo>
                    <a:cubicBezTo>
                      <a:pt x="3334216" y="2167056"/>
                      <a:pt x="3378986" y="2183439"/>
                      <a:pt x="3424135" y="2198680"/>
                    </a:cubicBezTo>
                    <a:cubicBezTo>
                      <a:pt x="3461282" y="2211253"/>
                      <a:pt x="3497862" y="2201347"/>
                      <a:pt x="3534629" y="2196013"/>
                    </a:cubicBezTo>
                    <a:cubicBezTo>
                      <a:pt x="3557682" y="2192583"/>
                      <a:pt x="3579206" y="2184391"/>
                      <a:pt x="3605116" y="2196583"/>
                    </a:cubicBezTo>
                    <a:cubicBezTo>
                      <a:pt x="3629882" y="2208205"/>
                      <a:pt x="3661315" y="2205537"/>
                      <a:pt x="3689131" y="2211824"/>
                    </a:cubicBezTo>
                    <a:cubicBezTo>
                      <a:pt x="3712565" y="2217157"/>
                      <a:pt x="3735231" y="2225732"/>
                      <a:pt x="3757902" y="2234114"/>
                    </a:cubicBezTo>
                    <a:cubicBezTo>
                      <a:pt x="3788766" y="2245545"/>
                      <a:pt x="3819245" y="2257545"/>
                      <a:pt x="3852966" y="2251831"/>
                    </a:cubicBezTo>
                    <a:cubicBezTo>
                      <a:pt x="3891259" y="2245353"/>
                      <a:pt x="3917546" y="2269738"/>
                      <a:pt x="3947648" y="2285932"/>
                    </a:cubicBezTo>
                    <a:cubicBezTo>
                      <a:pt x="3968414" y="2296980"/>
                      <a:pt x="3991083" y="2305172"/>
                      <a:pt x="4013753" y="2312031"/>
                    </a:cubicBezTo>
                    <a:cubicBezTo>
                      <a:pt x="4044043" y="2320985"/>
                      <a:pt x="4075285" y="2326320"/>
                      <a:pt x="4105766" y="2335082"/>
                    </a:cubicBezTo>
                    <a:cubicBezTo>
                      <a:pt x="4151870" y="2348226"/>
                      <a:pt x="4198546" y="2358514"/>
                      <a:pt x="4246551" y="2351274"/>
                    </a:cubicBezTo>
                    <a:cubicBezTo>
                      <a:pt x="4268649" y="2348036"/>
                      <a:pt x="4289227" y="2348226"/>
                      <a:pt x="4311323" y="2352991"/>
                    </a:cubicBezTo>
                    <a:cubicBezTo>
                      <a:pt x="4347518" y="2360801"/>
                      <a:pt x="4384668" y="2361753"/>
                      <a:pt x="4413817" y="2390899"/>
                    </a:cubicBezTo>
                    <a:cubicBezTo>
                      <a:pt x="4424104" y="2401188"/>
                      <a:pt x="4442581" y="2403853"/>
                      <a:pt x="4457632" y="2409188"/>
                    </a:cubicBezTo>
                    <a:cubicBezTo>
                      <a:pt x="4474969" y="2415476"/>
                      <a:pt x="4487731" y="2412236"/>
                      <a:pt x="4497068" y="2393947"/>
                    </a:cubicBezTo>
                    <a:cubicBezTo>
                      <a:pt x="4501257" y="2385757"/>
                      <a:pt x="4513260" y="2377755"/>
                      <a:pt x="4522596" y="2376421"/>
                    </a:cubicBezTo>
                    <a:cubicBezTo>
                      <a:pt x="4550599" y="2372421"/>
                      <a:pt x="4576318" y="2378327"/>
                      <a:pt x="4603368" y="2391282"/>
                    </a:cubicBezTo>
                    <a:cubicBezTo>
                      <a:pt x="4628705" y="2403474"/>
                      <a:pt x="4660331" y="2402140"/>
                      <a:pt x="4689098" y="2406903"/>
                    </a:cubicBezTo>
                    <a:cubicBezTo>
                      <a:pt x="4699289" y="2408618"/>
                      <a:pt x="4709482" y="2411237"/>
                      <a:pt x="4719697" y="2413428"/>
                    </a:cubicBezTo>
                    <a:lnTo>
                      <a:pt x="4726469" y="2414298"/>
                    </a:lnTo>
                    <a:lnTo>
                      <a:pt x="4785776" y="2414298"/>
                    </a:lnTo>
                    <a:lnTo>
                      <a:pt x="4788661" y="2414047"/>
                    </a:lnTo>
                    <a:cubicBezTo>
                      <a:pt x="4801401" y="2412237"/>
                      <a:pt x="4814166" y="2410142"/>
                      <a:pt x="4827024" y="2408999"/>
                    </a:cubicBezTo>
                    <a:cubicBezTo>
                      <a:pt x="4847027" y="2407095"/>
                      <a:pt x="4867412" y="2407856"/>
                      <a:pt x="4887415" y="2405570"/>
                    </a:cubicBezTo>
                    <a:cubicBezTo>
                      <a:pt x="4903799" y="2403853"/>
                      <a:pt x="4919991" y="2399474"/>
                      <a:pt x="4936184" y="2395853"/>
                    </a:cubicBezTo>
                    <a:cubicBezTo>
                      <a:pt x="4942089" y="2394520"/>
                      <a:pt x="4947996" y="2389376"/>
                      <a:pt x="4953328" y="2390138"/>
                    </a:cubicBezTo>
                    <a:cubicBezTo>
                      <a:pt x="5006292" y="2398330"/>
                      <a:pt x="5044391" y="2361753"/>
                      <a:pt x="5089162" y="2345560"/>
                    </a:cubicBezTo>
                    <a:cubicBezTo>
                      <a:pt x="5136216" y="2328413"/>
                      <a:pt x="5181748" y="2302124"/>
                      <a:pt x="5234326" y="2309935"/>
                    </a:cubicBezTo>
                    <a:cubicBezTo>
                      <a:pt x="5266141" y="2314697"/>
                      <a:pt x="5296812" y="2325747"/>
                      <a:pt x="5328438" y="2332416"/>
                    </a:cubicBezTo>
                    <a:cubicBezTo>
                      <a:pt x="5339677" y="2334701"/>
                      <a:pt x="5352250" y="2334320"/>
                      <a:pt x="5363491" y="2332034"/>
                    </a:cubicBezTo>
                    <a:cubicBezTo>
                      <a:pt x="5417784" y="2321555"/>
                      <a:pt x="5471316" y="2320032"/>
                      <a:pt x="5524660" y="2337178"/>
                    </a:cubicBezTo>
                    <a:cubicBezTo>
                      <a:pt x="5533802" y="2340036"/>
                      <a:pt x="5543518" y="2342701"/>
                      <a:pt x="5553045" y="2342701"/>
                    </a:cubicBezTo>
                    <a:cubicBezTo>
                      <a:pt x="5605244" y="2342701"/>
                      <a:pt x="5656488" y="2338701"/>
                      <a:pt x="5706401" y="2320032"/>
                    </a:cubicBezTo>
                    <a:cubicBezTo>
                      <a:pt x="5723166" y="2313745"/>
                      <a:pt x="5743551" y="2317745"/>
                      <a:pt x="5762029" y="2316221"/>
                    </a:cubicBezTo>
                    <a:cubicBezTo>
                      <a:pt x="5779174" y="2314889"/>
                      <a:pt x="5796702" y="2314317"/>
                      <a:pt x="5813276" y="2309935"/>
                    </a:cubicBezTo>
                    <a:cubicBezTo>
                      <a:pt x="5837472" y="2303459"/>
                      <a:pt x="5859949" y="2302697"/>
                      <a:pt x="5884906" y="2308411"/>
                    </a:cubicBezTo>
                    <a:cubicBezTo>
                      <a:pt x="5908719" y="2313745"/>
                      <a:pt x="5934438" y="2311079"/>
                      <a:pt x="5959204" y="2311269"/>
                    </a:cubicBezTo>
                    <a:cubicBezTo>
                      <a:pt x="5986828" y="2311459"/>
                      <a:pt x="6014449" y="2311649"/>
                      <a:pt x="6042072" y="2310697"/>
                    </a:cubicBezTo>
                    <a:cubicBezTo>
                      <a:pt x="6053124" y="2310317"/>
                      <a:pt x="6065695" y="2302697"/>
                      <a:pt x="6074842" y="2305745"/>
                    </a:cubicBezTo>
                    <a:cubicBezTo>
                      <a:pt x="6104368" y="2316031"/>
                      <a:pt x="6133897" y="2303649"/>
                      <a:pt x="6163425" y="2309172"/>
                    </a:cubicBezTo>
                    <a:cubicBezTo>
                      <a:pt x="6177905" y="2312031"/>
                      <a:pt x="6194288" y="2304220"/>
                      <a:pt x="6209909" y="2303459"/>
                    </a:cubicBezTo>
                    <a:cubicBezTo>
                      <a:pt x="6235437" y="2302124"/>
                      <a:pt x="6260964" y="2302697"/>
                      <a:pt x="6286493" y="2302315"/>
                    </a:cubicBezTo>
                    <a:cubicBezTo>
                      <a:pt x="6294876" y="2302124"/>
                      <a:pt x="6303068" y="2301362"/>
                      <a:pt x="6311449" y="2300980"/>
                    </a:cubicBezTo>
                    <a:cubicBezTo>
                      <a:pt x="6318880" y="2300601"/>
                      <a:pt x="6326691" y="2298887"/>
                      <a:pt x="6333739" y="2300218"/>
                    </a:cubicBezTo>
                    <a:cubicBezTo>
                      <a:pt x="6359268" y="2304983"/>
                      <a:pt x="6384414" y="2312793"/>
                      <a:pt x="6410131" y="2315841"/>
                    </a:cubicBezTo>
                    <a:cubicBezTo>
                      <a:pt x="6432420" y="2318507"/>
                      <a:pt x="6455472" y="2314889"/>
                      <a:pt x="6477951" y="2316793"/>
                    </a:cubicBezTo>
                    <a:cubicBezTo>
                      <a:pt x="6517576" y="2320032"/>
                      <a:pt x="6557201" y="2325747"/>
                      <a:pt x="6596828" y="2329368"/>
                    </a:cubicBezTo>
                    <a:cubicBezTo>
                      <a:pt x="6605401" y="2330130"/>
                      <a:pt x="6614353" y="2325365"/>
                      <a:pt x="6623118" y="2324985"/>
                    </a:cubicBezTo>
                    <a:cubicBezTo>
                      <a:pt x="6650551" y="2324033"/>
                      <a:pt x="6677984" y="2323841"/>
                      <a:pt x="6705417" y="2323272"/>
                    </a:cubicBezTo>
                    <a:cubicBezTo>
                      <a:pt x="6721038" y="2323080"/>
                      <a:pt x="6736851" y="2323651"/>
                      <a:pt x="6752283" y="2321937"/>
                    </a:cubicBezTo>
                    <a:cubicBezTo>
                      <a:pt x="6772665" y="2319651"/>
                      <a:pt x="6791144" y="2316221"/>
                      <a:pt x="6810195" y="2331082"/>
                    </a:cubicBezTo>
                    <a:cubicBezTo>
                      <a:pt x="6839534" y="2354132"/>
                      <a:pt x="6876872" y="2345178"/>
                      <a:pt x="6910782" y="2350512"/>
                    </a:cubicBezTo>
                    <a:cubicBezTo>
                      <a:pt x="6919547" y="2351847"/>
                      <a:pt x="6928501" y="2352036"/>
                      <a:pt x="6937263" y="2353561"/>
                    </a:cubicBezTo>
                    <a:cubicBezTo>
                      <a:pt x="6953457" y="2356418"/>
                      <a:pt x="6969457" y="2359657"/>
                      <a:pt x="6985653" y="2362897"/>
                    </a:cubicBezTo>
                    <a:cubicBezTo>
                      <a:pt x="6988509" y="2363467"/>
                      <a:pt x="6991747" y="2363659"/>
                      <a:pt x="6994415" y="2364611"/>
                    </a:cubicBezTo>
                    <a:cubicBezTo>
                      <a:pt x="7018991" y="2372611"/>
                      <a:pt x="7043184" y="2381755"/>
                      <a:pt x="7068141" y="2388234"/>
                    </a:cubicBezTo>
                    <a:cubicBezTo>
                      <a:pt x="7080334" y="2391472"/>
                      <a:pt x="7093860" y="2391853"/>
                      <a:pt x="7106432" y="2390138"/>
                    </a:cubicBezTo>
                    <a:cubicBezTo>
                      <a:pt x="7143199" y="2385185"/>
                      <a:pt x="7179587" y="2383089"/>
                      <a:pt x="7216547" y="2390330"/>
                    </a:cubicBezTo>
                    <a:cubicBezTo>
                      <a:pt x="7231214" y="2393186"/>
                      <a:pt x="7247599" y="2388424"/>
                      <a:pt x="7263220" y="2386709"/>
                    </a:cubicBezTo>
                    <a:cubicBezTo>
                      <a:pt x="7300559" y="2382137"/>
                      <a:pt x="7337899" y="2377183"/>
                      <a:pt x="7375428" y="2372803"/>
                    </a:cubicBezTo>
                    <a:cubicBezTo>
                      <a:pt x="7398860" y="2370135"/>
                      <a:pt x="7422483" y="2368611"/>
                      <a:pt x="7445916" y="2365945"/>
                    </a:cubicBezTo>
                    <a:cubicBezTo>
                      <a:pt x="7472967" y="2362705"/>
                      <a:pt x="7499828" y="2357753"/>
                      <a:pt x="7526880" y="2355084"/>
                    </a:cubicBezTo>
                    <a:cubicBezTo>
                      <a:pt x="7557742" y="2352036"/>
                      <a:pt x="7588795" y="2351466"/>
                      <a:pt x="7619655" y="2348226"/>
                    </a:cubicBezTo>
                    <a:cubicBezTo>
                      <a:pt x="7676047" y="2341940"/>
                      <a:pt x="7732247" y="2334509"/>
                      <a:pt x="7788636" y="2327461"/>
                    </a:cubicBezTo>
                    <a:cubicBezTo>
                      <a:pt x="7843311" y="2320603"/>
                      <a:pt x="7897987" y="2314507"/>
                      <a:pt x="7952280" y="2305935"/>
                    </a:cubicBezTo>
                    <a:cubicBezTo>
                      <a:pt x="7975142" y="2302315"/>
                      <a:pt x="7996859" y="2292408"/>
                      <a:pt x="8019339" y="2286884"/>
                    </a:cubicBezTo>
                    <a:cubicBezTo>
                      <a:pt x="8058774" y="2277357"/>
                      <a:pt x="8098590" y="2269357"/>
                      <a:pt x="8137835" y="2259832"/>
                    </a:cubicBezTo>
                    <a:cubicBezTo>
                      <a:pt x="8155359" y="2255641"/>
                      <a:pt x="8172124" y="2248593"/>
                      <a:pt x="8189651" y="2243639"/>
                    </a:cubicBezTo>
                    <a:cubicBezTo>
                      <a:pt x="8230992" y="2232208"/>
                      <a:pt x="8272903" y="2222874"/>
                      <a:pt x="8313671" y="2209920"/>
                    </a:cubicBezTo>
                    <a:cubicBezTo>
                      <a:pt x="8362822" y="2194297"/>
                      <a:pt x="8411019" y="2175439"/>
                      <a:pt x="8459979" y="2158864"/>
                    </a:cubicBezTo>
                    <a:cubicBezTo>
                      <a:pt x="8478269" y="2152578"/>
                      <a:pt x="8497511" y="2148957"/>
                      <a:pt x="8516369" y="2144003"/>
                    </a:cubicBezTo>
                    <a:cubicBezTo>
                      <a:pt x="8563425" y="2131431"/>
                      <a:pt x="8610288" y="2118095"/>
                      <a:pt x="8657726" y="2106284"/>
                    </a:cubicBezTo>
                    <a:cubicBezTo>
                      <a:pt x="8675253" y="2101901"/>
                      <a:pt x="8693731" y="2102284"/>
                      <a:pt x="8711448" y="2098664"/>
                    </a:cubicBezTo>
                    <a:cubicBezTo>
                      <a:pt x="8732023" y="2094472"/>
                      <a:pt x="8752407" y="2089138"/>
                      <a:pt x="8772219" y="2082280"/>
                    </a:cubicBezTo>
                    <a:cubicBezTo>
                      <a:pt x="8796985" y="2073707"/>
                      <a:pt x="8820990" y="2062659"/>
                      <a:pt x="8845565" y="2053705"/>
                    </a:cubicBezTo>
                    <a:cubicBezTo>
                      <a:pt x="8886142" y="2039034"/>
                      <a:pt x="8926911" y="2024557"/>
                      <a:pt x="8967871" y="2011221"/>
                    </a:cubicBezTo>
                    <a:cubicBezTo>
                      <a:pt x="8983301" y="2006268"/>
                      <a:pt x="9000257" y="2005697"/>
                      <a:pt x="9015878" y="2001124"/>
                    </a:cubicBezTo>
                    <a:cubicBezTo>
                      <a:pt x="9088840" y="1979597"/>
                      <a:pt x="9161805" y="1957880"/>
                      <a:pt x="9234579" y="1935209"/>
                    </a:cubicBezTo>
                    <a:cubicBezTo>
                      <a:pt x="9272298" y="1923399"/>
                      <a:pt x="9308875" y="1908538"/>
                      <a:pt x="9346597" y="1896917"/>
                    </a:cubicBezTo>
                    <a:cubicBezTo>
                      <a:pt x="9369267" y="1889869"/>
                      <a:pt x="9393650" y="1887773"/>
                      <a:pt x="9416321" y="1880724"/>
                    </a:cubicBezTo>
                    <a:cubicBezTo>
                      <a:pt x="9437278" y="1874247"/>
                      <a:pt x="9456709" y="1863578"/>
                      <a:pt x="9477283" y="1856149"/>
                    </a:cubicBezTo>
                    <a:cubicBezTo>
                      <a:pt x="9540152" y="1833097"/>
                      <a:pt x="9603971" y="1811953"/>
                      <a:pt x="9666265" y="1787186"/>
                    </a:cubicBezTo>
                    <a:cubicBezTo>
                      <a:pt x="9696749" y="1775183"/>
                      <a:pt x="9725323" y="1757849"/>
                      <a:pt x="9754088" y="1741464"/>
                    </a:cubicBezTo>
                    <a:cubicBezTo>
                      <a:pt x="9802858" y="1713841"/>
                      <a:pt x="9850865" y="1685074"/>
                      <a:pt x="9899446" y="1656880"/>
                    </a:cubicBezTo>
                    <a:cubicBezTo>
                      <a:pt x="9935832" y="1635924"/>
                      <a:pt x="9968027" y="1611347"/>
                      <a:pt x="9993175" y="1576487"/>
                    </a:cubicBezTo>
                    <a:cubicBezTo>
                      <a:pt x="10004797" y="1560484"/>
                      <a:pt x="10024990" y="1546768"/>
                      <a:pt x="10044230" y="1540480"/>
                    </a:cubicBezTo>
                    <a:cubicBezTo>
                      <a:pt x="10078713" y="1529241"/>
                      <a:pt x="10104430" y="1507522"/>
                      <a:pt x="10131863" y="1485613"/>
                    </a:cubicBezTo>
                    <a:cubicBezTo>
                      <a:pt x="10166536" y="1457801"/>
                      <a:pt x="10203304" y="1431509"/>
                      <a:pt x="10242357" y="1410555"/>
                    </a:cubicBezTo>
                    <a:cubicBezTo>
                      <a:pt x="10280840" y="1389980"/>
                      <a:pt x="10324086" y="1378549"/>
                      <a:pt x="10363709" y="1359499"/>
                    </a:cubicBezTo>
                    <a:cubicBezTo>
                      <a:pt x="10386952" y="1348259"/>
                      <a:pt x="10407146" y="1330353"/>
                      <a:pt x="10428291" y="1314920"/>
                    </a:cubicBezTo>
                    <a:cubicBezTo>
                      <a:pt x="10449438" y="1299489"/>
                      <a:pt x="10470394" y="1283486"/>
                      <a:pt x="10490969" y="1267104"/>
                    </a:cubicBezTo>
                    <a:cubicBezTo>
                      <a:pt x="10502208" y="1258149"/>
                      <a:pt x="10511734" y="1246909"/>
                      <a:pt x="10523354" y="1238337"/>
                    </a:cubicBezTo>
                    <a:cubicBezTo>
                      <a:pt x="10545263" y="1222334"/>
                      <a:pt x="10569075" y="1208808"/>
                      <a:pt x="10590031" y="1191664"/>
                    </a:cubicBezTo>
                    <a:cubicBezTo>
                      <a:pt x="10610225" y="1175089"/>
                      <a:pt x="10633467" y="1166707"/>
                      <a:pt x="10656519" y="1156038"/>
                    </a:cubicBezTo>
                    <a:cubicBezTo>
                      <a:pt x="10674046" y="1148036"/>
                      <a:pt x="10686617" y="1130320"/>
                      <a:pt x="10703573" y="1120603"/>
                    </a:cubicBezTo>
                    <a:cubicBezTo>
                      <a:pt x="10727767" y="1106697"/>
                      <a:pt x="10746246" y="1089553"/>
                      <a:pt x="10764534" y="1067643"/>
                    </a:cubicBezTo>
                    <a:cubicBezTo>
                      <a:pt x="10785111" y="1043068"/>
                      <a:pt x="10820162" y="1029732"/>
                      <a:pt x="10850453" y="1014301"/>
                    </a:cubicBezTo>
                    <a:cubicBezTo>
                      <a:pt x="10876171" y="1001157"/>
                      <a:pt x="10906081" y="995632"/>
                      <a:pt x="10929704" y="980201"/>
                    </a:cubicBezTo>
                    <a:cubicBezTo>
                      <a:pt x="10946279" y="969342"/>
                      <a:pt x="10958661" y="948957"/>
                      <a:pt x="10967423" y="930289"/>
                    </a:cubicBezTo>
                    <a:cubicBezTo>
                      <a:pt x="10987046" y="887995"/>
                      <a:pt x="11021146" y="861897"/>
                      <a:pt x="11058869" y="838084"/>
                    </a:cubicBezTo>
                    <a:cubicBezTo>
                      <a:pt x="11097350" y="813699"/>
                      <a:pt x="11133927" y="786836"/>
                      <a:pt x="11172600" y="762834"/>
                    </a:cubicBezTo>
                    <a:cubicBezTo>
                      <a:pt x="11211843" y="738638"/>
                      <a:pt x="11243658" y="706443"/>
                      <a:pt x="11275283" y="673676"/>
                    </a:cubicBezTo>
                    <a:cubicBezTo>
                      <a:pt x="11288238" y="660150"/>
                      <a:pt x="11305192" y="650434"/>
                      <a:pt x="11320623" y="639195"/>
                    </a:cubicBezTo>
                    <a:cubicBezTo>
                      <a:pt x="11338339" y="626241"/>
                      <a:pt x="11355296" y="611953"/>
                      <a:pt x="11374346" y="601664"/>
                    </a:cubicBezTo>
                    <a:cubicBezTo>
                      <a:pt x="11398160" y="588709"/>
                      <a:pt x="11424069" y="579757"/>
                      <a:pt x="11448453" y="567755"/>
                    </a:cubicBezTo>
                    <a:cubicBezTo>
                      <a:pt x="11476838" y="553657"/>
                      <a:pt x="11505795" y="539750"/>
                      <a:pt x="11532275" y="522605"/>
                    </a:cubicBezTo>
                    <a:cubicBezTo>
                      <a:pt x="11545039" y="514413"/>
                      <a:pt x="11553613" y="499363"/>
                      <a:pt x="11562947" y="486598"/>
                    </a:cubicBezTo>
                    <a:cubicBezTo>
                      <a:pt x="11599714" y="436305"/>
                      <a:pt x="11635529" y="385441"/>
                      <a:pt x="11672489" y="335337"/>
                    </a:cubicBezTo>
                    <a:cubicBezTo>
                      <a:pt x="11712304" y="281424"/>
                      <a:pt x="11763931" y="241608"/>
                      <a:pt x="11821656" y="207889"/>
                    </a:cubicBezTo>
                    <a:cubicBezTo>
                      <a:pt x="11877664" y="175312"/>
                      <a:pt x="11931195" y="138734"/>
                      <a:pt x="11986443" y="104824"/>
                    </a:cubicBezTo>
                    <a:cubicBezTo>
                      <a:pt x="11998443" y="97395"/>
                      <a:pt x="12013114" y="94347"/>
                      <a:pt x="12026448" y="88821"/>
                    </a:cubicBezTo>
                    <a:cubicBezTo>
                      <a:pt x="12072360" y="69580"/>
                      <a:pt x="12118083" y="50147"/>
                      <a:pt x="12160947" y="28621"/>
                    </a:cubicBezTo>
                    <a:lnTo>
                      <a:pt x="12192000" y="0"/>
                    </a:lnTo>
                    <a:close/>
                  </a:path>
                </a:pathLst>
              </a:cu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5" name="Freeform: Shape 44">
                <a:extLst>
                  <a:ext uri="{FF2B5EF4-FFF2-40B4-BE49-F238E27FC236}">
                    <a16:creationId xmlns:a16="http://schemas.microsoft.com/office/drawing/2014/main" id="{F3C51644-0F34-453B-92B8-9FF33932E2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681702"/>
                <a:ext cx="12192000" cy="3176298"/>
              </a:xfrm>
              <a:custGeom>
                <a:avLst/>
                <a:gdLst>
                  <a:gd name="connsiteX0" fmla="*/ 12192000 w 12192000"/>
                  <a:gd name="connsiteY0" fmla="*/ 0 h 3176298"/>
                  <a:gd name="connsiteX1" fmla="*/ 12192000 w 12192000"/>
                  <a:gd name="connsiteY1" fmla="*/ 3176298 h 3176298"/>
                  <a:gd name="connsiteX2" fmla="*/ 0 w 12192000"/>
                  <a:gd name="connsiteY2" fmla="*/ 3176298 h 3176298"/>
                  <a:gd name="connsiteX3" fmla="*/ 0 w 12192000"/>
                  <a:gd name="connsiteY3" fmla="*/ 2264980 h 3176298"/>
                  <a:gd name="connsiteX4" fmla="*/ 544 w 12192000"/>
                  <a:gd name="connsiteY4" fmla="*/ 2264980 h 3176298"/>
                  <a:gd name="connsiteX5" fmla="*/ 544 w 12192000"/>
                  <a:gd name="connsiteY5" fmla="*/ 2392219 h 3176298"/>
                  <a:gd name="connsiteX6" fmla="*/ 61197 w 12192000"/>
                  <a:gd name="connsiteY6" fmla="*/ 2387448 h 3176298"/>
                  <a:gd name="connsiteX7" fmla="*/ 119613 w 12192000"/>
                  <a:gd name="connsiteY7" fmla="*/ 2369945 h 3176298"/>
                  <a:gd name="connsiteX8" fmla="*/ 172384 w 12192000"/>
                  <a:gd name="connsiteY8" fmla="*/ 2347084 h 3176298"/>
                  <a:gd name="connsiteX9" fmla="*/ 274873 w 12192000"/>
                  <a:gd name="connsiteY9" fmla="*/ 2336988 h 3176298"/>
                  <a:gd name="connsiteX10" fmla="*/ 307259 w 12192000"/>
                  <a:gd name="connsiteY10" fmla="*/ 2331461 h 3176298"/>
                  <a:gd name="connsiteX11" fmla="*/ 394511 w 12192000"/>
                  <a:gd name="connsiteY11" fmla="*/ 2308601 h 3176298"/>
                  <a:gd name="connsiteX12" fmla="*/ 494337 w 12192000"/>
                  <a:gd name="connsiteY12" fmla="*/ 2268213 h 3176298"/>
                  <a:gd name="connsiteX13" fmla="*/ 546917 w 12192000"/>
                  <a:gd name="connsiteY13" fmla="*/ 2283264 h 3176298"/>
                  <a:gd name="connsiteX14" fmla="*/ 730754 w 12192000"/>
                  <a:gd name="connsiteY14" fmla="*/ 2240780 h 3176298"/>
                  <a:gd name="connsiteX15" fmla="*/ 785432 w 12192000"/>
                  <a:gd name="connsiteY15" fmla="*/ 2218682 h 3176298"/>
                  <a:gd name="connsiteX16" fmla="*/ 801053 w 12192000"/>
                  <a:gd name="connsiteY16" fmla="*/ 2204013 h 3176298"/>
                  <a:gd name="connsiteX17" fmla="*/ 858205 w 12192000"/>
                  <a:gd name="connsiteY17" fmla="*/ 2169532 h 3176298"/>
                  <a:gd name="connsiteX18" fmla="*/ 949646 w 12192000"/>
                  <a:gd name="connsiteY18" fmla="*/ 2157340 h 3176298"/>
                  <a:gd name="connsiteX19" fmla="*/ 960887 w 12192000"/>
                  <a:gd name="connsiteY19" fmla="*/ 2150099 h 3176298"/>
                  <a:gd name="connsiteX20" fmla="*/ 977653 w 12192000"/>
                  <a:gd name="connsiteY20" fmla="*/ 2138480 h 3176298"/>
                  <a:gd name="connsiteX21" fmla="*/ 1071762 w 12192000"/>
                  <a:gd name="connsiteY21" fmla="*/ 2117905 h 3176298"/>
                  <a:gd name="connsiteX22" fmla="*/ 1092527 w 12192000"/>
                  <a:gd name="connsiteY22" fmla="*/ 2111428 h 3176298"/>
                  <a:gd name="connsiteX23" fmla="*/ 1109865 w 12192000"/>
                  <a:gd name="connsiteY23" fmla="*/ 2100568 h 3176298"/>
                  <a:gd name="connsiteX24" fmla="*/ 1162823 w 12192000"/>
                  <a:gd name="connsiteY24" fmla="*/ 2075613 h 3176298"/>
                  <a:gd name="connsiteX25" fmla="*/ 1206641 w 12192000"/>
                  <a:gd name="connsiteY25" fmla="*/ 2074851 h 3176298"/>
                  <a:gd name="connsiteX26" fmla="*/ 1267411 w 12192000"/>
                  <a:gd name="connsiteY26" fmla="*/ 2060753 h 3176298"/>
                  <a:gd name="connsiteX27" fmla="*/ 1380762 w 12192000"/>
                  <a:gd name="connsiteY27" fmla="*/ 2046847 h 3176298"/>
                  <a:gd name="connsiteX28" fmla="*/ 1404006 w 12192000"/>
                  <a:gd name="connsiteY28" fmla="*/ 2038844 h 3176298"/>
                  <a:gd name="connsiteX29" fmla="*/ 1544598 w 12192000"/>
                  <a:gd name="connsiteY29" fmla="*/ 2000932 h 3176298"/>
                  <a:gd name="connsiteX30" fmla="*/ 1657188 w 12192000"/>
                  <a:gd name="connsiteY30" fmla="*/ 2001697 h 3176298"/>
                  <a:gd name="connsiteX31" fmla="*/ 1665950 w 12192000"/>
                  <a:gd name="connsiteY31" fmla="*/ 2003411 h 3176298"/>
                  <a:gd name="connsiteX32" fmla="*/ 1709006 w 12192000"/>
                  <a:gd name="connsiteY32" fmla="*/ 2015983 h 3176298"/>
                  <a:gd name="connsiteX33" fmla="*/ 1775684 w 12192000"/>
                  <a:gd name="connsiteY33" fmla="*/ 2012555 h 3176298"/>
                  <a:gd name="connsiteX34" fmla="*/ 1821596 w 12192000"/>
                  <a:gd name="connsiteY34" fmla="*/ 1995218 h 3176298"/>
                  <a:gd name="connsiteX35" fmla="*/ 1878748 w 12192000"/>
                  <a:gd name="connsiteY35" fmla="*/ 1994457 h 3176298"/>
                  <a:gd name="connsiteX36" fmla="*/ 1944092 w 12192000"/>
                  <a:gd name="connsiteY36" fmla="*/ 2005315 h 3176298"/>
                  <a:gd name="connsiteX37" fmla="*/ 1973429 w 12192000"/>
                  <a:gd name="connsiteY37" fmla="*/ 2007601 h 3176298"/>
                  <a:gd name="connsiteX38" fmla="*/ 2054013 w 12192000"/>
                  <a:gd name="connsiteY38" fmla="*/ 2030082 h 3176298"/>
                  <a:gd name="connsiteX39" fmla="*/ 2102021 w 12192000"/>
                  <a:gd name="connsiteY39" fmla="*/ 2024557 h 3176298"/>
                  <a:gd name="connsiteX40" fmla="*/ 2149267 w 12192000"/>
                  <a:gd name="connsiteY40" fmla="*/ 2009697 h 3176298"/>
                  <a:gd name="connsiteX41" fmla="*/ 2179556 w 12192000"/>
                  <a:gd name="connsiteY41" fmla="*/ 1995409 h 3176298"/>
                  <a:gd name="connsiteX42" fmla="*/ 2240710 w 12192000"/>
                  <a:gd name="connsiteY42" fmla="*/ 1985312 h 3176298"/>
                  <a:gd name="connsiteX43" fmla="*/ 2251948 w 12192000"/>
                  <a:gd name="connsiteY43" fmla="*/ 1986836 h 3176298"/>
                  <a:gd name="connsiteX44" fmla="*/ 2434456 w 12192000"/>
                  <a:gd name="connsiteY44" fmla="*/ 1999410 h 3176298"/>
                  <a:gd name="connsiteX45" fmla="*/ 2506847 w 12192000"/>
                  <a:gd name="connsiteY45" fmla="*/ 2019603 h 3176298"/>
                  <a:gd name="connsiteX46" fmla="*/ 2522279 w 12192000"/>
                  <a:gd name="connsiteY46" fmla="*/ 2022080 h 3176298"/>
                  <a:gd name="connsiteX47" fmla="*/ 2676398 w 12192000"/>
                  <a:gd name="connsiteY47" fmla="*/ 2044751 h 3176298"/>
                  <a:gd name="connsiteX48" fmla="*/ 2693543 w 12192000"/>
                  <a:gd name="connsiteY48" fmla="*/ 2045703 h 3176298"/>
                  <a:gd name="connsiteX49" fmla="*/ 2741360 w 12192000"/>
                  <a:gd name="connsiteY49" fmla="*/ 2041701 h 3176298"/>
                  <a:gd name="connsiteX50" fmla="*/ 2854140 w 12192000"/>
                  <a:gd name="connsiteY50" fmla="*/ 2082851 h 3176298"/>
                  <a:gd name="connsiteX51" fmla="*/ 2967110 w 12192000"/>
                  <a:gd name="connsiteY51" fmla="*/ 2096949 h 3176298"/>
                  <a:gd name="connsiteX52" fmla="*/ 3029216 w 12192000"/>
                  <a:gd name="connsiteY52" fmla="*/ 2096757 h 3176298"/>
                  <a:gd name="connsiteX53" fmla="*/ 3073604 w 12192000"/>
                  <a:gd name="connsiteY53" fmla="*/ 2106856 h 3176298"/>
                  <a:gd name="connsiteX54" fmla="*/ 3182763 w 12192000"/>
                  <a:gd name="connsiteY54" fmla="*/ 2137527 h 3176298"/>
                  <a:gd name="connsiteX55" fmla="*/ 3234202 w 12192000"/>
                  <a:gd name="connsiteY55" fmla="*/ 2142289 h 3176298"/>
                  <a:gd name="connsiteX56" fmla="*/ 3288877 w 12192000"/>
                  <a:gd name="connsiteY56" fmla="*/ 2152578 h 3176298"/>
                  <a:gd name="connsiteX57" fmla="*/ 3424135 w 12192000"/>
                  <a:gd name="connsiteY57" fmla="*/ 2198680 h 3176298"/>
                  <a:gd name="connsiteX58" fmla="*/ 3534629 w 12192000"/>
                  <a:gd name="connsiteY58" fmla="*/ 2196013 h 3176298"/>
                  <a:gd name="connsiteX59" fmla="*/ 3605116 w 12192000"/>
                  <a:gd name="connsiteY59" fmla="*/ 2196583 h 3176298"/>
                  <a:gd name="connsiteX60" fmla="*/ 3689131 w 12192000"/>
                  <a:gd name="connsiteY60" fmla="*/ 2211824 h 3176298"/>
                  <a:gd name="connsiteX61" fmla="*/ 3757902 w 12192000"/>
                  <a:gd name="connsiteY61" fmla="*/ 2234114 h 3176298"/>
                  <a:gd name="connsiteX62" fmla="*/ 3852966 w 12192000"/>
                  <a:gd name="connsiteY62" fmla="*/ 2251831 h 3176298"/>
                  <a:gd name="connsiteX63" fmla="*/ 3947648 w 12192000"/>
                  <a:gd name="connsiteY63" fmla="*/ 2285932 h 3176298"/>
                  <a:gd name="connsiteX64" fmla="*/ 4013753 w 12192000"/>
                  <a:gd name="connsiteY64" fmla="*/ 2312031 h 3176298"/>
                  <a:gd name="connsiteX65" fmla="*/ 4105766 w 12192000"/>
                  <a:gd name="connsiteY65" fmla="*/ 2335082 h 3176298"/>
                  <a:gd name="connsiteX66" fmla="*/ 4246551 w 12192000"/>
                  <a:gd name="connsiteY66" fmla="*/ 2351274 h 3176298"/>
                  <a:gd name="connsiteX67" fmla="*/ 4311323 w 12192000"/>
                  <a:gd name="connsiteY67" fmla="*/ 2352991 h 3176298"/>
                  <a:gd name="connsiteX68" fmla="*/ 4413817 w 12192000"/>
                  <a:gd name="connsiteY68" fmla="*/ 2390899 h 3176298"/>
                  <a:gd name="connsiteX69" fmla="*/ 4457632 w 12192000"/>
                  <a:gd name="connsiteY69" fmla="*/ 2409188 h 3176298"/>
                  <a:gd name="connsiteX70" fmla="*/ 4497068 w 12192000"/>
                  <a:gd name="connsiteY70" fmla="*/ 2393947 h 3176298"/>
                  <a:gd name="connsiteX71" fmla="*/ 4522596 w 12192000"/>
                  <a:gd name="connsiteY71" fmla="*/ 2376421 h 3176298"/>
                  <a:gd name="connsiteX72" fmla="*/ 4603368 w 12192000"/>
                  <a:gd name="connsiteY72" fmla="*/ 2391282 h 3176298"/>
                  <a:gd name="connsiteX73" fmla="*/ 4689098 w 12192000"/>
                  <a:gd name="connsiteY73" fmla="*/ 2406903 h 3176298"/>
                  <a:gd name="connsiteX74" fmla="*/ 4719697 w 12192000"/>
                  <a:gd name="connsiteY74" fmla="*/ 2413428 h 3176298"/>
                  <a:gd name="connsiteX75" fmla="*/ 4726469 w 12192000"/>
                  <a:gd name="connsiteY75" fmla="*/ 2414298 h 3176298"/>
                  <a:gd name="connsiteX76" fmla="*/ 4785776 w 12192000"/>
                  <a:gd name="connsiteY76" fmla="*/ 2414298 h 3176298"/>
                  <a:gd name="connsiteX77" fmla="*/ 4788661 w 12192000"/>
                  <a:gd name="connsiteY77" fmla="*/ 2414047 h 3176298"/>
                  <a:gd name="connsiteX78" fmla="*/ 4827024 w 12192000"/>
                  <a:gd name="connsiteY78" fmla="*/ 2408999 h 3176298"/>
                  <a:gd name="connsiteX79" fmla="*/ 4887415 w 12192000"/>
                  <a:gd name="connsiteY79" fmla="*/ 2405570 h 3176298"/>
                  <a:gd name="connsiteX80" fmla="*/ 4936184 w 12192000"/>
                  <a:gd name="connsiteY80" fmla="*/ 2395853 h 3176298"/>
                  <a:gd name="connsiteX81" fmla="*/ 4953328 w 12192000"/>
                  <a:gd name="connsiteY81" fmla="*/ 2390138 h 3176298"/>
                  <a:gd name="connsiteX82" fmla="*/ 5089162 w 12192000"/>
                  <a:gd name="connsiteY82" fmla="*/ 2345560 h 3176298"/>
                  <a:gd name="connsiteX83" fmla="*/ 5234326 w 12192000"/>
                  <a:gd name="connsiteY83" fmla="*/ 2309935 h 3176298"/>
                  <a:gd name="connsiteX84" fmla="*/ 5328438 w 12192000"/>
                  <a:gd name="connsiteY84" fmla="*/ 2332416 h 3176298"/>
                  <a:gd name="connsiteX85" fmla="*/ 5363491 w 12192000"/>
                  <a:gd name="connsiteY85" fmla="*/ 2332034 h 3176298"/>
                  <a:gd name="connsiteX86" fmla="*/ 5524660 w 12192000"/>
                  <a:gd name="connsiteY86" fmla="*/ 2337178 h 3176298"/>
                  <a:gd name="connsiteX87" fmla="*/ 5553045 w 12192000"/>
                  <a:gd name="connsiteY87" fmla="*/ 2342701 h 3176298"/>
                  <a:gd name="connsiteX88" fmla="*/ 5706401 w 12192000"/>
                  <a:gd name="connsiteY88" fmla="*/ 2320032 h 3176298"/>
                  <a:gd name="connsiteX89" fmla="*/ 5762029 w 12192000"/>
                  <a:gd name="connsiteY89" fmla="*/ 2316221 h 3176298"/>
                  <a:gd name="connsiteX90" fmla="*/ 5813276 w 12192000"/>
                  <a:gd name="connsiteY90" fmla="*/ 2309935 h 3176298"/>
                  <a:gd name="connsiteX91" fmla="*/ 5884906 w 12192000"/>
                  <a:gd name="connsiteY91" fmla="*/ 2308411 h 3176298"/>
                  <a:gd name="connsiteX92" fmla="*/ 5959204 w 12192000"/>
                  <a:gd name="connsiteY92" fmla="*/ 2311269 h 3176298"/>
                  <a:gd name="connsiteX93" fmla="*/ 6042072 w 12192000"/>
                  <a:gd name="connsiteY93" fmla="*/ 2310697 h 3176298"/>
                  <a:gd name="connsiteX94" fmla="*/ 6074842 w 12192000"/>
                  <a:gd name="connsiteY94" fmla="*/ 2305745 h 3176298"/>
                  <a:gd name="connsiteX95" fmla="*/ 6163425 w 12192000"/>
                  <a:gd name="connsiteY95" fmla="*/ 2309172 h 3176298"/>
                  <a:gd name="connsiteX96" fmla="*/ 6209909 w 12192000"/>
                  <a:gd name="connsiteY96" fmla="*/ 2303459 h 3176298"/>
                  <a:gd name="connsiteX97" fmla="*/ 6286493 w 12192000"/>
                  <a:gd name="connsiteY97" fmla="*/ 2302315 h 3176298"/>
                  <a:gd name="connsiteX98" fmla="*/ 6311449 w 12192000"/>
                  <a:gd name="connsiteY98" fmla="*/ 2300980 h 3176298"/>
                  <a:gd name="connsiteX99" fmla="*/ 6333739 w 12192000"/>
                  <a:gd name="connsiteY99" fmla="*/ 2300218 h 3176298"/>
                  <a:gd name="connsiteX100" fmla="*/ 6410131 w 12192000"/>
                  <a:gd name="connsiteY100" fmla="*/ 2315841 h 3176298"/>
                  <a:gd name="connsiteX101" fmla="*/ 6477951 w 12192000"/>
                  <a:gd name="connsiteY101" fmla="*/ 2316793 h 3176298"/>
                  <a:gd name="connsiteX102" fmla="*/ 6596828 w 12192000"/>
                  <a:gd name="connsiteY102" fmla="*/ 2329368 h 3176298"/>
                  <a:gd name="connsiteX103" fmla="*/ 6623118 w 12192000"/>
                  <a:gd name="connsiteY103" fmla="*/ 2324985 h 3176298"/>
                  <a:gd name="connsiteX104" fmla="*/ 6705417 w 12192000"/>
                  <a:gd name="connsiteY104" fmla="*/ 2323272 h 3176298"/>
                  <a:gd name="connsiteX105" fmla="*/ 6752283 w 12192000"/>
                  <a:gd name="connsiteY105" fmla="*/ 2321937 h 3176298"/>
                  <a:gd name="connsiteX106" fmla="*/ 6810195 w 12192000"/>
                  <a:gd name="connsiteY106" fmla="*/ 2331082 h 3176298"/>
                  <a:gd name="connsiteX107" fmla="*/ 6910782 w 12192000"/>
                  <a:gd name="connsiteY107" fmla="*/ 2350512 h 3176298"/>
                  <a:gd name="connsiteX108" fmla="*/ 6937263 w 12192000"/>
                  <a:gd name="connsiteY108" fmla="*/ 2353561 h 3176298"/>
                  <a:gd name="connsiteX109" fmla="*/ 6985653 w 12192000"/>
                  <a:gd name="connsiteY109" fmla="*/ 2362897 h 3176298"/>
                  <a:gd name="connsiteX110" fmla="*/ 6994415 w 12192000"/>
                  <a:gd name="connsiteY110" fmla="*/ 2364611 h 3176298"/>
                  <a:gd name="connsiteX111" fmla="*/ 7068141 w 12192000"/>
                  <a:gd name="connsiteY111" fmla="*/ 2388234 h 3176298"/>
                  <a:gd name="connsiteX112" fmla="*/ 7106432 w 12192000"/>
                  <a:gd name="connsiteY112" fmla="*/ 2390138 h 3176298"/>
                  <a:gd name="connsiteX113" fmla="*/ 7216547 w 12192000"/>
                  <a:gd name="connsiteY113" fmla="*/ 2390330 h 3176298"/>
                  <a:gd name="connsiteX114" fmla="*/ 7263220 w 12192000"/>
                  <a:gd name="connsiteY114" fmla="*/ 2386709 h 3176298"/>
                  <a:gd name="connsiteX115" fmla="*/ 7375428 w 12192000"/>
                  <a:gd name="connsiteY115" fmla="*/ 2372803 h 3176298"/>
                  <a:gd name="connsiteX116" fmla="*/ 7445916 w 12192000"/>
                  <a:gd name="connsiteY116" fmla="*/ 2365945 h 3176298"/>
                  <a:gd name="connsiteX117" fmla="*/ 7526880 w 12192000"/>
                  <a:gd name="connsiteY117" fmla="*/ 2355084 h 3176298"/>
                  <a:gd name="connsiteX118" fmla="*/ 7619655 w 12192000"/>
                  <a:gd name="connsiteY118" fmla="*/ 2348226 h 3176298"/>
                  <a:gd name="connsiteX119" fmla="*/ 7788636 w 12192000"/>
                  <a:gd name="connsiteY119" fmla="*/ 2327461 h 3176298"/>
                  <a:gd name="connsiteX120" fmla="*/ 7952280 w 12192000"/>
                  <a:gd name="connsiteY120" fmla="*/ 2305935 h 3176298"/>
                  <a:gd name="connsiteX121" fmla="*/ 8019339 w 12192000"/>
                  <a:gd name="connsiteY121" fmla="*/ 2286884 h 3176298"/>
                  <a:gd name="connsiteX122" fmla="*/ 8137835 w 12192000"/>
                  <a:gd name="connsiteY122" fmla="*/ 2259832 h 3176298"/>
                  <a:gd name="connsiteX123" fmla="*/ 8189651 w 12192000"/>
                  <a:gd name="connsiteY123" fmla="*/ 2243639 h 3176298"/>
                  <a:gd name="connsiteX124" fmla="*/ 8313671 w 12192000"/>
                  <a:gd name="connsiteY124" fmla="*/ 2209920 h 3176298"/>
                  <a:gd name="connsiteX125" fmla="*/ 8459979 w 12192000"/>
                  <a:gd name="connsiteY125" fmla="*/ 2158864 h 3176298"/>
                  <a:gd name="connsiteX126" fmla="*/ 8516369 w 12192000"/>
                  <a:gd name="connsiteY126" fmla="*/ 2144003 h 3176298"/>
                  <a:gd name="connsiteX127" fmla="*/ 8657726 w 12192000"/>
                  <a:gd name="connsiteY127" fmla="*/ 2106284 h 3176298"/>
                  <a:gd name="connsiteX128" fmla="*/ 8711448 w 12192000"/>
                  <a:gd name="connsiteY128" fmla="*/ 2098664 h 3176298"/>
                  <a:gd name="connsiteX129" fmla="*/ 8772219 w 12192000"/>
                  <a:gd name="connsiteY129" fmla="*/ 2082280 h 3176298"/>
                  <a:gd name="connsiteX130" fmla="*/ 8845565 w 12192000"/>
                  <a:gd name="connsiteY130" fmla="*/ 2053705 h 3176298"/>
                  <a:gd name="connsiteX131" fmla="*/ 8967871 w 12192000"/>
                  <a:gd name="connsiteY131" fmla="*/ 2011221 h 3176298"/>
                  <a:gd name="connsiteX132" fmla="*/ 9015878 w 12192000"/>
                  <a:gd name="connsiteY132" fmla="*/ 2001124 h 3176298"/>
                  <a:gd name="connsiteX133" fmla="*/ 9234579 w 12192000"/>
                  <a:gd name="connsiteY133" fmla="*/ 1935209 h 3176298"/>
                  <a:gd name="connsiteX134" fmla="*/ 9346597 w 12192000"/>
                  <a:gd name="connsiteY134" fmla="*/ 1896917 h 3176298"/>
                  <a:gd name="connsiteX135" fmla="*/ 9416321 w 12192000"/>
                  <a:gd name="connsiteY135" fmla="*/ 1880724 h 3176298"/>
                  <a:gd name="connsiteX136" fmla="*/ 9477283 w 12192000"/>
                  <a:gd name="connsiteY136" fmla="*/ 1856149 h 3176298"/>
                  <a:gd name="connsiteX137" fmla="*/ 9666265 w 12192000"/>
                  <a:gd name="connsiteY137" fmla="*/ 1787186 h 3176298"/>
                  <a:gd name="connsiteX138" fmla="*/ 9754088 w 12192000"/>
                  <a:gd name="connsiteY138" fmla="*/ 1741464 h 3176298"/>
                  <a:gd name="connsiteX139" fmla="*/ 9899446 w 12192000"/>
                  <a:gd name="connsiteY139" fmla="*/ 1656880 h 3176298"/>
                  <a:gd name="connsiteX140" fmla="*/ 9993175 w 12192000"/>
                  <a:gd name="connsiteY140" fmla="*/ 1576487 h 3176298"/>
                  <a:gd name="connsiteX141" fmla="*/ 10044230 w 12192000"/>
                  <a:gd name="connsiteY141" fmla="*/ 1540480 h 3176298"/>
                  <a:gd name="connsiteX142" fmla="*/ 10131863 w 12192000"/>
                  <a:gd name="connsiteY142" fmla="*/ 1485613 h 3176298"/>
                  <a:gd name="connsiteX143" fmla="*/ 10242357 w 12192000"/>
                  <a:gd name="connsiteY143" fmla="*/ 1410555 h 3176298"/>
                  <a:gd name="connsiteX144" fmla="*/ 10363709 w 12192000"/>
                  <a:gd name="connsiteY144" fmla="*/ 1359499 h 3176298"/>
                  <a:gd name="connsiteX145" fmla="*/ 10428291 w 12192000"/>
                  <a:gd name="connsiteY145" fmla="*/ 1314920 h 3176298"/>
                  <a:gd name="connsiteX146" fmla="*/ 10490969 w 12192000"/>
                  <a:gd name="connsiteY146" fmla="*/ 1267104 h 3176298"/>
                  <a:gd name="connsiteX147" fmla="*/ 10523354 w 12192000"/>
                  <a:gd name="connsiteY147" fmla="*/ 1238337 h 3176298"/>
                  <a:gd name="connsiteX148" fmla="*/ 10590031 w 12192000"/>
                  <a:gd name="connsiteY148" fmla="*/ 1191664 h 3176298"/>
                  <a:gd name="connsiteX149" fmla="*/ 10656519 w 12192000"/>
                  <a:gd name="connsiteY149" fmla="*/ 1156038 h 3176298"/>
                  <a:gd name="connsiteX150" fmla="*/ 10703573 w 12192000"/>
                  <a:gd name="connsiteY150" fmla="*/ 1120603 h 3176298"/>
                  <a:gd name="connsiteX151" fmla="*/ 10764534 w 12192000"/>
                  <a:gd name="connsiteY151" fmla="*/ 1067643 h 3176298"/>
                  <a:gd name="connsiteX152" fmla="*/ 10850453 w 12192000"/>
                  <a:gd name="connsiteY152" fmla="*/ 1014301 h 3176298"/>
                  <a:gd name="connsiteX153" fmla="*/ 10929704 w 12192000"/>
                  <a:gd name="connsiteY153" fmla="*/ 980201 h 3176298"/>
                  <a:gd name="connsiteX154" fmla="*/ 10967423 w 12192000"/>
                  <a:gd name="connsiteY154" fmla="*/ 930289 h 3176298"/>
                  <a:gd name="connsiteX155" fmla="*/ 11058869 w 12192000"/>
                  <a:gd name="connsiteY155" fmla="*/ 838084 h 3176298"/>
                  <a:gd name="connsiteX156" fmla="*/ 11172600 w 12192000"/>
                  <a:gd name="connsiteY156" fmla="*/ 762834 h 3176298"/>
                  <a:gd name="connsiteX157" fmla="*/ 11275283 w 12192000"/>
                  <a:gd name="connsiteY157" fmla="*/ 673676 h 3176298"/>
                  <a:gd name="connsiteX158" fmla="*/ 11320623 w 12192000"/>
                  <a:gd name="connsiteY158" fmla="*/ 639195 h 3176298"/>
                  <a:gd name="connsiteX159" fmla="*/ 11374346 w 12192000"/>
                  <a:gd name="connsiteY159" fmla="*/ 601664 h 3176298"/>
                  <a:gd name="connsiteX160" fmla="*/ 11448453 w 12192000"/>
                  <a:gd name="connsiteY160" fmla="*/ 567755 h 3176298"/>
                  <a:gd name="connsiteX161" fmla="*/ 11532275 w 12192000"/>
                  <a:gd name="connsiteY161" fmla="*/ 522605 h 3176298"/>
                  <a:gd name="connsiteX162" fmla="*/ 11562947 w 12192000"/>
                  <a:gd name="connsiteY162" fmla="*/ 486598 h 3176298"/>
                  <a:gd name="connsiteX163" fmla="*/ 11672489 w 12192000"/>
                  <a:gd name="connsiteY163" fmla="*/ 335337 h 3176298"/>
                  <a:gd name="connsiteX164" fmla="*/ 11821656 w 12192000"/>
                  <a:gd name="connsiteY164" fmla="*/ 207889 h 3176298"/>
                  <a:gd name="connsiteX165" fmla="*/ 11986443 w 12192000"/>
                  <a:gd name="connsiteY165" fmla="*/ 104824 h 3176298"/>
                  <a:gd name="connsiteX166" fmla="*/ 12026448 w 12192000"/>
                  <a:gd name="connsiteY166" fmla="*/ 88821 h 3176298"/>
                  <a:gd name="connsiteX167" fmla="*/ 12160947 w 12192000"/>
                  <a:gd name="connsiteY167" fmla="*/ 28621 h 3176298"/>
                  <a:gd name="connsiteX168" fmla="*/ 12192000 w 12192000"/>
                  <a:gd name="connsiteY168" fmla="*/ 0 h 3176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Lst>
                <a:rect l="l" t="t" r="r" b="b"/>
                <a:pathLst>
                  <a:path w="12192000" h="3176298">
                    <a:moveTo>
                      <a:pt x="12192000" y="0"/>
                    </a:moveTo>
                    <a:lnTo>
                      <a:pt x="12192000" y="3176298"/>
                    </a:lnTo>
                    <a:lnTo>
                      <a:pt x="0" y="3176298"/>
                    </a:lnTo>
                    <a:lnTo>
                      <a:pt x="0" y="2264980"/>
                    </a:lnTo>
                    <a:lnTo>
                      <a:pt x="544" y="2264980"/>
                    </a:lnTo>
                    <a:lnTo>
                      <a:pt x="544" y="2392219"/>
                    </a:lnTo>
                    <a:lnTo>
                      <a:pt x="61197" y="2387448"/>
                    </a:lnTo>
                    <a:cubicBezTo>
                      <a:pt x="80794" y="2382137"/>
                      <a:pt x="99990" y="2374707"/>
                      <a:pt x="119613" y="2369945"/>
                    </a:cubicBezTo>
                    <a:cubicBezTo>
                      <a:pt x="137898" y="2365563"/>
                      <a:pt x="155046" y="2355466"/>
                      <a:pt x="172384" y="2347084"/>
                    </a:cubicBezTo>
                    <a:cubicBezTo>
                      <a:pt x="205529" y="2331082"/>
                      <a:pt x="240965" y="2341178"/>
                      <a:pt x="274873" y="2336988"/>
                    </a:cubicBezTo>
                    <a:cubicBezTo>
                      <a:pt x="285732" y="2335653"/>
                      <a:pt x="296590" y="2334130"/>
                      <a:pt x="307259" y="2331461"/>
                    </a:cubicBezTo>
                    <a:cubicBezTo>
                      <a:pt x="336408" y="2324413"/>
                      <a:pt x="366127" y="2318317"/>
                      <a:pt x="394511" y="2308601"/>
                    </a:cubicBezTo>
                    <a:cubicBezTo>
                      <a:pt x="426709" y="2297743"/>
                      <a:pt x="457572" y="2283264"/>
                      <a:pt x="494337" y="2268213"/>
                    </a:cubicBezTo>
                    <a:cubicBezTo>
                      <a:pt x="507102" y="2272024"/>
                      <a:pt x="526724" y="2282312"/>
                      <a:pt x="546917" y="2283264"/>
                    </a:cubicBezTo>
                    <a:cubicBezTo>
                      <a:pt x="611880" y="2286503"/>
                      <a:pt x="672650" y="2268786"/>
                      <a:pt x="730754" y="2240780"/>
                    </a:cubicBezTo>
                    <a:cubicBezTo>
                      <a:pt x="748471" y="2232399"/>
                      <a:pt x="767524" y="2226874"/>
                      <a:pt x="785432" y="2218682"/>
                    </a:cubicBezTo>
                    <a:cubicBezTo>
                      <a:pt x="791717" y="2215826"/>
                      <a:pt x="799909" y="2209730"/>
                      <a:pt x="801053" y="2204013"/>
                    </a:cubicBezTo>
                    <a:cubicBezTo>
                      <a:pt x="807719" y="2170866"/>
                      <a:pt x="832486" y="2171436"/>
                      <a:pt x="858205" y="2169532"/>
                    </a:cubicBezTo>
                    <a:cubicBezTo>
                      <a:pt x="888877" y="2167247"/>
                      <a:pt x="919165" y="2161912"/>
                      <a:pt x="949646" y="2157340"/>
                    </a:cubicBezTo>
                    <a:cubicBezTo>
                      <a:pt x="953648" y="2156768"/>
                      <a:pt x="957266" y="2152768"/>
                      <a:pt x="960887" y="2150099"/>
                    </a:cubicBezTo>
                    <a:cubicBezTo>
                      <a:pt x="966411" y="2146099"/>
                      <a:pt x="971554" y="2140003"/>
                      <a:pt x="977653" y="2138480"/>
                    </a:cubicBezTo>
                    <a:cubicBezTo>
                      <a:pt x="1008894" y="2131049"/>
                      <a:pt x="1040327" y="2124763"/>
                      <a:pt x="1071762" y="2117905"/>
                    </a:cubicBezTo>
                    <a:cubicBezTo>
                      <a:pt x="1078810" y="2116380"/>
                      <a:pt x="1086048" y="2114476"/>
                      <a:pt x="1092527" y="2111428"/>
                    </a:cubicBezTo>
                    <a:cubicBezTo>
                      <a:pt x="1098623" y="2108570"/>
                      <a:pt x="1103767" y="2103616"/>
                      <a:pt x="1109865" y="2100568"/>
                    </a:cubicBezTo>
                    <a:cubicBezTo>
                      <a:pt x="1126437" y="2092378"/>
                      <a:pt x="1143394" y="2084757"/>
                      <a:pt x="1162823" y="2075613"/>
                    </a:cubicBezTo>
                    <a:cubicBezTo>
                      <a:pt x="1173681" y="2092757"/>
                      <a:pt x="1188354" y="2083041"/>
                      <a:pt x="1206641" y="2074851"/>
                    </a:cubicBezTo>
                    <a:cubicBezTo>
                      <a:pt x="1225310" y="2066468"/>
                      <a:pt x="1246837" y="2063801"/>
                      <a:pt x="1267411" y="2060753"/>
                    </a:cubicBezTo>
                    <a:cubicBezTo>
                      <a:pt x="1305132" y="2055228"/>
                      <a:pt x="1343044" y="2051799"/>
                      <a:pt x="1380762" y="2046847"/>
                    </a:cubicBezTo>
                    <a:cubicBezTo>
                      <a:pt x="1388765" y="2045703"/>
                      <a:pt x="1397909" y="2043608"/>
                      <a:pt x="1404006" y="2038844"/>
                    </a:cubicBezTo>
                    <a:cubicBezTo>
                      <a:pt x="1445725" y="2006839"/>
                      <a:pt x="1496403" y="1997887"/>
                      <a:pt x="1544598" y="2000932"/>
                    </a:cubicBezTo>
                    <a:cubicBezTo>
                      <a:pt x="1582510" y="2003220"/>
                      <a:pt x="1619658" y="2004935"/>
                      <a:pt x="1657188" y="2001697"/>
                    </a:cubicBezTo>
                    <a:cubicBezTo>
                      <a:pt x="1660046" y="2001505"/>
                      <a:pt x="1663856" y="2001887"/>
                      <a:pt x="1665950" y="2003411"/>
                    </a:cubicBezTo>
                    <a:cubicBezTo>
                      <a:pt x="1678904" y="2013507"/>
                      <a:pt x="1692431" y="2014269"/>
                      <a:pt x="1709006" y="2015983"/>
                    </a:cubicBezTo>
                    <a:cubicBezTo>
                      <a:pt x="1732439" y="2018461"/>
                      <a:pt x="1753965" y="2016745"/>
                      <a:pt x="1775684" y="2012555"/>
                    </a:cubicBezTo>
                    <a:cubicBezTo>
                      <a:pt x="1791496" y="2009507"/>
                      <a:pt x="1807497" y="2003220"/>
                      <a:pt x="1821596" y="1995218"/>
                    </a:cubicBezTo>
                    <a:cubicBezTo>
                      <a:pt x="1841216" y="1983978"/>
                      <a:pt x="1860079" y="1979597"/>
                      <a:pt x="1878748" y="1994457"/>
                    </a:cubicBezTo>
                    <a:cubicBezTo>
                      <a:pt x="1898940" y="2010269"/>
                      <a:pt x="1921800" y="2004745"/>
                      <a:pt x="1944092" y="2005315"/>
                    </a:cubicBezTo>
                    <a:cubicBezTo>
                      <a:pt x="1953806" y="2005507"/>
                      <a:pt x="1964094" y="2005124"/>
                      <a:pt x="1973429" y="2007601"/>
                    </a:cubicBezTo>
                    <a:cubicBezTo>
                      <a:pt x="2000479" y="2014651"/>
                      <a:pt x="2026581" y="2025320"/>
                      <a:pt x="2054013" y="2030082"/>
                    </a:cubicBezTo>
                    <a:cubicBezTo>
                      <a:pt x="2069254" y="2032747"/>
                      <a:pt x="2086208" y="2027986"/>
                      <a:pt x="2102021" y="2024557"/>
                    </a:cubicBezTo>
                    <a:cubicBezTo>
                      <a:pt x="2118023" y="2020937"/>
                      <a:pt x="2133834" y="2015413"/>
                      <a:pt x="2149267" y="2009697"/>
                    </a:cubicBezTo>
                    <a:cubicBezTo>
                      <a:pt x="2159743" y="2005887"/>
                      <a:pt x="2171173" y="2002267"/>
                      <a:pt x="2179556" y="1995409"/>
                    </a:cubicBezTo>
                    <a:cubicBezTo>
                      <a:pt x="2198608" y="1979788"/>
                      <a:pt x="2218229" y="1977120"/>
                      <a:pt x="2240710" y="1985312"/>
                    </a:cubicBezTo>
                    <a:cubicBezTo>
                      <a:pt x="2244137" y="1986647"/>
                      <a:pt x="2248138" y="1986647"/>
                      <a:pt x="2251948" y="1986836"/>
                    </a:cubicBezTo>
                    <a:cubicBezTo>
                      <a:pt x="2312915" y="1990836"/>
                      <a:pt x="2373874" y="1993314"/>
                      <a:pt x="2434456" y="1999410"/>
                    </a:cubicBezTo>
                    <a:cubicBezTo>
                      <a:pt x="2459029" y="2001887"/>
                      <a:pt x="2482652" y="2012745"/>
                      <a:pt x="2506847" y="2019603"/>
                    </a:cubicBezTo>
                    <a:cubicBezTo>
                      <a:pt x="2511800" y="2020937"/>
                      <a:pt x="2517327" y="2023033"/>
                      <a:pt x="2522279" y="2022080"/>
                    </a:cubicBezTo>
                    <a:cubicBezTo>
                      <a:pt x="2576191" y="2012555"/>
                      <a:pt x="2626677" y="2026461"/>
                      <a:pt x="2676398" y="2044751"/>
                    </a:cubicBezTo>
                    <a:cubicBezTo>
                      <a:pt x="2681540" y="2046656"/>
                      <a:pt x="2687827" y="2046084"/>
                      <a:pt x="2693543" y="2045703"/>
                    </a:cubicBezTo>
                    <a:cubicBezTo>
                      <a:pt x="2709548" y="2044370"/>
                      <a:pt x="2726882" y="2037701"/>
                      <a:pt x="2741360" y="2041701"/>
                    </a:cubicBezTo>
                    <a:cubicBezTo>
                      <a:pt x="2779842" y="2052753"/>
                      <a:pt x="2817943" y="2066087"/>
                      <a:pt x="2854140" y="2082851"/>
                    </a:cubicBezTo>
                    <a:cubicBezTo>
                      <a:pt x="2890910" y="2099805"/>
                      <a:pt x="2925008" y="2114095"/>
                      <a:pt x="2967110" y="2096949"/>
                    </a:cubicBezTo>
                    <a:cubicBezTo>
                      <a:pt x="2985016" y="2089709"/>
                      <a:pt x="3008639" y="2094853"/>
                      <a:pt x="3029216" y="2096757"/>
                    </a:cubicBezTo>
                    <a:cubicBezTo>
                      <a:pt x="3044264" y="2098282"/>
                      <a:pt x="3058743" y="2106856"/>
                      <a:pt x="3073604" y="2106856"/>
                    </a:cubicBezTo>
                    <a:cubicBezTo>
                      <a:pt x="3113231" y="2106856"/>
                      <a:pt x="3148472" y="2116953"/>
                      <a:pt x="3182763" y="2137527"/>
                    </a:cubicBezTo>
                    <a:cubicBezTo>
                      <a:pt x="3196102" y="2145528"/>
                      <a:pt x="3216867" y="2140193"/>
                      <a:pt x="3234202" y="2142289"/>
                    </a:cubicBezTo>
                    <a:cubicBezTo>
                      <a:pt x="3252492" y="2144765"/>
                      <a:pt x="3271348" y="2147051"/>
                      <a:pt x="3288877" y="2152578"/>
                    </a:cubicBezTo>
                    <a:cubicBezTo>
                      <a:pt x="3334216" y="2167056"/>
                      <a:pt x="3378986" y="2183439"/>
                      <a:pt x="3424135" y="2198680"/>
                    </a:cubicBezTo>
                    <a:cubicBezTo>
                      <a:pt x="3461282" y="2211253"/>
                      <a:pt x="3497862" y="2201347"/>
                      <a:pt x="3534629" y="2196013"/>
                    </a:cubicBezTo>
                    <a:cubicBezTo>
                      <a:pt x="3557682" y="2192583"/>
                      <a:pt x="3579206" y="2184391"/>
                      <a:pt x="3605116" y="2196583"/>
                    </a:cubicBezTo>
                    <a:cubicBezTo>
                      <a:pt x="3629882" y="2208205"/>
                      <a:pt x="3661315" y="2205537"/>
                      <a:pt x="3689131" y="2211824"/>
                    </a:cubicBezTo>
                    <a:cubicBezTo>
                      <a:pt x="3712565" y="2217157"/>
                      <a:pt x="3735231" y="2225732"/>
                      <a:pt x="3757902" y="2234114"/>
                    </a:cubicBezTo>
                    <a:cubicBezTo>
                      <a:pt x="3788766" y="2245545"/>
                      <a:pt x="3819245" y="2257545"/>
                      <a:pt x="3852966" y="2251831"/>
                    </a:cubicBezTo>
                    <a:cubicBezTo>
                      <a:pt x="3891259" y="2245353"/>
                      <a:pt x="3917546" y="2269738"/>
                      <a:pt x="3947648" y="2285932"/>
                    </a:cubicBezTo>
                    <a:cubicBezTo>
                      <a:pt x="3968414" y="2296980"/>
                      <a:pt x="3991083" y="2305172"/>
                      <a:pt x="4013753" y="2312031"/>
                    </a:cubicBezTo>
                    <a:cubicBezTo>
                      <a:pt x="4044043" y="2320985"/>
                      <a:pt x="4075285" y="2326320"/>
                      <a:pt x="4105766" y="2335082"/>
                    </a:cubicBezTo>
                    <a:cubicBezTo>
                      <a:pt x="4151870" y="2348226"/>
                      <a:pt x="4198546" y="2358514"/>
                      <a:pt x="4246551" y="2351274"/>
                    </a:cubicBezTo>
                    <a:cubicBezTo>
                      <a:pt x="4268649" y="2348036"/>
                      <a:pt x="4289227" y="2348226"/>
                      <a:pt x="4311323" y="2352991"/>
                    </a:cubicBezTo>
                    <a:cubicBezTo>
                      <a:pt x="4347518" y="2360801"/>
                      <a:pt x="4384668" y="2361753"/>
                      <a:pt x="4413817" y="2390899"/>
                    </a:cubicBezTo>
                    <a:cubicBezTo>
                      <a:pt x="4424104" y="2401188"/>
                      <a:pt x="4442581" y="2403853"/>
                      <a:pt x="4457632" y="2409188"/>
                    </a:cubicBezTo>
                    <a:cubicBezTo>
                      <a:pt x="4474969" y="2415476"/>
                      <a:pt x="4487731" y="2412236"/>
                      <a:pt x="4497068" y="2393947"/>
                    </a:cubicBezTo>
                    <a:cubicBezTo>
                      <a:pt x="4501257" y="2385757"/>
                      <a:pt x="4513260" y="2377755"/>
                      <a:pt x="4522596" y="2376421"/>
                    </a:cubicBezTo>
                    <a:cubicBezTo>
                      <a:pt x="4550599" y="2372421"/>
                      <a:pt x="4576318" y="2378327"/>
                      <a:pt x="4603368" y="2391282"/>
                    </a:cubicBezTo>
                    <a:cubicBezTo>
                      <a:pt x="4628705" y="2403474"/>
                      <a:pt x="4660331" y="2402140"/>
                      <a:pt x="4689098" y="2406903"/>
                    </a:cubicBezTo>
                    <a:cubicBezTo>
                      <a:pt x="4699289" y="2408618"/>
                      <a:pt x="4709482" y="2411237"/>
                      <a:pt x="4719697" y="2413428"/>
                    </a:cubicBezTo>
                    <a:lnTo>
                      <a:pt x="4726469" y="2414298"/>
                    </a:lnTo>
                    <a:lnTo>
                      <a:pt x="4785776" y="2414298"/>
                    </a:lnTo>
                    <a:lnTo>
                      <a:pt x="4788661" y="2414047"/>
                    </a:lnTo>
                    <a:cubicBezTo>
                      <a:pt x="4801401" y="2412237"/>
                      <a:pt x="4814166" y="2410142"/>
                      <a:pt x="4827024" y="2408999"/>
                    </a:cubicBezTo>
                    <a:cubicBezTo>
                      <a:pt x="4847027" y="2407095"/>
                      <a:pt x="4867412" y="2407856"/>
                      <a:pt x="4887415" y="2405570"/>
                    </a:cubicBezTo>
                    <a:cubicBezTo>
                      <a:pt x="4903799" y="2403853"/>
                      <a:pt x="4919991" y="2399474"/>
                      <a:pt x="4936184" y="2395853"/>
                    </a:cubicBezTo>
                    <a:cubicBezTo>
                      <a:pt x="4942089" y="2394520"/>
                      <a:pt x="4947996" y="2389376"/>
                      <a:pt x="4953328" y="2390138"/>
                    </a:cubicBezTo>
                    <a:cubicBezTo>
                      <a:pt x="5006292" y="2398330"/>
                      <a:pt x="5044391" y="2361753"/>
                      <a:pt x="5089162" y="2345560"/>
                    </a:cubicBezTo>
                    <a:cubicBezTo>
                      <a:pt x="5136216" y="2328413"/>
                      <a:pt x="5181748" y="2302124"/>
                      <a:pt x="5234326" y="2309935"/>
                    </a:cubicBezTo>
                    <a:cubicBezTo>
                      <a:pt x="5266141" y="2314697"/>
                      <a:pt x="5296812" y="2325747"/>
                      <a:pt x="5328438" y="2332416"/>
                    </a:cubicBezTo>
                    <a:cubicBezTo>
                      <a:pt x="5339677" y="2334701"/>
                      <a:pt x="5352250" y="2334320"/>
                      <a:pt x="5363491" y="2332034"/>
                    </a:cubicBezTo>
                    <a:cubicBezTo>
                      <a:pt x="5417784" y="2321555"/>
                      <a:pt x="5471316" y="2320032"/>
                      <a:pt x="5524660" y="2337178"/>
                    </a:cubicBezTo>
                    <a:cubicBezTo>
                      <a:pt x="5533802" y="2340036"/>
                      <a:pt x="5543518" y="2342701"/>
                      <a:pt x="5553045" y="2342701"/>
                    </a:cubicBezTo>
                    <a:cubicBezTo>
                      <a:pt x="5605244" y="2342701"/>
                      <a:pt x="5656488" y="2338701"/>
                      <a:pt x="5706401" y="2320032"/>
                    </a:cubicBezTo>
                    <a:cubicBezTo>
                      <a:pt x="5723166" y="2313745"/>
                      <a:pt x="5743551" y="2317745"/>
                      <a:pt x="5762029" y="2316221"/>
                    </a:cubicBezTo>
                    <a:cubicBezTo>
                      <a:pt x="5779174" y="2314889"/>
                      <a:pt x="5796702" y="2314317"/>
                      <a:pt x="5813276" y="2309935"/>
                    </a:cubicBezTo>
                    <a:cubicBezTo>
                      <a:pt x="5837472" y="2303459"/>
                      <a:pt x="5859949" y="2302697"/>
                      <a:pt x="5884906" y="2308411"/>
                    </a:cubicBezTo>
                    <a:cubicBezTo>
                      <a:pt x="5908719" y="2313745"/>
                      <a:pt x="5934438" y="2311079"/>
                      <a:pt x="5959204" y="2311269"/>
                    </a:cubicBezTo>
                    <a:cubicBezTo>
                      <a:pt x="5986828" y="2311459"/>
                      <a:pt x="6014449" y="2311649"/>
                      <a:pt x="6042072" y="2310697"/>
                    </a:cubicBezTo>
                    <a:cubicBezTo>
                      <a:pt x="6053124" y="2310317"/>
                      <a:pt x="6065695" y="2302697"/>
                      <a:pt x="6074842" y="2305745"/>
                    </a:cubicBezTo>
                    <a:cubicBezTo>
                      <a:pt x="6104368" y="2316031"/>
                      <a:pt x="6133897" y="2303649"/>
                      <a:pt x="6163425" y="2309172"/>
                    </a:cubicBezTo>
                    <a:cubicBezTo>
                      <a:pt x="6177905" y="2312031"/>
                      <a:pt x="6194288" y="2304220"/>
                      <a:pt x="6209909" y="2303459"/>
                    </a:cubicBezTo>
                    <a:cubicBezTo>
                      <a:pt x="6235437" y="2302124"/>
                      <a:pt x="6260964" y="2302697"/>
                      <a:pt x="6286493" y="2302315"/>
                    </a:cubicBezTo>
                    <a:cubicBezTo>
                      <a:pt x="6294876" y="2302124"/>
                      <a:pt x="6303068" y="2301362"/>
                      <a:pt x="6311449" y="2300980"/>
                    </a:cubicBezTo>
                    <a:cubicBezTo>
                      <a:pt x="6318880" y="2300601"/>
                      <a:pt x="6326691" y="2298887"/>
                      <a:pt x="6333739" y="2300218"/>
                    </a:cubicBezTo>
                    <a:cubicBezTo>
                      <a:pt x="6359268" y="2304983"/>
                      <a:pt x="6384414" y="2312793"/>
                      <a:pt x="6410131" y="2315841"/>
                    </a:cubicBezTo>
                    <a:cubicBezTo>
                      <a:pt x="6432420" y="2318507"/>
                      <a:pt x="6455472" y="2314889"/>
                      <a:pt x="6477951" y="2316793"/>
                    </a:cubicBezTo>
                    <a:cubicBezTo>
                      <a:pt x="6517576" y="2320032"/>
                      <a:pt x="6557201" y="2325747"/>
                      <a:pt x="6596828" y="2329368"/>
                    </a:cubicBezTo>
                    <a:cubicBezTo>
                      <a:pt x="6605401" y="2330130"/>
                      <a:pt x="6614353" y="2325365"/>
                      <a:pt x="6623118" y="2324985"/>
                    </a:cubicBezTo>
                    <a:cubicBezTo>
                      <a:pt x="6650551" y="2324033"/>
                      <a:pt x="6677984" y="2323841"/>
                      <a:pt x="6705417" y="2323272"/>
                    </a:cubicBezTo>
                    <a:cubicBezTo>
                      <a:pt x="6721038" y="2323080"/>
                      <a:pt x="6736851" y="2323651"/>
                      <a:pt x="6752283" y="2321937"/>
                    </a:cubicBezTo>
                    <a:cubicBezTo>
                      <a:pt x="6772665" y="2319651"/>
                      <a:pt x="6791144" y="2316221"/>
                      <a:pt x="6810195" y="2331082"/>
                    </a:cubicBezTo>
                    <a:cubicBezTo>
                      <a:pt x="6839534" y="2354132"/>
                      <a:pt x="6876872" y="2345178"/>
                      <a:pt x="6910782" y="2350512"/>
                    </a:cubicBezTo>
                    <a:cubicBezTo>
                      <a:pt x="6919547" y="2351847"/>
                      <a:pt x="6928501" y="2352036"/>
                      <a:pt x="6937263" y="2353561"/>
                    </a:cubicBezTo>
                    <a:cubicBezTo>
                      <a:pt x="6953457" y="2356418"/>
                      <a:pt x="6969457" y="2359657"/>
                      <a:pt x="6985653" y="2362897"/>
                    </a:cubicBezTo>
                    <a:cubicBezTo>
                      <a:pt x="6988509" y="2363467"/>
                      <a:pt x="6991747" y="2363659"/>
                      <a:pt x="6994415" y="2364611"/>
                    </a:cubicBezTo>
                    <a:cubicBezTo>
                      <a:pt x="7018991" y="2372611"/>
                      <a:pt x="7043184" y="2381755"/>
                      <a:pt x="7068141" y="2388234"/>
                    </a:cubicBezTo>
                    <a:cubicBezTo>
                      <a:pt x="7080334" y="2391472"/>
                      <a:pt x="7093860" y="2391853"/>
                      <a:pt x="7106432" y="2390138"/>
                    </a:cubicBezTo>
                    <a:cubicBezTo>
                      <a:pt x="7143199" y="2385185"/>
                      <a:pt x="7179587" y="2383089"/>
                      <a:pt x="7216547" y="2390330"/>
                    </a:cubicBezTo>
                    <a:cubicBezTo>
                      <a:pt x="7231214" y="2393186"/>
                      <a:pt x="7247599" y="2388424"/>
                      <a:pt x="7263220" y="2386709"/>
                    </a:cubicBezTo>
                    <a:cubicBezTo>
                      <a:pt x="7300559" y="2382137"/>
                      <a:pt x="7337899" y="2377183"/>
                      <a:pt x="7375428" y="2372803"/>
                    </a:cubicBezTo>
                    <a:cubicBezTo>
                      <a:pt x="7398860" y="2370135"/>
                      <a:pt x="7422483" y="2368611"/>
                      <a:pt x="7445916" y="2365945"/>
                    </a:cubicBezTo>
                    <a:cubicBezTo>
                      <a:pt x="7472967" y="2362705"/>
                      <a:pt x="7499828" y="2357753"/>
                      <a:pt x="7526880" y="2355084"/>
                    </a:cubicBezTo>
                    <a:cubicBezTo>
                      <a:pt x="7557742" y="2352036"/>
                      <a:pt x="7588795" y="2351466"/>
                      <a:pt x="7619655" y="2348226"/>
                    </a:cubicBezTo>
                    <a:cubicBezTo>
                      <a:pt x="7676047" y="2341940"/>
                      <a:pt x="7732247" y="2334509"/>
                      <a:pt x="7788636" y="2327461"/>
                    </a:cubicBezTo>
                    <a:cubicBezTo>
                      <a:pt x="7843311" y="2320603"/>
                      <a:pt x="7897987" y="2314507"/>
                      <a:pt x="7952280" y="2305935"/>
                    </a:cubicBezTo>
                    <a:cubicBezTo>
                      <a:pt x="7975142" y="2302315"/>
                      <a:pt x="7996859" y="2292408"/>
                      <a:pt x="8019339" y="2286884"/>
                    </a:cubicBezTo>
                    <a:cubicBezTo>
                      <a:pt x="8058774" y="2277357"/>
                      <a:pt x="8098590" y="2269357"/>
                      <a:pt x="8137835" y="2259832"/>
                    </a:cubicBezTo>
                    <a:cubicBezTo>
                      <a:pt x="8155359" y="2255641"/>
                      <a:pt x="8172124" y="2248593"/>
                      <a:pt x="8189651" y="2243639"/>
                    </a:cubicBezTo>
                    <a:cubicBezTo>
                      <a:pt x="8230992" y="2232208"/>
                      <a:pt x="8272903" y="2222874"/>
                      <a:pt x="8313671" y="2209920"/>
                    </a:cubicBezTo>
                    <a:cubicBezTo>
                      <a:pt x="8362822" y="2194297"/>
                      <a:pt x="8411019" y="2175439"/>
                      <a:pt x="8459979" y="2158864"/>
                    </a:cubicBezTo>
                    <a:cubicBezTo>
                      <a:pt x="8478269" y="2152578"/>
                      <a:pt x="8497511" y="2148957"/>
                      <a:pt x="8516369" y="2144003"/>
                    </a:cubicBezTo>
                    <a:cubicBezTo>
                      <a:pt x="8563425" y="2131431"/>
                      <a:pt x="8610288" y="2118095"/>
                      <a:pt x="8657726" y="2106284"/>
                    </a:cubicBezTo>
                    <a:cubicBezTo>
                      <a:pt x="8675253" y="2101901"/>
                      <a:pt x="8693731" y="2102284"/>
                      <a:pt x="8711448" y="2098664"/>
                    </a:cubicBezTo>
                    <a:cubicBezTo>
                      <a:pt x="8732023" y="2094472"/>
                      <a:pt x="8752407" y="2089138"/>
                      <a:pt x="8772219" y="2082280"/>
                    </a:cubicBezTo>
                    <a:cubicBezTo>
                      <a:pt x="8796985" y="2073707"/>
                      <a:pt x="8820990" y="2062659"/>
                      <a:pt x="8845565" y="2053705"/>
                    </a:cubicBezTo>
                    <a:cubicBezTo>
                      <a:pt x="8886142" y="2039034"/>
                      <a:pt x="8926911" y="2024557"/>
                      <a:pt x="8967871" y="2011221"/>
                    </a:cubicBezTo>
                    <a:cubicBezTo>
                      <a:pt x="8983301" y="2006268"/>
                      <a:pt x="9000257" y="2005697"/>
                      <a:pt x="9015878" y="2001124"/>
                    </a:cubicBezTo>
                    <a:cubicBezTo>
                      <a:pt x="9088840" y="1979597"/>
                      <a:pt x="9161805" y="1957880"/>
                      <a:pt x="9234579" y="1935209"/>
                    </a:cubicBezTo>
                    <a:cubicBezTo>
                      <a:pt x="9272298" y="1923399"/>
                      <a:pt x="9308875" y="1908538"/>
                      <a:pt x="9346597" y="1896917"/>
                    </a:cubicBezTo>
                    <a:cubicBezTo>
                      <a:pt x="9369267" y="1889869"/>
                      <a:pt x="9393650" y="1887773"/>
                      <a:pt x="9416321" y="1880724"/>
                    </a:cubicBezTo>
                    <a:cubicBezTo>
                      <a:pt x="9437278" y="1874247"/>
                      <a:pt x="9456709" y="1863578"/>
                      <a:pt x="9477283" y="1856149"/>
                    </a:cubicBezTo>
                    <a:cubicBezTo>
                      <a:pt x="9540152" y="1833097"/>
                      <a:pt x="9603971" y="1811953"/>
                      <a:pt x="9666265" y="1787186"/>
                    </a:cubicBezTo>
                    <a:cubicBezTo>
                      <a:pt x="9696749" y="1775183"/>
                      <a:pt x="9725323" y="1757849"/>
                      <a:pt x="9754088" y="1741464"/>
                    </a:cubicBezTo>
                    <a:cubicBezTo>
                      <a:pt x="9802858" y="1713841"/>
                      <a:pt x="9850865" y="1685074"/>
                      <a:pt x="9899446" y="1656880"/>
                    </a:cubicBezTo>
                    <a:cubicBezTo>
                      <a:pt x="9935832" y="1635924"/>
                      <a:pt x="9968027" y="1611347"/>
                      <a:pt x="9993175" y="1576487"/>
                    </a:cubicBezTo>
                    <a:cubicBezTo>
                      <a:pt x="10004797" y="1560484"/>
                      <a:pt x="10024990" y="1546768"/>
                      <a:pt x="10044230" y="1540480"/>
                    </a:cubicBezTo>
                    <a:cubicBezTo>
                      <a:pt x="10078713" y="1529241"/>
                      <a:pt x="10104430" y="1507522"/>
                      <a:pt x="10131863" y="1485613"/>
                    </a:cubicBezTo>
                    <a:cubicBezTo>
                      <a:pt x="10166536" y="1457801"/>
                      <a:pt x="10203304" y="1431509"/>
                      <a:pt x="10242357" y="1410555"/>
                    </a:cubicBezTo>
                    <a:cubicBezTo>
                      <a:pt x="10280840" y="1389980"/>
                      <a:pt x="10324086" y="1378549"/>
                      <a:pt x="10363709" y="1359499"/>
                    </a:cubicBezTo>
                    <a:cubicBezTo>
                      <a:pt x="10386952" y="1348259"/>
                      <a:pt x="10407146" y="1330353"/>
                      <a:pt x="10428291" y="1314920"/>
                    </a:cubicBezTo>
                    <a:cubicBezTo>
                      <a:pt x="10449438" y="1299489"/>
                      <a:pt x="10470394" y="1283486"/>
                      <a:pt x="10490969" y="1267104"/>
                    </a:cubicBezTo>
                    <a:cubicBezTo>
                      <a:pt x="10502208" y="1258149"/>
                      <a:pt x="10511734" y="1246909"/>
                      <a:pt x="10523354" y="1238337"/>
                    </a:cubicBezTo>
                    <a:cubicBezTo>
                      <a:pt x="10545263" y="1222334"/>
                      <a:pt x="10569075" y="1208808"/>
                      <a:pt x="10590031" y="1191664"/>
                    </a:cubicBezTo>
                    <a:cubicBezTo>
                      <a:pt x="10610225" y="1175089"/>
                      <a:pt x="10633467" y="1166707"/>
                      <a:pt x="10656519" y="1156038"/>
                    </a:cubicBezTo>
                    <a:cubicBezTo>
                      <a:pt x="10674046" y="1148036"/>
                      <a:pt x="10686617" y="1130320"/>
                      <a:pt x="10703573" y="1120603"/>
                    </a:cubicBezTo>
                    <a:cubicBezTo>
                      <a:pt x="10727767" y="1106697"/>
                      <a:pt x="10746246" y="1089553"/>
                      <a:pt x="10764534" y="1067643"/>
                    </a:cubicBezTo>
                    <a:cubicBezTo>
                      <a:pt x="10785111" y="1043068"/>
                      <a:pt x="10820162" y="1029732"/>
                      <a:pt x="10850453" y="1014301"/>
                    </a:cubicBezTo>
                    <a:cubicBezTo>
                      <a:pt x="10876171" y="1001157"/>
                      <a:pt x="10906081" y="995632"/>
                      <a:pt x="10929704" y="980201"/>
                    </a:cubicBezTo>
                    <a:cubicBezTo>
                      <a:pt x="10946279" y="969342"/>
                      <a:pt x="10958661" y="948957"/>
                      <a:pt x="10967423" y="930289"/>
                    </a:cubicBezTo>
                    <a:cubicBezTo>
                      <a:pt x="10987046" y="887995"/>
                      <a:pt x="11021146" y="861897"/>
                      <a:pt x="11058869" y="838084"/>
                    </a:cubicBezTo>
                    <a:cubicBezTo>
                      <a:pt x="11097350" y="813699"/>
                      <a:pt x="11133927" y="786836"/>
                      <a:pt x="11172600" y="762834"/>
                    </a:cubicBezTo>
                    <a:cubicBezTo>
                      <a:pt x="11211843" y="738638"/>
                      <a:pt x="11243658" y="706443"/>
                      <a:pt x="11275283" y="673676"/>
                    </a:cubicBezTo>
                    <a:cubicBezTo>
                      <a:pt x="11288238" y="660150"/>
                      <a:pt x="11305192" y="650434"/>
                      <a:pt x="11320623" y="639195"/>
                    </a:cubicBezTo>
                    <a:cubicBezTo>
                      <a:pt x="11338339" y="626241"/>
                      <a:pt x="11355296" y="611953"/>
                      <a:pt x="11374346" y="601664"/>
                    </a:cubicBezTo>
                    <a:cubicBezTo>
                      <a:pt x="11398160" y="588709"/>
                      <a:pt x="11424069" y="579757"/>
                      <a:pt x="11448453" y="567755"/>
                    </a:cubicBezTo>
                    <a:cubicBezTo>
                      <a:pt x="11476838" y="553657"/>
                      <a:pt x="11505795" y="539750"/>
                      <a:pt x="11532275" y="522605"/>
                    </a:cubicBezTo>
                    <a:cubicBezTo>
                      <a:pt x="11545039" y="514413"/>
                      <a:pt x="11553613" y="499363"/>
                      <a:pt x="11562947" y="486598"/>
                    </a:cubicBezTo>
                    <a:cubicBezTo>
                      <a:pt x="11599714" y="436305"/>
                      <a:pt x="11635529" y="385441"/>
                      <a:pt x="11672489" y="335337"/>
                    </a:cubicBezTo>
                    <a:cubicBezTo>
                      <a:pt x="11712304" y="281424"/>
                      <a:pt x="11763931" y="241608"/>
                      <a:pt x="11821656" y="207889"/>
                    </a:cubicBezTo>
                    <a:cubicBezTo>
                      <a:pt x="11877664" y="175312"/>
                      <a:pt x="11931195" y="138734"/>
                      <a:pt x="11986443" y="104824"/>
                    </a:cubicBezTo>
                    <a:cubicBezTo>
                      <a:pt x="11998443" y="97395"/>
                      <a:pt x="12013114" y="94347"/>
                      <a:pt x="12026448" y="88821"/>
                    </a:cubicBezTo>
                    <a:cubicBezTo>
                      <a:pt x="12072360" y="69580"/>
                      <a:pt x="12118083" y="50147"/>
                      <a:pt x="12160947" y="28621"/>
                    </a:cubicBezTo>
                    <a:lnTo>
                      <a:pt x="12192000" y="0"/>
                    </a:lnTo>
                    <a:close/>
                  </a:path>
                </a:pathLst>
              </a:custGeom>
              <a:solidFill>
                <a:schemeClr val="bg1">
                  <a:alpha val="14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64" name="Group 40">
              <a:extLst>
                <a:ext uri="{FF2B5EF4-FFF2-40B4-BE49-F238E27FC236}">
                  <a16:creationId xmlns:a16="http://schemas.microsoft.com/office/drawing/2014/main" id="{8ADB9AB8-2EB4-4B5E-9A1E-84F2E44D9185}"/>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44" y="3296011"/>
              <a:ext cx="12191456" cy="2849975"/>
              <a:chOff x="544" y="3296011"/>
              <a:chExt cx="12191456" cy="2849975"/>
            </a:xfrm>
          </p:grpSpPr>
          <p:sp>
            <p:nvSpPr>
              <p:cNvPr id="42" name="Freeform: Shape 41">
                <a:extLst>
                  <a:ext uri="{FF2B5EF4-FFF2-40B4-BE49-F238E27FC236}">
                    <a16:creationId xmlns:a16="http://schemas.microsoft.com/office/drawing/2014/main" id="{95F439B0-E080-4B01-85AF-D226A85BA4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4" y="3296011"/>
                <a:ext cx="12191456" cy="2849975"/>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 name="Freeform: Shape 42">
                <a:extLst>
                  <a:ext uri="{FF2B5EF4-FFF2-40B4-BE49-F238E27FC236}">
                    <a16:creationId xmlns:a16="http://schemas.microsoft.com/office/drawing/2014/main" id="{EDEC643B-AA3F-4913-B411-1458BCEF26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4" y="3296011"/>
                <a:ext cx="12191456" cy="2849975"/>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blipFill>
                <a:blip r:embed="rId2">
                  <a:alphaModFix amt="57000"/>
                </a:blip>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sp>
        <p:nvSpPr>
          <p:cNvPr id="2" name="Title 1">
            <a:extLst>
              <a:ext uri="{FF2B5EF4-FFF2-40B4-BE49-F238E27FC236}">
                <a16:creationId xmlns:a16="http://schemas.microsoft.com/office/drawing/2014/main" id="{799C009A-2C38-420B-8FB8-32CE1834ACC8}"/>
              </a:ext>
            </a:extLst>
          </p:cNvPr>
          <p:cNvSpPr>
            <a:spLocks noGrp="1"/>
          </p:cNvSpPr>
          <p:nvPr>
            <p:ph type="title"/>
          </p:nvPr>
        </p:nvSpPr>
        <p:spPr>
          <a:xfrm>
            <a:off x="743565" y="1373378"/>
            <a:ext cx="6119192" cy="2308324"/>
          </a:xfrm>
        </p:spPr>
        <p:txBody>
          <a:bodyPr vert="horz" lIns="91440" tIns="45720" rIns="91440" bIns="45720" rtlCol="0" anchor="b">
            <a:normAutofit fontScale="90000"/>
          </a:bodyPr>
          <a:lstStyle/>
          <a:p>
            <a:r>
              <a:rPr lang="en-US" sz="7200" b="1" dirty="0">
                <a:solidFill>
                  <a:srgbClr val="FF6600"/>
                </a:solidFill>
                <a:effectLst>
                  <a:outerShdw blurRad="38100" dist="38100" dir="2700000" algn="tl">
                    <a:srgbClr val="000000">
                      <a:alpha val="43137"/>
                    </a:srgbClr>
                  </a:outerShdw>
                </a:effectLst>
                <a:latin typeface="Avenir LT Std 65 Medium" panose="020B0803020203020204" pitchFamily="34" charset="0"/>
              </a:rPr>
              <a:t>Hypothesis 6.2:</a:t>
            </a:r>
            <a:r>
              <a:rPr lang="en-US" sz="7200" b="1" kern="1200" dirty="0">
                <a:solidFill>
                  <a:srgbClr val="FF6600"/>
                </a:solidFill>
                <a:effectLst>
                  <a:outerShdw blurRad="38100" dist="38100" dir="2700000" algn="tl">
                    <a:srgbClr val="000000">
                      <a:alpha val="43137"/>
                    </a:srgbClr>
                  </a:outerShdw>
                </a:effectLst>
                <a:latin typeface="Avenir LT Std 65 Medium" panose="020B0803020203020204" pitchFamily="34" charset="0"/>
              </a:rPr>
              <a:t> </a:t>
            </a:r>
            <a:br>
              <a:rPr lang="en-US" sz="7200" b="1" kern="1200" dirty="0">
                <a:solidFill>
                  <a:srgbClr val="FF6600"/>
                </a:solidFill>
                <a:effectLst>
                  <a:outerShdw blurRad="38100" dist="38100" dir="2700000" algn="tl">
                    <a:srgbClr val="000000">
                      <a:alpha val="43137"/>
                    </a:srgbClr>
                  </a:outerShdw>
                </a:effectLst>
                <a:latin typeface="Avenir LT Std 65 Medium" panose="020B0803020203020204" pitchFamily="34" charset="0"/>
              </a:rPr>
            </a:br>
            <a:br>
              <a:rPr lang="en-US" sz="2400" b="1" dirty="0">
                <a:solidFill>
                  <a:srgbClr val="FF6600"/>
                </a:solidFill>
                <a:effectLst>
                  <a:outerShdw blurRad="38100" dist="38100" dir="2700000" algn="tl">
                    <a:srgbClr val="000000">
                      <a:alpha val="43137"/>
                    </a:srgbClr>
                  </a:outerShdw>
                </a:effectLst>
                <a:latin typeface="Avenir LT Std 65 Medium" panose="020B0803020203020204" pitchFamily="34" charset="0"/>
              </a:rPr>
            </a:br>
            <a:r>
              <a:rPr lang="en-US" sz="2400" b="1" dirty="0">
                <a:solidFill>
                  <a:srgbClr val="FF6600"/>
                </a:solidFill>
                <a:effectLst>
                  <a:outerShdw blurRad="38100" dist="38100" dir="2700000" algn="tl">
                    <a:srgbClr val="000000">
                      <a:alpha val="43137"/>
                    </a:srgbClr>
                  </a:outerShdw>
                </a:effectLst>
                <a:latin typeface="Avenir LT Std 65 Medium" panose="020B0803020203020204" pitchFamily="34" charset="0"/>
              </a:rPr>
              <a:t>Does </a:t>
            </a:r>
            <a:r>
              <a:rPr lang="en-US" sz="2400" b="1" dirty="0">
                <a:solidFill>
                  <a:srgbClr val="FFC000"/>
                </a:solidFill>
                <a:effectLst>
                  <a:outerShdw blurRad="38100" dist="38100" dir="2700000" algn="tl">
                    <a:srgbClr val="000000">
                      <a:alpha val="43137"/>
                    </a:srgbClr>
                  </a:outerShdw>
                </a:effectLst>
                <a:latin typeface="Avenir LT Std 65 Medium" panose="020B0803020203020204" pitchFamily="34" charset="0"/>
              </a:rPr>
              <a:t>Yellow Cab </a:t>
            </a:r>
            <a:r>
              <a:rPr lang="en-US" sz="2400" b="1" dirty="0">
                <a:solidFill>
                  <a:srgbClr val="FF6600"/>
                </a:solidFill>
                <a:effectLst>
                  <a:outerShdw blurRad="38100" dist="38100" dir="2700000" algn="tl">
                    <a:srgbClr val="000000">
                      <a:alpha val="43137"/>
                    </a:srgbClr>
                  </a:outerShdw>
                </a:effectLst>
                <a:latin typeface="Avenir LT Std 65 Medium" panose="020B0803020203020204" pitchFamily="34" charset="0"/>
              </a:rPr>
              <a:t>charge its customer differently based on </a:t>
            </a:r>
            <a:r>
              <a:rPr lang="en-US" sz="2400" b="1" u="sng" dirty="0">
                <a:solidFill>
                  <a:srgbClr val="FF6600"/>
                </a:solidFill>
                <a:effectLst>
                  <a:outerShdw blurRad="38100" dist="38100" dir="2700000" algn="tl">
                    <a:srgbClr val="000000">
                      <a:alpha val="43137"/>
                    </a:srgbClr>
                  </a:outerShdw>
                </a:effectLst>
                <a:latin typeface="Avenir LT Std 65 Medium" panose="020B0803020203020204" pitchFamily="34" charset="0"/>
              </a:rPr>
              <a:t>gender</a:t>
            </a:r>
            <a:r>
              <a:rPr lang="en-US" sz="2400" b="1" dirty="0">
                <a:solidFill>
                  <a:srgbClr val="FF6600"/>
                </a:solidFill>
                <a:effectLst>
                  <a:outerShdw blurRad="38100" dist="38100" dir="2700000" algn="tl">
                    <a:srgbClr val="000000">
                      <a:alpha val="43137"/>
                    </a:srgbClr>
                  </a:outerShdw>
                </a:effectLst>
                <a:latin typeface="Avenir LT Std 65 Medium" panose="020B0803020203020204" pitchFamily="34" charset="0"/>
              </a:rPr>
              <a:t>?</a:t>
            </a:r>
            <a:r>
              <a:rPr lang="en-US" sz="2400" b="1" kern="1200" dirty="0">
                <a:solidFill>
                  <a:srgbClr val="FF6600"/>
                </a:solidFill>
                <a:effectLst>
                  <a:outerShdw blurRad="38100" dist="38100" dir="2700000" algn="tl">
                    <a:srgbClr val="000000">
                      <a:alpha val="43137"/>
                    </a:srgbClr>
                  </a:outerShdw>
                </a:effectLst>
                <a:latin typeface="Avenir LT Std 65 Medium" panose="020B0803020203020204" pitchFamily="34" charset="0"/>
              </a:rPr>
              <a:t> </a:t>
            </a:r>
            <a:endParaRPr lang="en-US" sz="7200" b="1" kern="1200" dirty="0">
              <a:solidFill>
                <a:srgbClr val="FF6600"/>
              </a:solidFill>
              <a:effectLst>
                <a:outerShdw blurRad="38100" dist="38100" dir="2700000" algn="tl">
                  <a:srgbClr val="000000">
                    <a:alpha val="43137"/>
                  </a:srgbClr>
                </a:outerShdw>
              </a:effectLst>
              <a:latin typeface="Avenir LT Std 65 Medium" panose="020B0803020203020204" pitchFamily="34" charset="0"/>
            </a:endParaRPr>
          </a:p>
        </p:txBody>
      </p:sp>
      <p:sp>
        <p:nvSpPr>
          <p:cNvPr id="4" name="Slide Number Placeholder 3">
            <a:extLst>
              <a:ext uri="{FF2B5EF4-FFF2-40B4-BE49-F238E27FC236}">
                <a16:creationId xmlns:a16="http://schemas.microsoft.com/office/drawing/2014/main" id="{1992C3F3-C64F-4C4F-A7B4-4C7B4ECC5791}"/>
              </a:ext>
            </a:extLst>
          </p:cNvPr>
          <p:cNvSpPr>
            <a:spLocks noGrp="1"/>
          </p:cNvSpPr>
          <p:nvPr>
            <p:ph type="sldNum" sz="quarter" idx="12"/>
          </p:nvPr>
        </p:nvSpPr>
        <p:spPr>
          <a:xfrm>
            <a:off x="8737600" y="466933"/>
            <a:ext cx="2635250" cy="707886"/>
          </a:xfrm>
        </p:spPr>
        <p:txBody>
          <a:bodyPr vert="horz" lIns="91440" tIns="45720" rIns="91440" bIns="45720" rtlCol="0" anchor="ctr">
            <a:norm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fld id="{48F63A3B-78C7-47BE-AE5E-E10140E04643}" type="slidenum">
              <a:rPr kumimoji="0" lang="en-US" sz="4400" b="0" i="0" u="none" strike="noStrike" kern="1200" cap="none" spc="0" normalizeH="0" baseline="0" noProof="0">
                <a:ln>
                  <a:noFill/>
                </a:ln>
                <a:solidFill>
                  <a:prstClr val="white"/>
                </a:solidFill>
                <a:effectLst/>
                <a:uLnTx/>
                <a:uFillTx/>
                <a:latin typeface="Calibri" panose="020F0502020204030204"/>
                <a:ea typeface="+mn-ea"/>
                <a:cs typeface="+mn-cs"/>
              </a:rPr>
              <a:pPr marL="0" marR="0" lvl="0" indent="0" algn="r" defTabSz="914400" rtl="0" eaLnBrk="1" fontAlgn="auto" latinLnBrk="0" hangingPunct="1">
                <a:lnSpc>
                  <a:spcPct val="90000"/>
                </a:lnSpc>
                <a:spcBef>
                  <a:spcPts val="0"/>
                </a:spcBef>
                <a:spcAft>
                  <a:spcPts val="600"/>
                </a:spcAft>
                <a:buClrTx/>
                <a:buSzTx/>
                <a:buFontTx/>
                <a:buNone/>
                <a:tabLst/>
                <a:defRPr/>
              </a:pPr>
              <a:t>43</a:t>
            </a:fld>
            <a:endParaRPr kumimoji="0" lang="en-US" sz="44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3" name="Picture 62">
            <a:extLst>
              <a:ext uri="{FF2B5EF4-FFF2-40B4-BE49-F238E27FC236}">
                <a16:creationId xmlns:a16="http://schemas.microsoft.com/office/drawing/2014/main" id="{A704440B-E7BA-4BDD-A268-7403304B3E5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37373" y="0"/>
            <a:ext cx="1654627" cy="994232"/>
          </a:xfrm>
          <a:prstGeom prst="rect">
            <a:avLst/>
          </a:prstGeom>
        </p:spPr>
      </p:pic>
      <p:pic>
        <p:nvPicPr>
          <p:cNvPr id="14" name="Graphic 13" descr="Clipboard Mixed with solid fill">
            <a:extLst>
              <a:ext uri="{FF2B5EF4-FFF2-40B4-BE49-F238E27FC236}">
                <a16:creationId xmlns:a16="http://schemas.microsoft.com/office/drawing/2014/main" id="{ECA79679-2C8D-4692-BABE-D61577CE7C4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606322" y="1120676"/>
            <a:ext cx="2262555" cy="2262555"/>
          </a:xfrm>
          <a:prstGeom prst="rect">
            <a:avLst/>
          </a:prstGeom>
        </p:spPr>
      </p:pic>
    </p:spTree>
    <p:extLst>
      <p:ext uri="{BB962C8B-B14F-4D97-AF65-F5344CB8AC3E}">
        <p14:creationId xmlns:p14="http://schemas.microsoft.com/office/powerpoint/2010/main" val="106539087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E880FDB-4228-4C79-8947-024B80A6705A}"/>
              </a:ext>
            </a:extLst>
          </p:cNvPr>
          <p:cNvSpPr>
            <a:spLocks noGrp="1"/>
          </p:cNvSpPr>
          <p:nvPr>
            <p:ph idx="1"/>
          </p:nvPr>
        </p:nvSpPr>
        <p:spPr>
          <a:xfrm>
            <a:off x="838200" y="3233530"/>
            <a:ext cx="10515600" cy="3122820"/>
          </a:xfrm>
        </p:spPr>
        <p:txBody>
          <a:bodyPr>
            <a:noAutofit/>
          </a:bodyPr>
          <a:lstStyle/>
          <a:p>
            <a:pPr>
              <a:buFont typeface="Wingdings" panose="05000000000000000000" pitchFamily="2" charset="2"/>
              <a:buChar char="Ø"/>
            </a:pPr>
            <a:r>
              <a:rPr lang="en-US" sz="1550" b="1" dirty="0">
                <a:latin typeface="Avenir Next LT Pro" panose="020B0504020202020204" pitchFamily="34" charset="0"/>
              </a:rPr>
              <a:t>H0: No difference in median price charged among gender</a:t>
            </a:r>
          </a:p>
          <a:p>
            <a:pPr>
              <a:buFont typeface="Wingdings" panose="05000000000000000000" pitchFamily="2" charset="2"/>
              <a:buChar char="Ø"/>
            </a:pPr>
            <a:r>
              <a:rPr lang="en-US" sz="1550" b="1" dirty="0">
                <a:latin typeface="Avenir Next LT Pro" panose="020B0504020202020204" pitchFamily="34" charset="0"/>
              </a:rPr>
              <a:t>H1: There is a difference in median price charged among gender.</a:t>
            </a:r>
          </a:p>
          <a:p>
            <a:pPr marL="0" indent="0">
              <a:buNone/>
            </a:pPr>
            <a:endParaRPr lang="en-US" sz="1550" dirty="0">
              <a:latin typeface="Avenir Next LT Pro" panose="020B0504020202020204" pitchFamily="34" charset="0"/>
            </a:endParaRPr>
          </a:p>
          <a:p>
            <a:pPr marL="0" indent="0">
              <a:buNone/>
            </a:pPr>
            <a:r>
              <a:rPr lang="en-US" sz="1550" b="1" u="sng" dirty="0">
                <a:latin typeface="Avenir Next LT Pro" panose="020B0504020202020204" pitchFamily="34" charset="0"/>
              </a:rPr>
              <a:t>Test Utilized :  Mood’s median test</a:t>
            </a:r>
          </a:p>
          <a:p>
            <a:pPr marL="0" indent="0">
              <a:buNone/>
            </a:pPr>
            <a:r>
              <a:rPr lang="en-US" sz="1550" dirty="0">
                <a:latin typeface="Avenir Next LT Pro" panose="020B0504020202020204" pitchFamily="34" charset="0"/>
              </a:rPr>
              <a:t>Alpha: </a:t>
            </a:r>
            <a:r>
              <a:rPr lang="en-US" sz="1550" b="1" dirty="0">
                <a:latin typeface="Avenir Next LT Pro" panose="020B0504020202020204" pitchFamily="34" charset="0"/>
              </a:rPr>
              <a:t>0.05</a:t>
            </a:r>
          </a:p>
          <a:p>
            <a:pPr marL="0" indent="0">
              <a:buNone/>
            </a:pPr>
            <a:r>
              <a:rPr lang="en-US" sz="1550" dirty="0">
                <a:latin typeface="Avenir Next LT Pro" panose="020B0504020202020204" pitchFamily="34" charset="0"/>
              </a:rPr>
              <a:t>P-Value: </a:t>
            </a:r>
            <a:r>
              <a:rPr lang="en-US" sz="1550" b="1" dirty="0">
                <a:latin typeface="Avenir Next LT Pro" panose="020B0504020202020204" pitchFamily="34" charset="0"/>
              </a:rPr>
              <a:t>0.0</a:t>
            </a:r>
          </a:p>
          <a:p>
            <a:pPr marL="0" indent="0">
              <a:buNone/>
            </a:pPr>
            <a:endParaRPr lang="en-US" sz="1550" u="sng" dirty="0">
              <a:latin typeface="Avenir Next LT Pro" panose="020B0504020202020204" pitchFamily="34" charset="0"/>
            </a:endParaRPr>
          </a:p>
          <a:p>
            <a:pPr marL="0" indent="0">
              <a:buNone/>
            </a:pPr>
            <a:r>
              <a:rPr lang="en-US" sz="1550" b="1" u="sng" dirty="0">
                <a:latin typeface="Avenir Next LT Pro" panose="020B0504020202020204" pitchFamily="34" charset="0"/>
              </a:rPr>
              <a:t>Verdict</a:t>
            </a:r>
            <a:r>
              <a:rPr lang="en-US" sz="1550" u="sng" dirty="0">
                <a:latin typeface="Avenir Next LT Pro" panose="020B0504020202020204" pitchFamily="34" charset="0"/>
              </a:rPr>
              <a:t>:</a:t>
            </a:r>
            <a:r>
              <a:rPr lang="en-US" sz="1550" dirty="0">
                <a:latin typeface="Avenir Next LT Pro" panose="020B0504020202020204" pitchFamily="34" charset="0"/>
              </a:rPr>
              <a:t> If the null hypothesis is true, the probability of obtaining median price charged such as shown here </a:t>
            </a:r>
            <a:r>
              <a:rPr lang="en-US" sz="1550" b="1" dirty="0">
                <a:latin typeface="Avenir Next LT Pro" panose="020B0504020202020204" pitchFamily="34" charset="0"/>
              </a:rPr>
              <a:t>will be 0%. </a:t>
            </a:r>
            <a:r>
              <a:rPr lang="en-US" sz="1550" dirty="0">
                <a:latin typeface="Avenir Next LT Pro" panose="020B0504020202020204" pitchFamily="34" charset="0"/>
              </a:rPr>
              <a:t>Since the P-value is lower than the alpha, </a:t>
            </a:r>
            <a:r>
              <a:rPr lang="en-US" sz="1550" b="1" dirty="0">
                <a:latin typeface="Avenir Next LT Pro" panose="020B0504020202020204" pitchFamily="34" charset="0"/>
              </a:rPr>
              <a:t>we reject the null hypothesis </a:t>
            </a:r>
            <a:r>
              <a:rPr lang="en-US" sz="1550" dirty="0">
                <a:latin typeface="Avenir Next LT Pro" panose="020B0504020202020204" pitchFamily="34" charset="0"/>
              </a:rPr>
              <a:t>in favor of the alternative hypothesis. </a:t>
            </a:r>
            <a:r>
              <a:rPr lang="en-US" sz="1550" b="1" dirty="0">
                <a:latin typeface="Avenir Next LT Pro" panose="020B0504020202020204" pitchFamily="34" charset="0"/>
              </a:rPr>
              <a:t>Median price charged is different for </a:t>
            </a:r>
            <a:r>
              <a:rPr lang="en-US" sz="1550" b="1" dirty="0">
                <a:solidFill>
                  <a:srgbClr val="FFC000"/>
                </a:solidFill>
                <a:latin typeface="Avenir Next LT Pro" panose="020B0504020202020204" pitchFamily="34" charset="0"/>
              </a:rPr>
              <a:t>Yellow Cab’s </a:t>
            </a:r>
            <a:r>
              <a:rPr lang="en-US" sz="1550" b="1" dirty="0">
                <a:latin typeface="Avenir Next LT Pro" panose="020B0504020202020204" pitchFamily="34" charset="0"/>
              </a:rPr>
              <a:t>customers based on gender.</a:t>
            </a:r>
          </a:p>
          <a:p>
            <a:endParaRPr lang="en-US" sz="1550" dirty="0">
              <a:latin typeface="Avenir Next LT Pro" panose="020B0504020202020204" pitchFamily="34" charset="0"/>
            </a:endParaRPr>
          </a:p>
          <a:p>
            <a:endParaRPr lang="en-US" sz="1550" dirty="0">
              <a:latin typeface="Avenir Next LT Pro" panose="020B0504020202020204" pitchFamily="34" charset="0"/>
            </a:endParaRPr>
          </a:p>
        </p:txBody>
      </p:sp>
      <p:sp>
        <p:nvSpPr>
          <p:cNvPr id="4" name="Slide Number Placeholder 3">
            <a:extLst>
              <a:ext uri="{FF2B5EF4-FFF2-40B4-BE49-F238E27FC236}">
                <a16:creationId xmlns:a16="http://schemas.microsoft.com/office/drawing/2014/main" id="{47AF7462-92A8-45C4-842B-25B51DE4202D}"/>
              </a:ext>
            </a:extLst>
          </p:cNvPr>
          <p:cNvSpPr>
            <a:spLocks noGrp="1"/>
          </p:cNvSpPr>
          <p:nvPr>
            <p:ph type="sldNum" sz="quarter" idx="12"/>
          </p:nvPr>
        </p:nvSpPr>
        <p:spPr/>
        <p:txBody>
          <a:bodyPr/>
          <a:lstStyle/>
          <a:p>
            <a:fld id="{48F63A3B-78C7-47BE-AE5E-E10140E04643}" type="slidenum">
              <a:rPr lang="en-US" smtClean="0"/>
              <a:t>44</a:t>
            </a:fld>
            <a:endParaRPr lang="en-US"/>
          </a:p>
        </p:txBody>
      </p:sp>
      <p:pic>
        <p:nvPicPr>
          <p:cNvPr id="5" name="Picture 4">
            <a:extLst>
              <a:ext uri="{FF2B5EF4-FFF2-40B4-BE49-F238E27FC236}">
                <a16:creationId xmlns:a16="http://schemas.microsoft.com/office/drawing/2014/main" id="{C913BC1F-547D-4D5F-8AAB-5AAAF3EA094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37373" y="0"/>
            <a:ext cx="1654627" cy="994232"/>
          </a:xfrm>
          <a:prstGeom prst="rect">
            <a:avLst/>
          </a:prstGeom>
        </p:spPr>
      </p:pic>
      <p:pic>
        <p:nvPicPr>
          <p:cNvPr id="6" name="Picture 5" descr="Timeline&#10;&#10;Description automatically generated">
            <a:extLst>
              <a:ext uri="{FF2B5EF4-FFF2-40B4-BE49-F238E27FC236}">
                <a16:creationId xmlns:a16="http://schemas.microsoft.com/office/drawing/2014/main" id="{AF6C6531-7AE5-49F7-A061-D415506CD284}"/>
              </a:ext>
            </a:extLst>
          </p:cNvPr>
          <p:cNvPicPr>
            <a:picLocks noChangeAspect="1"/>
          </p:cNvPicPr>
          <p:nvPr/>
        </p:nvPicPr>
        <p:blipFill>
          <a:blip r:embed="rId3"/>
          <a:stretch>
            <a:fillRect/>
          </a:stretch>
        </p:blipFill>
        <p:spPr>
          <a:xfrm>
            <a:off x="944218" y="497116"/>
            <a:ext cx="8273120" cy="2631575"/>
          </a:xfrm>
          <a:prstGeom prst="rect">
            <a:avLst/>
          </a:prstGeom>
          <a:ln>
            <a:solidFill>
              <a:schemeClr val="tx1"/>
            </a:solidFill>
          </a:ln>
        </p:spPr>
      </p:pic>
    </p:spTree>
    <p:extLst>
      <p:ext uri="{BB962C8B-B14F-4D97-AF65-F5344CB8AC3E}">
        <p14:creationId xmlns:p14="http://schemas.microsoft.com/office/powerpoint/2010/main" val="101538018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9B37791B-B040-4694-BFDC-8DD132D86E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39" name="Group 38">
            <a:extLst>
              <a:ext uri="{FF2B5EF4-FFF2-40B4-BE49-F238E27FC236}">
                <a16:creationId xmlns:a16="http://schemas.microsoft.com/office/drawing/2014/main" id="{59A59B10-9D94-4C5B-8BF0-95928DCEB1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296011"/>
            <a:ext cx="12192000" cy="3561989"/>
            <a:chOff x="0" y="3296011"/>
            <a:chExt cx="12192000" cy="3561989"/>
          </a:xfrm>
          <a:effectLst>
            <a:outerShdw blurRad="254000" dist="152400" dir="16200000" rotWithShape="0">
              <a:prstClr val="black">
                <a:alpha val="10000"/>
              </a:prstClr>
            </a:outerShdw>
          </a:effectLst>
        </p:grpSpPr>
        <p:grpSp>
          <p:nvGrpSpPr>
            <p:cNvPr id="40" name="Group 39">
              <a:extLst>
                <a:ext uri="{FF2B5EF4-FFF2-40B4-BE49-F238E27FC236}">
                  <a16:creationId xmlns:a16="http://schemas.microsoft.com/office/drawing/2014/main" id="{354E31B9-72DD-4DE4-B3E3-4395530BEC1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3681702"/>
              <a:ext cx="12192000" cy="3176298"/>
              <a:chOff x="0" y="3681702"/>
              <a:chExt cx="12192000" cy="3176298"/>
            </a:xfrm>
          </p:grpSpPr>
          <p:sp>
            <p:nvSpPr>
              <p:cNvPr id="44" name="Freeform: Shape 43">
                <a:extLst>
                  <a:ext uri="{FF2B5EF4-FFF2-40B4-BE49-F238E27FC236}">
                    <a16:creationId xmlns:a16="http://schemas.microsoft.com/office/drawing/2014/main" id="{68738192-1FEA-49E1-BFF3-6D1C324A5C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681702"/>
                <a:ext cx="12192000" cy="3176298"/>
              </a:xfrm>
              <a:custGeom>
                <a:avLst/>
                <a:gdLst>
                  <a:gd name="connsiteX0" fmla="*/ 12192000 w 12192000"/>
                  <a:gd name="connsiteY0" fmla="*/ 0 h 3176298"/>
                  <a:gd name="connsiteX1" fmla="*/ 12192000 w 12192000"/>
                  <a:gd name="connsiteY1" fmla="*/ 3176298 h 3176298"/>
                  <a:gd name="connsiteX2" fmla="*/ 0 w 12192000"/>
                  <a:gd name="connsiteY2" fmla="*/ 3176298 h 3176298"/>
                  <a:gd name="connsiteX3" fmla="*/ 0 w 12192000"/>
                  <a:gd name="connsiteY3" fmla="*/ 2264980 h 3176298"/>
                  <a:gd name="connsiteX4" fmla="*/ 544 w 12192000"/>
                  <a:gd name="connsiteY4" fmla="*/ 2264980 h 3176298"/>
                  <a:gd name="connsiteX5" fmla="*/ 544 w 12192000"/>
                  <a:gd name="connsiteY5" fmla="*/ 2392219 h 3176298"/>
                  <a:gd name="connsiteX6" fmla="*/ 61197 w 12192000"/>
                  <a:gd name="connsiteY6" fmla="*/ 2387448 h 3176298"/>
                  <a:gd name="connsiteX7" fmla="*/ 119613 w 12192000"/>
                  <a:gd name="connsiteY7" fmla="*/ 2369945 h 3176298"/>
                  <a:gd name="connsiteX8" fmla="*/ 172384 w 12192000"/>
                  <a:gd name="connsiteY8" fmla="*/ 2347084 h 3176298"/>
                  <a:gd name="connsiteX9" fmla="*/ 274873 w 12192000"/>
                  <a:gd name="connsiteY9" fmla="*/ 2336988 h 3176298"/>
                  <a:gd name="connsiteX10" fmla="*/ 307259 w 12192000"/>
                  <a:gd name="connsiteY10" fmla="*/ 2331461 h 3176298"/>
                  <a:gd name="connsiteX11" fmla="*/ 394511 w 12192000"/>
                  <a:gd name="connsiteY11" fmla="*/ 2308601 h 3176298"/>
                  <a:gd name="connsiteX12" fmla="*/ 494337 w 12192000"/>
                  <a:gd name="connsiteY12" fmla="*/ 2268213 h 3176298"/>
                  <a:gd name="connsiteX13" fmla="*/ 546917 w 12192000"/>
                  <a:gd name="connsiteY13" fmla="*/ 2283264 h 3176298"/>
                  <a:gd name="connsiteX14" fmla="*/ 730754 w 12192000"/>
                  <a:gd name="connsiteY14" fmla="*/ 2240780 h 3176298"/>
                  <a:gd name="connsiteX15" fmla="*/ 785432 w 12192000"/>
                  <a:gd name="connsiteY15" fmla="*/ 2218682 h 3176298"/>
                  <a:gd name="connsiteX16" fmla="*/ 801053 w 12192000"/>
                  <a:gd name="connsiteY16" fmla="*/ 2204013 h 3176298"/>
                  <a:gd name="connsiteX17" fmla="*/ 858205 w 12192000"/>
                  <a:gd name="connsiteY17" fmla="*/ 2169532 h 3176298"/>
                  <a:gd name="connsiteX18" fmla="*/ 949646 w 12192000"/>
                  <a:gd name="connsiteY18" fmla="*/ 2157340 h 3176298"/>
                  <a:gd name="connsiteX19" fmla="*/ 960887 w 12192000"/>
                  <a:gd name="connsiteY19" fmla="*/ 2150099 h 3176298"/>
                  <a:gd name="connsiteX20" fmla="*/ 977653 w 12192000"/>
                  <a:gd name="connsiteY20" fmla="*/ 2138480 h 3176298"/>
                  <a:gd name="connsiteX21" fmla="*/ 1071762 w 12192000"/>
                  <a:gd name="connsiteY21" fmla="*/ 2117905 h 3176298"/>
                  <a:gd name="connsiteX22" fmla="*/ 1092527 w 12192000"/>
                  <a:gd name="connsiteY22" fmla="*/ 2111428 h 3176298"/>
                  <a:gd name="connsiteX23" fmla="*/ 1109865 w 12192000"/>
                  <a:gd name="connsiteY23" fmla="*/ 2100568 h 3176298"/>
                  <a:gd name="connsiteX24" fmla="*/ 1162823 w 12192000"/>
                  <a:gd name="connsiteY24" fmla="*/ 2075613 h 3176298"/>
                  <a:gd name="connsiteX25" fmla="*/ 1206641 w 12192000"/>
                  <a:gd name="connsiteY25" fmla="*/ 2074851 h 3176298"/>
                  <a:gd name="connsiteX26" fmla="*/ 1267411 w 12192000"/>
                  <a:gd name="connsiteY26" fmla="*/ 2060753 h 3176298"/>
                  <a:gd name="connsiteX27" fmla="*/ 1380762 w 12192000"/>
                  <a:gd name="connsiteY27" fmla="*/ 2046847 h 3176298"/>
                  <a:gd name="connsiteX28" fmla="*/ 1404006 w 12192000"/>
                  <a:gd name="connsiteY28" fmla="*/ 2038844 h 3176298"/>
                  <a:gd name="connsiteX29" fmla="*/ 1544598 w 12192000"/>
                  <a:gd name="connsiteY29" fmla="*/ 2000932 h 3176298"/>
                  <a:gd name="connsiteX30" fmla="*/ 1657188 w 12192000"/>
                  <a:gd name="connsiteY30" fmla="*/ 2001697 h 3176298"/>
                  <a:gd name="connsiteX31" fmla="*/ 1665950 w 12192000"/>
                  <a:gd name="connsiteY31" fmla="*/ 2003411 h 3176298"/>
                  <a:gd name="connsiteX32" fmla="*/ 1709006 w 12192000"/>
                  <a:gd name="connsiteY32" fmla="*/ 2015983 h 3176298"/>
                  <a:gd name="connsiteX33" fmla="*/ 1775684 w 12192000"/>
                  <a:gd name="connsiteY33" fmla="*/ 2012555 h 3176298"/>
                  <a:gd name="connsiteX34" fmla="*/ 1821596 w 12192000"/>
                  <a:gd name="connsiteY34" fmla="*/ 1995218 h 3176298"/>
                  <a:gd name="connsiteX35" fmla="*/ 1878748 w 12192000"/>
                  <a:gd name="connsiteY35" fmla="*/ 1994457 h 3176298"/>
                  <a:gd name="connsiteX36" fmla="*/ 1944092 w 12192000"/>
                  <a:gd name="connsiteY36" fmla="*/ 2005315 h 3176298"/>
                  <a:gd name="connsiteX37" fmla="*/ 1973429 w 12192000"/>
                  <a:gd name="connsiteY37" fmla="*/ 2007601 h 3176298"/>
                  <a:gd name="connsiteX38" fmla="*/ 2054013 w 12192000"/>
                  <a:gd name="connsiteY38" fmla="*/ 2030082 h 3176298"/>
                  <a:gd name="connsiteX39" fmla="*/ 2102021 w 12192000"/>
                  <a:gd name="connsiteY39" fmla="*/ 2024557 h 3176298"/>
                  <a:gd name="connsiteX40" fmla="*/ 2149267 w 12192000"/>
                  <a:gd name="connsiteY40" fmla="*/ 2009697 h 3176298"/>
                  <a:gd name="connsiteX41" fmla="*/ 2179556 w 12192000"/>
                  <a:gd name="connsiteY41" fmla="*/ 1995409 h 3176298"/>
                  <a:gd name="connsiteX42" fmla="*/ 2240710 w 12192000"/>
                  <a:gd name="connsiteY42" fmla="*/ 1985312 h 3176298"/>
                  <a:gd name="connsiteX43" fmla="*/ 2251948 w 12192000"/>
                  <a:gd name="connsiteY43" fmla="*/ 1986836 h 3176298"/>
                  <a:gd name="connsiteX44" fmla="*/ 2434456 w 12192000"/>
                  <a:gd name="connsiteY44" fmla="*/ 1999410 h 3176298"/>
                  <a:gd name="connsiteX45" fmla="*/ 2506847 w 12192000"/>
                  <a:gd name="connsiteY45" fmla="*/ 2019603 h 3176298"/>
                  <a:gd name="connsiteX46" fmla="*/ 2522279 w 12192000"/>
                  <a:gd name="connsiteY46" fmla="*/ 2022080 h 3176298"/>
                  <a:gd name="connsiteX47" fmla="*/ 2676398 w 12192000"/>
                  <a:gd name="connsiteY47" fmla="*/ 2044751 h 3176298"/>
                  <a:gd name="connsiteX48" fmla="*/ 2693543 w 12192000"/>
                  <a:gd name="connsiteY48" fmla="*/ 2045703 h 3176298"/>
                  <a:gd name="connsiteX49" fmla="*/ 2741360 w 12192000"/>
                  <a:gd name="connsiteY49" fmla="*/ 2041701 h 3176298"/>
                  <a:gd name="connsiteX50" fmla="*/ 2854140 w 12192000"/>
                  <a:gd name="connsiteY50" fmla="*/ 2082851 h 3176298"/>
                  <a:gd name="connsiteX51" fmla="*/ 2967110 w 12192000"/>
                  <a:gd name="connsiteY51" fmla="*/ 2096949 h 3176298"/>
                  <a:gd name="connsiteX52" fmla="*/ 3029216 w 12192000"/>
                  <a:gd name="connsiteY52" fmla="*/ 2096757 h 3176298"/>
                  <a:gd name="connsiteX53" fmla="*/ 3073604 w 12192000"/>
                  <a:gd name="connsiteY53" fmla="*/ 2106856 h 3176298"/>
                  <a:gd name="connsiteX54" fmla="*/ 3182763 w 12192000"/>
                  <a:gd name="connsiteY54" fmla="*/ 2137527 h 3176298"/>
                  <a:gd name="connsiteX55" fmla="*/ 3234202 w 12192000"/>
                  <a:gd name="connsiteY55" fmla="*/ 2142289 h 3176298"/>
                  <a:gd name="connsiteX56" fmla="*/ 3288877 w 12192000"/>
                  <a:gd name="connsiteY56" fmla="*/ 2152578 h 3176298"/>
                  <a:gd name="connsiteX57" fmla="*/ 3424135 w 12192000"/>
                  <a:gd name="connsiteY57" fmla="*/ 2198680 h 3176298"/>
                  <a:gd name="connsiteX58" fmla="*/ 3534629 w 12192000"/>
                  <a:gd name="connsiteY58" fmla="*/ 2196013 h 3176298"/>
                  <a:gd name="connsiteX59" fmla="*/ 3605116 w 12192000"/>
                  <a:gd name="connsiteY59" fmla="*/ 2196583 h 3176298"/>
                  <a:gd name="connsiteX60" fmla="*/ 3689131 w 12192000"/>
                  <a:gd name="connsiteY60" fmla="*/ 2211824 h 3176298"/>
                  <a:gd name="connsiteX61" fmla="*/ 3757902 w 12192000"/>
                  <a:gd name="connsiteY61" fmla="*/ 2234114 h 3176298"/>
                  <a:gd name="connsiteX62" fmla="*/ 3852966 w 12192000"/>
                  <a:gd name="connsiteY62" fmla="*/ 2251831 h 3176298"/>
                  <a:gd name="connsiteX63" fmla="*/ 3947648 w 12192000"/>
                  <a:gd name="connsiteY63" fmla="*/ 2285932 h 3176298"/>
                  <a:gd name="connsiteX64" fmla="*/ 4013753 w 12192000"/>
                  <a:gd name="connsiteY64" fmla="*/ 2312031 h 3176298"/>
                  <a:gd name="connsiteX65" fmla="*/ 4105766 w 12192000"/>
                  <a:gd name="connsiteY65" fmla="*/ 2335082 h 3176298"/>
                  <a:gd name="connsiteX66" fmla="*/ 4246551 w 12192000"/>
                  <a:gd name="connsiteY66" fmla="*/ 2351274 h 3176298"/>
                  <a:gd name="connsiteX67" fmla="*/ 4311323 w 12192000"/>
                  <a:gd name="connsiteY67" fmla="*/ 2352991 h 3176298"/>
                  <a:gd name="connsiteX68" fmla="*/ 4413817 w 12192000"/>
                  <a:gd name="connsiteY68" fmla="*/ 2390899 h 3176298"/>
                  <a:gd name="connsiteX69" fmla="*/ 4457632 w 12192000"/>
                  <a:gd name="connsiteY69" fmla="*/ 2409188 h 3176298"/>
                  <a:gd name="connsiteX70" fmla="*/ 4497068 w 12192000"/>
                  <a:gd name="connsiteY70" fmla="*/ 2393947 h 3176298"/>
                  <a:gd name="connsiteX71" fmla="*/ 4522596 w 12192000"/>
                  <a:gd name="connsiteY71" fmla="*/ 2376421 h 3176298"/>
                  <a:gd name="connsiteX72" fmla="*/ 4603368 w 12192000"/>
                  <a:gd name="connsiteY72" fmla="*/ 2391282 h 3176298"/>
                  <a:gd name="connsiteX73" fmla="*/ 4689098 w 12192000"/>
                  <a:gd name="connsiteY73" fmla="*/ 2406903 h 3176298"/>
                  <a:gd name="connsiteX74" fmla="*/ 4719697 w 12192000"/>
                  <a:gd name="connsiteY74" fmla="*/ 2413428 h 3176298"/>
                  <a:gd name="connsiteX75" fmla="*/ 4726469 w 12192000"/>
                  <a:gd name="connsiteY75" fmla="*/ 2414298 h 3176298"/>
                  <a:gd name="connsiteX76" fmla="*/ 4785776 w 12192000"/>
                  <a:gd name="connsiteY76" fmla="*/ 2414298 h 3176298"/>
                  <a:gd name="connsiteX77" fmla="*/ 4788661 w 12192000"/>
                  <a:gd name="connsiteY77" fmla="*/ 2414047 h 3176298"/>
                  <a:gd name="connsiteX78" fmla="*/ 4827024 w 12192000"/>
                  <a:gd name="connsiteY78" fmla="*/ 2408999 h 3176298"/>
                  <a:gd name="connsiteX79" fmla="*/ 4887415 w 12192000"/>
                  <a:gd name="connsiteY79" fmla="*/ 2405570 h 3176298"/>
                  <a:gd name="connsiteX80" fmla="*/ 4936184 w 12192000"/>
                  <a:gd name="connsiteY80" fmla="*/ 2395853 h 3176298"/>
                  <a:gd name="connsiteX81" fmla="*/ 4953328 w 12192000"/>
                  <a:gd name="connsiteY81" fmla="*/ 2390138 h 3176298"/>
                  <a:gd name="connsiteX82" fmla="*/ 5089162 w 12192000"/>
                  <a:gd name="connsiteY82" fmla="*/ 2345560 h 3176298"/>
                  <a:gd name="connsiteX83" fmla="*/ 5234326 w 12192000"/>
                  <a:gd name="connsiteY83" fmla="*/ 2309935 h 3176298"/>
                  <a:gd name="connsiteX84" fmla="*/ 5328438 w 12192000"/>
                  <a:gd name="connsiteY84" fmla="*/ 2332416 h 3176298"/>
                  <a:gd name="connsiteX85" fmla="*/ 5363491 w 12192000"/>
                  <a:gd name="connsiteY85" fmla="*/ 2332034 h 3176298"/>
                  <a:gd name="connsiteX86" fmla="*/ 5524660 w 12192000"/>
                  <a:gd name="connsiteY86" fmla="*/ 2337178 h 3176298"/>
                  <a:gd name="connsiteX87" fmla="*/ 5553045 w 12192000"/>
                  <a:gd name="connsiteY87" fmla="*/ 2342701 h 3176298"/>
                  <a:gd name="connsiteX88" fmla="*/ 5706401 w 12192000"/>
                  <a:gd name="connsiteY88" fmla="*/ 2320032 h 3176298"/>
                  <a:gd name="connsiteX89" fmla="*/ 5762029 w 12192000"/>
                  <a:gd name="connsiteY89" fmla="*/ 2316221 h 3176298"/>
                  <a:gd name="connsiteX90" fmla="*/ 5813276 w 12192000"/>
                  <a:gd name="connsiteY90" fmla="*/ 2309935 h 3176298"/>
                  <a:gd name="connsiteX91" fmla="*/ 5884906 w 12192000"/>
                  <a:gd name="connsiteY91" fmla="*/ 2308411 h 3176298"/>
                  <a:gd name="connsiteX92" fmla="*/ 5959204 w 12192000"/>
                  <a:gd name="connsiteY92" fmla="*/ 2311269 h 3176298"/>
                  <a:gd name="connsiteX93" fmla="*/ 6042072 w 12192000"/>
                  <a:gd name="connsiteY93" fmla="*/ 2310697 h 3176298"/>
                  <a:gd name="connsiteX94" fmla="*/ 6074842 w 12192000"/>
                  <a:gd name="connsiteY94" fmla="*/ 2305745 h 3176298"/>
                  <a:gd name="connsiteX95" fmla="*/ 6163425 w 12192000"/>
                  <a:gd name="connsiteY95" fmla="*/ 2309172 h 3176298"/>
                  <a:gd name="connsiteX96" fmla="*/ 6209909 w 12192000"/>
                  <a:gd name="connsiteY96" fmla="*/ 2303459 h 3176298"/>
                  <a:gd name="connsiteX97" fmla="*/ 6286493 w 12192000"/>
                  <a:gd name="connsiteY97" fmla="*/ 2302315 h 3176298"/>
                  <a:gd name="connsiteX98" fmla="*/ 6311449 w 12192000"/>
                  <a:gd name="connsiteY98" fmla="*/ 2300980 h 3176298"/>
                  <a:gd name="connsiteX99" fmla="*/ 6333739 w 12192000"/>
                  <a:gd name="connsiteY99" fmla="*/ 2300218 h 3176298"/>
                  <a:gd name="connsiteX100" fmla="*/ 6410131 w 12192000"/>
                  <a:gd name="connsiteY100" fmla="*/ 2315841 h 3176298"/>
                  <a:gd name="connsiteX101" fmla="*/ 6477951 w 12192000"/>
                  <a:gd name="connsiteY101" fmla="*/ 2316793 h 3176298"/>
                  <a:gd name="connsiteX102" fmla="*/ 6596828 w 12192000"/>
                  <a:gd name="connsiteY102" fmla="*/ 2329368 h 3176298"/>
                  <a:gd name="connsiteX103" fmla="*/ 6623118 w 12192000"/>
                  <a:gd name="connsiteY103" fmla="*/ 2324985 h 3176298"/>
                  <a:gd name="connsiteX104" fmla="*/ 6705417 w 12192000"/>
                  <a:gd name="connsiteY104" fmla="*/ 2323272 h 3176298"/>
                  <a:gd name="connsiteX105" fmla="*/ 6752283 w 12192000"/>
                  <a:gd name="connsiteY105" fmla="*/ 2321937 h 3176298"/>
                  <a:gd name="connsiteX106" fmla="*/ 6810195 w 12192000"/>
                  <a:gd name="connsiteY106" fmla="*/ 2331082 h 3176298"/>
                  <a:gd name="connsiteX107" fmla="*/ 6910782 w 12192000"/>
                  <a:gd name="connsiteY107" fmla="*/ 2350512 h 3176298"/>
                  <a:gd name="connsiteX108" fmla="*/ 6937263 w 12192000"/>
                  <a:gd name="connsiteY108" fmla="*/ 2353561 h 3176298"/>
                  <a:gd name="connsiteX109" fmla="*/ 6985653 w 12192000"/>
                  <a:gd name="connsiteY109" fmla="*/ 2362897 h 3176298"/>
                  <a:gd name="connsiteX110" fmla="*/ 6994415 w 12192000"/>
                  <a:gd name="connsiteY110" fmla="*/ 2364611 h 3176298"/>
                  <a:gd name="connsiteX111" fmla="*/ 7068141 w 12192000"/>
                  <a:gd name="connsiteY111" fmla="*/ 2388234 h 3176298"/>
                  <a:gd name="connsiteX112" fmla="*/ 7106432 w 12192000"/>
                  <a:gd name="connsiteY112" fmla="*/ 2390138 h 3176298"/>
                  <a:gd name="connsiteX113" fmla="*/ 7216547 w 12192000"/>
                  <a:gd name="connsiteY113" fmla="*/ 2390330 h 3176298"/>
                  <a:gd name="connsiteX114" fmla="*/ 7263220 w 12192000"/>
                  <a:gd name="connsiteY114" fmla="*/ 2386709 h 3176298"/>
                  <a:gd name="connsiteX115" fmla="*/ 7375428 w 12192000"/>
                  <a:gd name="connsiteY115" fmla="*/ 2372803 h 3176298"/>
                  <a:gd name="connsiteX116" fmla="*/ 7445916 w 12192000"/>
                  <a:gd name="connsiteY116" fmla="*/ 2365945 h 3176298"/>
                  <a:gd name="connsiteX117" fmla="*/ 7526880 w 12192000"/>
                  <a:gd name="connsiteY117" fmla="*/ 2355084 h 3176298"/>
                  <a:gd name="connsiteX118" fmla="*/ 7619655 w 12192000"/>
                  <a:gd name="connsiteY118" fmla="*/ 2348226 h 3176298"/>
                  <a:gd name="connsiteX119" fmla="*/ 7788636 w 12192000"/>
                  <a:gd name="connsiteY119" fmla="*/ 2327461 h 3176298"/>
                  <a:gd name="connsiteX120" fmla="*/ 7952280 w 12192000"/>
                  <a:gd name="connsiteY120" fmla="*/ 2305935 h 3176298"/>
                  <a:gd name="connsiteX121" fmla="*/ 8019339 w 12192000"/>
                  <a:gd name="connsiteY121" fmla="*/ 2286884 h 3176298"/>
                  <a:gd name="connsiteX122" fmla="*/ 8137835 w 12192000"/>
                  <a:gd name="connsiteY122" fmla="*/ 2259832 h 3176298"/>
                  <a:gd name="connsiteX123" fmla="*/ 8189651 w 12192000"/>
                  <a:gd name="connsiteY123" fmla="*/ 2243639 h 3176298"/>
                  <a:gd name="connsiteX124" fmla="*/ 8313671 w 12192000"/>
                  <a:gd name="connsiteY124" fmla="*/ 2209920 h 3176298"/>
                  <a:gd name="connsiteX125" fmla="*/ 8459979 w 12192000"/>
                  <a:gd name="connsiteY125" fmla="*/ 2158864 h 3176298"/>
                  <a:gd name="connsiteX126" fmla="*/ 8516369 w 12192000"/>
                  <a:gd name="connsiteY126" fmla="*/ 2144003 h 3176298"/>
                  <a:gd name="connsiteX127" fmla="*/ 8657726 w 12192000"/>
                  <a:gd name="connsiteY127" fmla="*/ 2106284 h 3176298"/>
                  <a:gd name="connsiteX128" fmla="*/ 8711448 w 12192000"/>
                  <a:gd name="connsiteY128" fmla="*/ 2098664 h 3176298"/>
                  <a:gd name="connsiteX129" fmla="*/ 8772219 w 12192000"/>
                  <a:gd name="connsiteY129" fmla="*/ 2082280 h 3176298"/>
                  <a:gd name="connsiteX130" fmla="*/ 8845565 w 12192000"/>
                  <a:gd name="connsiteY130" fmla="*/ 2053705 h 3176298"/>
                  <a:gd name="connsiteX131" fmla="*/ 8967871 w 12192000"/>
                  <a:gd name="connsiteY131" fmla="*/ 2011221 h 3176298"/>
                  <a:gd name="connsiteX132" fmla="*/ 9015878 w 12192000"/>
                  <a:gd name="connsiteY132" fmla="*/ 2001124 h 3176298"/>
                  <a:gd name="connsiteX133" fmla="*/ 9234579 w 12192000"/>
                  <a:gd name="connsiteY133" fmla="*/ 1935209 h 3176298"/>
                  <a:gd name="connsiteX134" fmla="*/ 9346597 w 12192000"/>
                  <a:gd name="connsiteY134" fmla="*/ 1896917 h 3176298"/>
                  <a:gd name="connsiteX135" fmla="*/ 9416321 w 12192000"/>
                  <a:gd name="connsiteY135" fmla="*/ 1880724 h 3176298"/>
                  <a:gd name="connsiteX136" fmla="*/ 9477283 w 12192000"/>
                  <a:gd name="connsiteY136" fmla="*/ 1856149 h 3176298"/>
                  <a:gd name="connsiteX137" fmla="*/ 9666265 w 12192000"/>
                  <a:gd name="connsiteY137" fmla="*/ 1787186 h 3176298"/>
                  <a:gd name="connsiteX138" fmla="*/ 9754088 w 12192000"/>
                  <a:gd name="connsiteY138" fmla="*/ 1741464 h 3176298"/>
                  <a:gd name="connsiteX139" fmla="*/ 9899446 w 12192000"/>
                  <a:gd name="connsiteY139" fmla="*/ 1656880 h 3176298"/>
                  <a:gd name="connsiteX140" fmla="*/ 9993175 w 12192000"/>
                  <a:gd name="connsiteY140" fmla="*/ 1576487 h 3176298"/>
                  <a:gd name="connsiteX141" fmla="*/ 10044230 w 12192000"/>
                  <a:gd name="connsiteY141" fmla="*/ 1540480 h 3176298"/>
                  <a:gd name="connsiteX142" fmla="*/ 10131863 w 12192000"/>
                  <a:gd name="connsiteY142" fmla="*/ 1485613 h 3176298"/>
                  <a:gd name="connsiteX143" fmla="*/ 10242357 w 12192000"/>
                  <a:gd name="connsiteY143" fmla="*/ 1410555 h 3176298"/>
                  <a:gd name="connsiteX144" fmla="*/ 10363709 w 12192000"/>
                  <a:gd name="connsiteY144" fmla="*/ 1359499 h 3176298"/>
                  <a:gd name="connsiteX145" fmla="*/ 10428291 w 12192000"/>
                  <a:gd name="connsiteY145" fmla="*/ 1314920 h 3176298"/>
                  <a:gd name="connsiteX146" fmla="*/ 10490969 w 12192000"/>
                  <a:gd name="connsiteY146" fmla="*/ 1267104 h 3176298"/>
                  <a:gd name="connsiteX147" fmla="*/ 10523354 w 12192000"/>
                  <a:gd name="connsiteY147" fmla="*/ 1238337 h 3176298"/>
                  <a:gd name="connsiteX148" fmla="*/ 10590031 w 12192000"/>
                  <a:gd name="connsiteY148" fmla="*/ 1191664 h 3176298"/>
                  <a:gd name="connsiteX149" fmla="*/ 10656519 w 12192000"/>
                  <a:gd name="connsiteY149" fmla="*/ 1156038 h 3176298"/>
                  <a:gd name="connsiteX150" fmla="*/ 10703573 w 12192000"/>
                  <a:gd name="connsiteY150" fmla="*/ 1120603 h 3176298"/>
                  <a:gd name="connsiteX151" fmla="*/ 10764534 w 12192000"/>
                  <a:gd name="connsiteY151" fmla="*/ 1067643 h 3176298"/>
                  <a:gd name="connsiteX152" fmla="*/ 10850453 w 12192000"/>
                  <a:gd name="connsiteY152" fmla="*/ 1014301 h 3176298"/>
                  <a:gd name="connsiteX153" fmla="*/ 10929704 w 12192000"/>
                  <a:gd name="connsiteY153" fmla="*/ 980201 h 3176298"/>
                  <a:gd name="connsiteX154" fmla="*/ 10967423 w 12192000"/>
                  <a:gd name="connsiteY154" fmla="*/ 930289 h 3176298"/>
                  <a:gd name="connsiteX155" fmla="*/ 11058869 w 12192000"/>
                  <a:gd name="connsiteY155" fmla="*/ 838084 h 3176298"/>
                  <a:gd name="connsiteX156" fmla="*/ 11172600 w 12192000"/>
                  <a:gd name="connsiteY156" fmla="*/ 762834 h 3176298"/>
                  <a:gd name="connsiteX157" fmla="*/ 11275283 w 12192000"/>
                  <a:gd name="connsiteY157" fmla="*/ 673676 h 3176298"/>
                  <a:gd name="connsiteX158" fmla="*/ 11320623 w 12192000"/>
                  <a:gd name="connsiteY158" fmla="*/ 639195 h 3176298"/>
                  <a:gd name="connsiteX159" fmla="*/ 11374346 w 12192000"/>
                  <a:gd name="connsiteY159" fmla="*/ 601664 h 3176298"/>
                  <a:gd name="connsiteX160" fmla="*/ 11448453 w 12192000"/>
                  <a:gd name="connsiteY160" fmla="*/ 567755 h 3176298"/>
                  <a:gd name="connsiteX161" fmla="*/ 11532275 w 12192000"/>
                  <a:gd name="connsiteY161" fmla="*/ 522605 h 3176298"/>
                  <a:gd name="connsiteX162" fmla="*/ 11562947 w 12192000"/>
                  <a:gd name="connsiteY162" fmla="*/ 486598 h 3176298"/>
                  <a:gd name="connsiteX163" fmla="*/ 11672489 w 12192000"/>
                  <a:gd name="connsiteY163" fmla="*/ 335337 h 3176298"/>
                  <a:gd name="connsiteX164" fmla="*/ 11821656 w 12192000"/>
                  <a:gd name="connsiteY164" fmla="*/ 207889 h 3176298"/>
                  <a:gd name="connsiteX165" fmla="*/ 11986443 w 12192000"/>
                  <a:gd name="connsiteY165" fmla="*/ 104824 h 3176298"/>
                  <a:gd name="connsiteX166" fmla="*/ 12026448 w 12192000"/>
                  <a:gd name="connsiteY166" fmla="*/ 88821 h 3176298"/>
                  <a:gd name="connsiteX167" fmla="*/ 12160947 w 12192000"/>
                  <a:gd name="connsiteY167" fmla="*/ 28621 h 3176298"/>
                  <a:gd name="connsiteX168" fmla="*/ 12192000 w 12192000"/>
                  <a:gd name="connsiteY168" fmla="*/ 0 h 3176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Lst>
                <a:rect l="l" t="t" r="r" b="b"/>
                <a:pathLst>
                  <a:path w="12192000" h="3176298">
                    <a:moveTo>
                      <a:pt x="12192000" y="0"/>
                    </a:moveTo>
                    <a:lnTo>
                      <a:pt x="12192000" y="3176298"/>
                    </a:lnTo>
                    <a:lnTo>
                      <a:pt x="0" y="3176298"/>
                    </a:lnTo>
                    <a:lnTo>
                      <a:pt x="0" y="2264980"/>
                    </a:lnTo>
                    <a:lnTo>
                      <a:pt x="544" y="2264980"/>
                    </a:lnTo>
                    <a:lnTo>
                      <a:pt x="544" y="2392219"/>
                    </a:lnTo>
                    <a:lnTo>
                      <a:pt x="61197" y="2387448"/>
                    </a:lnTo>
                    <a:cubicBezTo>
                      <a:pt x="80794" y="2382137"/>
                      <a:pt x="99990" y="2374707"/>
                      <a:pt x="119613" y="2369945"/>
                    </a:cubicBezTo>
                    <a:cubicBezTo>
                      <a:pt x="137898" y="2365563"/>
                      <a:pt x="155046" y="2355466"/>
                      <a:pt x="172384" y="2347084"/>
                    </a:cubicBezTo>
                    <a:cubicBezTo>
                      <a:pt x="205529" y="2331082"/>
                      <a:pt x="240965" y="2341178"/>
                      <a:pt x="274873" y="2336988"/>
                    </a:cubicBezTo>
                    <a:cubicBezTo>
                      <a:pt x="285732" y="2335653"/>
                      <a:pt x="296590" y="2334130"/>
                      <a:pt x="307259" y="2331461"/>
                    </a:cubicBezTo>
                    <a:cubicBezTo>
                      <a:pt x="336408" y="2324413"/>
                      <a:pt x="366127" y="2318317"/>
                      <a:pt x="394511" y="2308601"/>
                    </a:cubicBezTo>
                    <a:cubicBezTo>
                      <a:pt x="426709" y="2297743"/>
                      <a:pt x="457572" y="2283264"/>
                      <a:pt x="494337" y="2268213"/>
                    </a:cubicBezTo>
                    <a:cubicBezTo>
                      <a:pt x="507102" y="2272024"/>
                      <a:pt x="526724" y="2282312"/>
                      <a:pt x="546917" y="2283264"/>
                    </a:cubicBezTo>
                    <a:cubicBezTo>
                      <a:pt x="611880" y="2286503"/>
                      <a:pt x="672650" y="2268786"/>
                      <a:pt x="730754" y="2240780"/>
                    </a:cubicBezTo>
                    <a:cubicBezTo>
                      <a:pt x="748471" y="2232399"/>
                      <a:pt x="767524" y="2226874"/>
                      <a:pt x="785432" y="2218682"/>
                    </a:cubicBezTo>
                    <a:cubicBezTo>
                      <a:pt x="791717" y="2215826"/>
                      <a:pt x="799909" y="2209730"/>
                      <a:pt x="801053" y="2204013"/>
                    </a:cubicBezTo>
                    <a:cubicBezTo>
                      <a:pt x="807719" y="2170866"/>
                      <a:pt x="832486" y="2171436"/>
                      <a:pt x="858205" y="2169532"/>
                    </a:cubicBezTo>
                    <a:cubicBezTo>
                      <a:pt x="888877" y="2167247"/>
                      <a:pt x="919165" y="2161912"/>
                      <a:pt x="949646" y="2157340"/>
                    </a:cubicBezTo>
                    <a:cubicBezTo>
                      <a:pt x="953648" y="2156768"/>
                      <a:pt x="957266" y="2152768"/>
                      <a:pt x="960887" y="2150099"/>
                    </a:cubicBezTo>
                    <a:cubicBezTo>
                      <a:pt x="966411" y="2146099"/>
                      <a:pt x="971554" y="2140003"/>
                      <a:pt x="977653" y="2138480"/>
                    </a:cubicBezTo>
                    <a:cubicBezTo>
                      <a:pt x="1008894" y="2131049"/>
                      <a:pt x="1040327" y="2124763"/>
                      <a:pt x="1071762" y="2117905"/>
                    </a:cubicBezTo>
                    <a:cubicBezTo>
                      <a:pt x="1078810" y="2116380"/>
                      <a:pt x="1086048" y="2114476"/>
                      <a:pt x="1092527" y="2111428"/>
                    </a:cubicBezTo>
                    <a:cubicBezTo>
                      <a:pt x="1098623" y="2108570"/>
                      <a:pt x="1103767" y="2103616"/>
                      <a:pt x="1109865" y="2100568"/>
                    </a:cubicBezTo>
                    <a:cubicBezTo>
                      <a:pt x="1126437" y="2092378"/>
                      <a:pt x="1143394" y="2084757"/>
                      <a:pt x="1162823" y="2075613"/>
                    </a:cubicBezTo>
                    <a:cubicBezTo>
                      <a:pt x="1173681" y="2092757"/>
                      <a:pt x="1188354" y="2083041"/>
                      <a:pt x="1206641" y="2074851"/>
                    </a:cubicBezTo>
                    <a:cubicBezTo>
                      <a:pt x="1225310" y="2066468"/>
                      <a:pt x="1246837" y="2063801"/>
                      <a:pt x="1267411" y="2060753"/>
                    </a:cubicBezTo>
                    <a:cubicBezTo>
                      <a:pt x="1305132" y="2055228"/>
                      <a:pt x="1343044" y="2051799"/>
                      <a:pt x="1380762" y="2046847"/>
                    </a:cubicBezTo>
                    <a:cubicBezTo>
                      <a:pt x="1388765" y="2045703"/>
                      <a:pt x="1397909" y="2043608"/>
                      <a:pt x="1404006" y="2038844"/>
                    </a:cubicBezTo>
                    <a:cubicBezTo>
                      <a:pt x="1445725" y="2006839"/>
                      <a:pt x="1496403" y="1997887"/>
                      <a:pt x="1544598" y="2000932"/>
                    </a:cubicBezTo>
                    <a:cubicBezTo>
                      <a:pt x="1582510" y="2003220"/>
                      <a:pt x="1619658" y="2004935"/>
                      <a:pt x="1657188" y="2001697"/>
                    </a:cubicBezTo>
                    <a:cubicBezTo>
                      <a:pt x="1660046" y="2001505"/>
                      <a:pt x="1663856" y="2001887"/>
                      <a:pt x="1665950" y="2003411"/>
                    </a:cubicBezTo>
                    <a:cubicBezTo>
                      <a:pt x="1678904" y="2013507"/>
                      <a:pt x="1692431" y="2014269"/>
                      <a:pt x="1709006" y="2015983"/>
                    </a:cubicBezTo>
                    <a:cubicBezTo>
                      <a:pt x="1732439" y="2018461"/>
                      <a:pt x="1753965" y="2016745"/>
                      <a:pt x="1775684" y="2012555"/>
                    </a:cubicBezTo>
                    <a:cubicBezTo>
                      <a:pt x="1791496" y="2009507"/>
                      <a:pt x="1807497" y="2003220"/>
                      <a:pt x="1821596" y="1995218"/>
                    </a:cubicBezTo>
                    <a:cubicBezTo>
                      <a:pt x="1841216" y="1983978"/>
                      <a:pt x="1860079" y="1979597"/>
                      <a:pt x="1878748" y="1994457"/>
                    </a:cubicBezTo>
                    <a:cubicBezTo>
                      <a:pt x="1898940" y="2010269"/>
                      <a:pt x="1921800" y="2004745"/>
                      <a:pt x="1944092" y="2005315"/>
                    </a:cubicBezTo>
                    <a:cubicBezTo>
                      <a:pt x="1953806" y="2005507"/>
                      <a:pt x="1964094" y="2005124"/>
                      <a:pt x="1973429" y="2007601"/>
                    </a:cubicBezTo>
                    <a:cubicBezTo>
                      <a:pt x="2000479" y="2014651"/>
                      <a:pt x="2026581" y="2025320"/>
                      <a:pt x="2054013" y="2030082"/>
                    </a:cubicBezTo>
                    <a:cubicBezTo>
                      <a:pt x="2069254" y="2032747"/>
                      <a:pt x="2086208" y="2027986"/>
                      <a:pt x="2102021" y="2024557"/>
                    </a:cubicBezTo>
                    <a:cubicBezTo>
                      <a:pt x="2118023" y="2020937"/>
                      <a:pt x="2133834" y="2015413"/>
                      <a:pt x="2149267" y="2009697"/>
                    </a:cubicBezTo>
                    <a:cubicBezTo>
                      <a:pt x="2159743" y="2005887"/>
                      <a:pt x="2171173" y="2002267"/>
                      <a:pt x="2179556" y="1995409"/>
                    </a:cubicBezTo>
                    <a:cubicBezTo>
                      <a:pt x="2198608" y="1979788"/>
                      <a:pt x="2218229" y="1977120"/>
                      <a:pt x="2240710" y="1985312"/>
                    </a:cubicBezTo>
                    <a:cubicBezTo>
                      <a:pt x="2244137" y="1986647"/>
                      <a:pt x="2248138" y="1986647"/>
                      <a:pt x="2251948" y="1986836"/>
                    </a:cubicBezTo>
                    <a:cubicBezTo>
                      <a:pt x="2312915" y="1990836"/>
                      <a:pt x="2373874" y="1993314"/>
                      <a:pt x="2434456" y="1999410"/>
                    </a:cubicBezTo>
                    <a:cubicBezTo>
                      <a:pt x="2459029" y="2001887"/>
                      <a:pt x="2482652" y="2012745"/>
                      <a:pt x="2506847" y="2019603"/>
                    </a:cubicBezTo>
                    <a:cubicBezTo>
                      <a:pt x="2511800" y="2020937"/>
                      <a:pt x="2517327" y="2023033"/>
                      <a:pt x="2522279" y="2022080"/>
                    </a:cubicBezTo>
                    <a:cubicBezTo>
                      <a:pt x="2576191" y="2012555"/>
                      <a:pt x="2626677" y="2026461"/>
                      <a:pt x="2676398" y="2044751"/>
                    </a:cubicBezTo>
                    <a:cubicBezTo>
                      <a:pt x="2681540" y="2046656"/>
                      <a:pt x="2687827" y="2046084"/>
                      <a:pt x="2693543" y="2045703"/>
                    </a:cubicBezTo>
                    <a:cubicBezTo>
                      <a:pt x="2709548" y="2044370"/>
                      <a:pt x="2726882" y="2037701"/>
                      <a:pt x="2741360" y="2041701"/>
                    </a:cubicBezTo>
                    <a:cubicBezTo>
                      <a:pt x="2779842" y="2052753"/>
                      <a:pt x="2817943" y="2066087"/>
                      <a:pt x="2854140" y="2082851"/>
                    </a:cubicBezTo>
                    <a:cubicBezTo>
                      <a:pt x="2890910" y="2099805"/>
                      <a:pt x="2925008" y="2114095"/>
                      <a:pt x="2967110" y="2096949"/>
                    </a:cubicBezTo>
                    <a:cubicBezTo>
                      <a:pt x="2985016" y="2089709"/>
                      <a:pt x="3008639" y="2094853"/>
                      <a:pt x="3029216" y="2096757"/>
                    </a:cubicBezTo>
                    <a:cubicBezTo>
                      <a:pt x="3044264" y="2098282"/>
                      <a:pt x="3058743" y="2106856"/>
                      <a:pt x="3073604" y="2106856"/>
                    </a:cubicBezTo>
                    <a:cubicBezTo>
                      <a:pt x="3113231" y="2106856"/>
                      <a:pt x="3148472" y="2116953"/>
                      <a:pt x="3182763" y="2137527"/>
                    </a:cubicBezTo>
                    <a:cubicBezTo>
                      <a:pt x="3196102" y="2145528"/>
                      <a:pt x="3216867" y="2140193"/>
                      <a:pt x="3234202" y="2142289"/>
                    </a:cubicBezTo>
                    <a:cubicBezTo>
                      <a:pt x="3252492" y="2144765"/>
                      <a:pt x="3271348" y="2147051"/>
                      <a:pt x="3288877" y="2152578"/>
                    </a:cubicBezTo>
                    <a:cubicBezTo>
                      <a:pt x="3334216" y="2167056"/>
                      <a:pt x="3378986" y="2183439"/>
                      <a:pt x="3424135" y="2198680"/>
                    </a:cubicBezTo>
                    <a:cubicBezTo>
                      <a:pt x="3461282" y="2211253"/>
                      <a:pt x="3497862" y="2201347"/>
                      <a:pt x="3534629" y="2196013"/>
                    </a:cubicBezTo>
                    <a:cubicBezTo>
                      <a:pt x="3557682" y="2192583"/>
                      <a:pt x="3579206" y="2184391"/>
                      <a:pt x="3605116" y="2196583"/>
                    </a:cubicBezTo>
                    <a:cubicBezTo>
                      <a:pt x="3629882" y="2208205"/>
                      <a:pt x="3661315" y="2205537"/>
                      <a:pt x="3689131" y="2211824"/>
                    </a:cubicBezTo>
                    <a:cubicBezTo>
                      <a:pt x="3712565" y="2217157"/>
                      <a:pt x="3735231" y="2225732"/>
                      <a:pt x="3757902" y="2234114"/>
                    </a:cubicBezTo>
                    <a:cubicBezTo>
                      <a:pt x="3788766" y="2245545"/>
                      <a:pt x="3819245" y="2257545"/>
                      <a:pt x="3852966" y="2251831"/>
                    </a:cubicBezTo>
                    <a:cubicBezTo>
                      <a:pt x="3891259" y="2245353"/>
                      <a:pt x="3917546" y="2269738"/>
                      <a:pt x="3947648" y="2285932"/>
                    </a:cubicBezTo>
                    <a:cubicBezTo>
                      <a:pt x="3968414" y="2296980"/>
                      <a:pt x="3991083" y="2305172"/>
                      <a:pt x="4013753" y="2312031"/>
                    </a:cubicBezTo>
                    <a:cubicBezTo>
                      <a:pt x="4044043" y="2320985"/>
                      <a:pt x="4075285" y="2326320"/>
                      <a:pt x="4105766" y="2335082"/>
                    </a:cubicBezTo>
                    <a:cubicBezTo>
                      <a:pt x="4151870" y="2348226"/>
                      <a:pt x="4198546" y="2358514"/>
                      <a:pt x="4246551" y="2351274"/>
                    </a:cubicBezTo>
                    <a:cubicBezTo>
                      <a:pt x="4268649" y="2348036"/>
                      <a:pt x="4289227" y="2348226"/>
                      <a:pt x="4311323" y="2352991"/>
                    </a:cubicBezTo>
                    <a:cubicBezTo>
                      <a:pt x="4347518" y="2360801"/>
                      <a:pt x="4384668" y="2361753"/>
                      <a:pt x="4413817" y="2390899"/>
                    </a:cubicBezTo>
                    <a:cubicBezTo>
                      <a:pt x="4424104" y="2401188"/>
                      <a:pt x="4442581" y="2403853"/>
                      <a:pt x="4457632" y="2409188"/>
                    </a:cubicBezTo>
                    <a:cubicBezTo>
                      <a:pt x="4474969" y="2415476"/>
                      <a:pt x="4487731" y="2412236"/>
                      <a:pt x="4497068" y="2393947"/>
                    </a:cubicBezTo>
                    <a:cubicBezTo>
                      <a:pt x="4501257" y="2385757"/>
                      <a:pt x="4513260" y="2377755"/>
                      <a:pt x="4522596" y="2376421"/>
                    </a:cubicBezTo>
                    <a:cubicBezTo>
                      <a:pt x="4550599" y="2372421"/>
                      <a:pt x="4576318" y="2378327"/>
                      <a:pt x="4603368" y="2391282"/>
                    </a:cubicBezTo>
                    <a:cubicBezTo>
                      <a:pt x="4628705" y="2403474"/>
                      <a:pt x="4660331" y="2402140"/>
                      <a:pt x="4689098" y="2406903"/>
                    </a:cubicBezTo>
                    <a:cubicBezTo>
                      <a:pt x="4699289" y="2408618"/>
                      <a:pt x="4709482" y="2411237"/>
                      <a:pt x="4719697" y="2413428"/>
                    </a:cubicBezTo>
                    <a:lnTo>
                      <a:pt x="4726469" y="2414298"/>
                    </a:lnTo>
                    <a:lnTo>
                      <a:pt x="4785776" y="2414298"/>
                    </a:lnTo>
                    <a:lnTo>
                      <a:pt x="4788661" y="2414047"/>
                    </a:lnTo>
                    <a:cubicBezTo>
                      <a:pt x="4801401" y="2412237"/>
                      <a:pt x="4814166" y="2410142"/>
                      <a:pt x="4827024" y="2408999"/>
                    </a:cubicBezTo>
                    <a:cubicBezTo>
                      <a:pt x="4847027" y="2407095"/>
                      <a:pt x="4867412" y="2407856"/>
                      <a:pt x="4887415" y="2405570"/>
                    </a:cubicBezTo>
                    <a:cubicBezTo>
                      <a:pt x="4903799" y="2403853"/>
                      <a:pt x="4919991" y="2399474"/>
                      <a:pt x="4936184" y="2395853"/>
                    </a:cubicBezTo>
                    <a:cubicBezTo>
                      <a:pt x="4942089" y="2394520"/>
                      <a:pt x="4947996" y="2389376"/>
                      <a:pt x="4953328" y="2390138"/>
                    </a:cubicBezTo>
                    <a:cubicBezTo>
                      <a:pt x="5006292" y="2398330"/>
                      <a:pt x="5044391" y="2361753"/>
                      <a:pt x="5089162" y="2345560"/>
                    </a:cubicBezTo>
                    <a:cubicBezTo>
                      <a:pt x="5136216" y="2328413"/>
                      <a:pt x="5181748" y="2302124"/>
                      <a:pt x="5234326" y="2309935"/>
                    </a:cubicBezTo>
                    <a:cubicBezTo>
                      <a:pt x="5266141" y="2314697"/>
                      <a:pt x="5296812" y="2325747"/>
                      <a:pt x="5328438" y="2332416"/>
                    </a:cubicBezTo>
                    <a:cubicBezTo>
                      <a:pt x="5339677" y="2334701"/>
                      <a:pt x="5352250" y="2334320"/>
                      <a:pt x="5363491" y="2332034"/>
                    </a:cubicBezTo>
                    <a:cubicBezTo>
                      <a:pt x="5417784" y="2321555"/>
                      <a:pt x="5471316" y="2320032"/>
                      <a:pt x="5524660" y="2337178"/>
                    </a:cubicBezTo>
                    <a:cubicBezTo>
                      <a:pt x="5533802" y="2340036"/>
                      <a:pt x="5543518" y="2342701"/>
                      <a:pt x="5553045" y="2342701"/>
                    </a:cubicBezTo>
                    <a:cubicBezTo>
                      <a:pt x="5605244" y="2342701"/>
                      <a:pt x="5656488" y="2338701"/>
                      <a:pt x="5706401" y="2320032"/>
                    </a:cubicBezTo>
                    <a:cubicBezTo>
                      <a:pt x="5723166" y="2313745"/>
                      <a:pt x="5743551" y="2317745"/>
                      <a:pt x="5762029" y="2316221"/>
                    </a:cubicBezTo>
                    <a:cubicBezTo>
                      <a:pt x="5779174" y="2314889"/>
                      <a:pt x="5796702" y="2314317"/>
                      <a:pt x="5813276" y="2309935"/>
                    </a:cubicBezTo>
                    <a:cubicBezTo>
                      <a:pt x="5837472" y="2303459"/>
                      <a:pt x="5859949" y="2302697"/>
                      <a:pt x="5884906" y="2308411"/>
                    </a:cubicBezTo>
                    <a:cubicBezTo>
                      <a:pt x="5908719" y="2313745"/>
                      <a:pt x="5934438" y="2311079"/>
                      <a:pt x="5959204" y="2311269"/>
                    </a:cubicBezTo>
                    <a:cubicBezTo>
                      <a:pt x="5986828" y="2311459"/>
                      <a:pt x="6014449" y="2311649"/>
                      <a:pt x="6042072" y="2310697"/>
                    </a:cubicBezTo>
                    <a:cubicBezTo>
                      <a:pt x="6053124" y="2310317"/>
                      <a:pt x="6065695" y="2302697"/>
                      <a:pt x="6074842" y="2305745"/>
                    </a:cubicBezTo>
                    <a:cubicBezTo>
                      <a:pt x="6104368" y="2316031"/>
                      <a:pt x="6133897" y="2303649"/>
                      <a:pt x="6163425" y="2309172"/>
                    </a:cubicBezTo>
                    <a:cubicBezTo>
                      <a:pt x="6177905" y="2312031"/>
                      <a:pt x="6194288" y="2304220"/>
                      <a:pt x="6209909" y="2303459"/>
                    </a:cubicBezTo>
                    <a:cubicBezTo>
                      <a:pt x="6235437" y="2302124"/>
                      <a:pt x="6260964" y="2302697"/>
                      <a:pt x="6286493" y="2302315"/>
                    </a:cubicBezTo>
                    <a:cubicBezTo>
                      <a:pt x="6294876" y="2302124"/>
                      <a:pt x="6303068" y="2301362"/>
                      <a:pt x="6311449" y="2300980"/>
                    </a:cubicBezTo>
                    <a:cubicBezTo>
                      <a:pt x="6318880" y="2300601"/>
                      <a:pt x="6326691" y="2298887"/>
                      <a:pt x="6333739" y="2300218"/>
                    </a:cubicBezTo>
                    <a:cubicBezTo>
                      <a:pt x="6359268" y="2304983"/>
                      <a:pt x="6384414" y="2312793"/>
                      <a:pt x="6410131" y="2315841"/>
                    </a:cubicBezTo>
                    <a:cubicBezTo>
                      <a:pt x="6432420" y="2318507"/>
                      <a:pt x="6455472" y="2314889"/>
                      <a:pt x="6477951" y="2316793"/>
                    </a:cubicBezTo>
                    <a:cubicBezTo>
                      <a:pt x="6517576" y="2320032"/>
                      <a:pt x="6557201" y="2325747"/>
                      <a:pt x="6596828" y="2329368"/>
                    </a:cubicBezTo>
                    <a:cubicBezTo>
                      <a:pt x="6605401" y="2330130"/>
                      <a:pt x="6614353" y="2325365"/>
                      <a:pt x="6623118" y="2324985"/>
                    </a:cubicBezTo>
                    <a:cubicBezTo>
                      <a:pt x="6650551" y="2324033"/>
                      <a:pt x="6677984" y="2323841"/>
                      <a:pt x="6705417" y="2323272"/>
                    </a:cubicBezTo>
                    <a:cubicBezTo>
                      <a:pt x="6721038" y="2323080"/>
                      <a:pt x="6736851" y="2323651"/>
                      <a:pt x="6752283" y="2321937"/>
                    </a:cubicBezTo>
                    <a:cubicBezTo>
                      <a:pt x="6772665" y="2319651"/>
                      <a:pt x="6791144" y="2316221"/>
                      <a:pt x="6810195" y="2331082"/>
                    </a:cubicBezTo>
                    <a:cubicBezTo>
                      <a:pt x="6839534" y="2354132"/>
                      <a:pt x="6876872" y="2345178"/>
                      <a:pt x="6910782" y="2350512"/>
                    </a:cubicBezTo>
                    <a:cubicBezTo>
                      <a:pt x="6919547" y="2351847"/>
                      <a:pt x="6928501" y="2352036"/>
                      <a:pt x="6937263" y="2353561"/>
                    </a:cubicBezTo>
                    <a:cubicBezTo>
                      <a:pt x="6953457" y="2356418"/>
                      <a:pt x="6969457" y="2359657"/>
                      <a:pt x="6985653" y="2362897"/>
                    </a:cubicBezTo>
                    <a:cubicBezTo>
                      <a:pt x="6988509" y="2363467"/>
                      <a:pt x="6991747" y="2363659"/>
                      <a:pt x="6994415" y="2364611"/>
                    </a:cubicBezTo>
                    <a:cubicBezTo>
                      <a:pt x="7018991" y="2372611"/>
                      <a:pt x="7043184" y="2381755"/>
                      <a:pt x="7068141" y="2388234"/>
                    </a:cubicBezTo>
                    <a:cubicBezTo>
                      <a:pt x="7080334" y="2391472"/>
                      <a:pt x="7093860" y="2391853"/>
                      <a:pt x="7106432" y="2390138"/>
                    </a:cubicBezTo>
                    <a:cubicBezTo>
                      <a:pt x="7143199" y="2385185"/>
                      <a:pt x="7179587" y="2383089"/>
                      <a:pt x="7216547" y="2390330"/>
                    </a:cubicBezTo>
                    <a:cubicBezTo>
                      <a:pt x="7231214" y="2393186"/>
                      <a:pt x="7247599" y="2388424"/>
                      <a:pt x="7263220" y="2386709"/>
                    </a:cubicBezTo>
                    <a:cubicBezTo>
                      <a:pt x="7300559" y="2382137"/>
                      <a:pt x="7337899" y="2377183"/>
                      <a:pt x="7375428" y="2372803"/>
                    </a:cubicBezTo>
                    <a:cubicBezTo>
                      <a:pt x="7398860" y="2370135"/>
                      <a:pt x="7422483" y="2368611"/>
                      <a:pt x="7445916" y="2365945"/>
                    </a:cubicBezTo>
                    <a:cubicBezTo>
                      <a:pt x="7472967" y="2362705"/>
                      <a:pt x="7499828" y="2357753"/>
                      <a:pt x="7526880" y="2355084"/>
                    </a:cubicBezTo>
                    <a:cubicBezTo>
                      <a:pt x="7557742" y="2352036"/>
                      <a:pt x="7588795" y="2351466"/>
                      <a:pt x="7619655" y="2348226"/>
                    </a:cubicBezTo>
                    <a:cubicBezTo>
                      <a:pt x="7676047" y="2341940"/>
                      <a:pt x="7732247" y="2334509"/>
                      <a:pt x="7788636" y="2327461"/>
                    </a:cubicBezTo>
                    <a:cubicBezTo>
                      <a:pt x="7843311" y="2320603"/>
                      <a:pt x="7897987" y="2314507"/>
                      <a:pt x="7952280" y="2305935"/>
                    </a:cubicBezTo>
                    <a:cubicBezTo>
                      <a:pt x="7975142" y="2302315"/>
                      <a:pt x="7996859" y="2292408"/>
                      <a:pt x="8019339" y="2286884"/>
                    </a:cubicBezTo>
                    <a:cubicBezTo>
                      <a:pt x="8058774" y="2277357"/>
                      <a:pt x="8098590" y="2269357"/>
                      <a:pt x="8137835" y="2259832"/>
                    </a:cubicBezTo>
                    <a:cubicBezTo>
                      <a:pt x="8155359" y="2255641"/>
                      <a:pt x="8172124" y="2248593"/>
                      <a:pt x="8189651" y="2243639"/>
                    </a:cubicBezTo>
                    <a:cubicBezTo>
                      <a:pt x="8230992" y="2232208"/>
                      <a:pt x="8272903" y="2222874"/>
                      <a:pt x="8313671" y="2209920"/>
                    </a:cubicBezTo>
                    <a:cubicBezTo>
                      <a:pt x="8362822" y="2194297"/>
                      <a:pt x="8411019" y="2175439"/>
                      <a:pt x="8459979" y="2158864"/>
                    </a:cubicBezTo>
                    <a:cubicBezTo>
                      <a:pt x="8478269" y="2152578"/>
                      <a:pt x="8497511" y="2148957"/>
                      <a:pt x="8516369" y="2144003"/>
                    </a:cubicBezTo>
                    <a:cubicBezTo>
                      <a:pt x="8563425" y="2131431"/>
                      <a:pt x="8610288" y="2118095"/>
                      <a:pt x="8657726" y="2106284"/>
                    </a:cubicBezTo>
                    <a:cubicBezTo>
                      <a:pt x="8675253" y="2101901"/>
                      <a:pt x="8693731" y="2102284"/>
                      <a:pt x="8711448" y="2098664"/>
                    </a:cubicBezTo>
                    <a:cubicBezTo>
                      <a:pt x="8732023" y="2094472"/>
                      <a:pt x="8752407" y="2089138"/>
                      <a:pt x="8772219" y="2082280"/>
                    </a:cubicBezTo>
                    <a:cubicBezTo>
                      <a:pt x="8796985" y="2073707"/>
                      <a:pt x="8820990" y="2062659"/>
                      <a:pt x="8845565" y="2053705"/>
                    </a:cubicBezTo>
                    <a:cubicBezTo>
                      <a:pt x="8886142" y="2039034"/>
                      <a:pt x="8926911" y="2024557"/>
                      <a:pt x="8967871" y="2011221"/>
                    </a:cubicBezTo>
                    <a:cubicBezTo>
                      <a:pt x="8983301" y="2006268"/>
                      <a:pt x="9000257" y="2005697"/>
                      <a:pt x="9015878" y="2001124"/>
                    </a:cubicBezTo>
                    <a:cubicBezTo>
                      <a:pt x="9088840" y="1979597"/>
                      <a:pt x="9161805" y="1957880"/>
                      <a:pt x="9234579" y="1935209"/>
                    </a:cubicBezTo>
                    <a:cubicBezTo>
                      <a:pt x="9272298" y="1923399"/>
                      <a:pt x="9308875" y="1908538"/>
                      <a:pt x="9346597" y="1896917"/>
                    </a:cubicBezTo>
                    <a:cubicBezTo>
                      <a:pt x="9369267" y="1889869"/>
                      <a:pt x="9393650" y="1887773"/>
                      <a:pt x="9416321" y="1880724"/>
                    </a:cubicBezTo>
                    <a:cubicBezTo>
                      <a:pt x="9437278" y="1874247"/>
                      <a:pt x="9456709" y="1863578"/>
                      <a:pt x="9477283" y="1856149"/>
                    </a:cubicBezTo>
                    <a:cubicBezTo>
                      <a:pt x="9540152" y="1833097"/>
                      <a:pt x="9603971" y="1811953"/>
                      <a:pt x="9666265" y="1787186"/>
                    </a:cubicBezTo>
                    <a:cubicBezTo>
                      <a:pt x="9696749" y="1775183"/>
                      <a:pt x="9725323" y="1757849"/>
                      <a:pt x="9754088" y="1741464"/>
                    </a:cubicBezTo>
                    <a:cubicBezTo>
                      <a:pt x="9802858" y="1713841"/>
                      <a:pt x="9850865" y="1685074"/>
                      <a:pt x="9899446" y="1656880"/>
                    </a:cubicBezTo>
                    <a:cubicBezTo>
                      <a:pt x="9935832" y="1635924"/>
                      <a:pt x="9968027" y="1611347"/>
                      <a:pt x="9993175" y="1576487"/>
                    </a:cubicBezTo>
                    <a:cubicBezTo>
                      <a:pt x="10004797" y="1560484"/>
                      <a:pt x="10024990" y="1546768"/>
                      <a:pt x="10044230" y="1540480"/>
                    </a:cubicBezTo>
                    <a:cubicBezTo>
                      <a:pt x="10078713" y="1529241"/>
                      <a:pt x="10104430" y="1507522"/>
                      <a:pt x="10131863" y="1485613"/>
                    </a:cubicBezTo>
                    <a:cubicBezTo>
                      <a:pt x="10166536" y="1457801"/>
                      <a:pt x="10203304" y="1431509"/>
                      <a:pt x="10242357" y="1410555"/>
                    </a:cubicBezTo>
                    <a:cubicBezTo>
                      <a:pt x="10280840" y="1389980"/>
                      <a:pt x="10324086" y="1378549"/>
                      <a:pt x="10363709" y="1359499"/>
                    </a:cubicBezTo>
                    <a:cubicBezTo>
                      <a:pt x="10386952" y="1348259"/>
                      <a:pt x="10407146" y="1330353"/>
                      <a:pt x="10428291" y="1314920"/>
                    </a:cubicBezTo>
                    <a:cubicBezTo>
                      <a:pt x="10449438" y="1299489"/>
                      <a:pt x="10470394" y="1283486"/>
                      <a:pt x="10490969" y="1267104"/>
                    </a:cubicBezTo>
                    <a:cubicBezTo>
                      <a:pt x="10502208" y="1258149"/>
                      <a:pt x="10511734" y="1246909"/>
                      <a:pt x="10523354" y="1238337"/>
                    </a:cubicBezTo>
                    <a:cubicBezTo>
                      <a:pt x="10545263" y="1222334"/>
                      <a:pt x="10569075" y="1208808"/>
                      <a:pt x="10590031" y="1191664"/>
                    </a:cubicBezTo>
                    <a:cubicBezTo>
                      <a:pt x="10610225" y="1175089"/>
                      <a:pt x="10633467" y="1166707"/>
                      <a:pt x="10656519" y="1156038"/>
                    </a:cubicBezTo>
                    <a:cubicBezTo>
                      <a:pt x="10674046" y="1148036"/>
                      <a:pt x="10686617" y="1130320"/>
                      <a:pt x="10703573" y="1120603"/>
                    </a:cubicBezTo>
                    <a:cubicBezTo>
                      <a:pt x="10727767" y="1106697"/>
                      <a:pt x="10746246" y="1089553"/>
                      <a:pt x="10764534" y="1067643"/>
                    </a:cubicBezTo>
                    <a:cubicBezTo>
                      <a:pt x="10785111" y="1043068"/>
                      <a:pt x="10820162" y="1029732"/>
                      <a:pt x="10850453" y="1014301"/>
                    </a:cubicBezTo>
                    <a:cubicBezTo>
                      <a:pt x="10876171" y="1001157"/>
                      <a:pt x="10906081" y="995632"/>
                      <a:pt x="10929704" y="980201"/>
                    </a:cubicBezTo>
                    <a:cubicBezTo>
                      <a:pt x="10946279" y="969342"/>
                      <a:pt x="10958661" y="948957"/>
                      <a:pt x="10967423" y="930289"/>
                    </a:cubicBezTo>
                    <a:cubicBezTo>
                      <a:pt x="10987046" y="887995"/>
                      <a:pt x="11021146" y="861897"/>
                      <a:pt x="11058869" y="838084"/>
                    </a:cubicBezTo>
                    <a:cubicBezTo>
                      <a:pt x="11097350" y="813699"/>
                      <a:pt x="11133927" y="786836"/>
                      <a:pt x="11172600" y="762834"/>
                    </a:cubicBezTo>
                    <a:cubicBezTo>
                      <a:pt x="11211843" y="738638"/>
                      <a:pt x="11243658" y="706443"/>
                      <a:pt x="11275283" y="673676"/>
                    </a:cubicBezTo>
                    <a:cubicBezTo>
                      <a:pt x="11288238" y="660150"/>
                      <a:pt x="11305192" y="650434"/>
                      <a:pt x="11320623" y="639195"/>
                    </a:cubicBezTo>
                    <a:cubicBezTo>
                      <a:pt x="11338339" y="626241"/>
                      <a:pt x="11355296" y="611953"/>
                      <a:pt x="11374346" y="601664"/>
                    </a:cubicBezTo>
                    <a:cubicBezTo>
                      <a:pt x="11398160" y="588709"/>
                      <a:pt x="11424069" y="579757"/>
                      <a:pt x="11448453" y="567755"/>
                    </a:cubicBezTo>
                    <a:cubicBezTo>
                      <a:pt x="11476838" y="553657"/>
                      <a:pt x="11505795" y="539750"/>
                      <a:pt x="11532275" y="522605"/>
                    </a:cubicBezTo>
                    <a:cubicBezTo>
                      <a:pt x="11545039" y="514413"/>
                      <a:pt x="11553613" y="499363"/>
                      <a:pt x="11562947" y="486598"/>
                    </a:cubicBezTo>
                    <a:cubicBezTo>
                      <a:pt x="11599714" y="436305"/>
                      <a:pt x="11635529" y="385441"/>
                      <a:pt x="11672489" y="335337"/>
                    </a:cubicBezTo>
                    <a:cubicBezTo>
                      <a:pt x="11712304" y="281424"/>
                      <a:pt x="11763931" y="241608"/>
                      <a:pt x="11821656" y="207889"/>
                    </a:cubicBezTo>
                    <a:cubicBezTo>
                      <a:pt x="11877664" y="175312"/>
                      <a:pt x="11931195" y="138734"/>
                      <a:pt x="11986443" y="104824"/>
                    </a:cubicBezTo>
                    <a:cubicBezTo>
                      <a:pt x="11998443" y="97395"/>
                      <a:pt x="12013114" y="94347"/>
                      <a:pt x="12026448" y="88821"/>
                    </a:cubicBezTo>
                    <a:cubicBezTo>
                      <a:pt x="12072360" y="69580"/>
                      <a:pt x="12118083" y="50147"/>
                      <a:pt x="12160947" y="28621"/>
                    </a:cubicBezTo>
                    <a:lnTo>
                      <a:pt x="12192000" y="0"/>
                    </a:lnTo>
                    <a:close/>
                  </a:path>
                </a:pathLst>
              </a:cu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5" name="Freeform: Shape 44">
                <a:extLst>
                  <a:ext uri="{FF2B5EF4-FFF2-40B4-BE49-F238E27FC236}">
                    <a16:creationId xmlns:a16="http://schemas.microsoft.com/office/drawing/2014/main" id="{F3C51644-0F34-453B-92B8-9FF33932E2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681702"/>
                <a:ext cx="12192000" cy="3176298"/>
              </a:xfrm>
              <a:custGeom>
                <a:avLst/>
                <a:gdLst>
                  <a:gd name="connsiteX0" fmla="*/ 12192000 w 12192000"/>
                  <a:gd name="connsiteY0" fmla="*/ 0 h 3176298"/>
                  <a:gd name="connsiteX1" fmla="*/ 12192000 w 12192000"/>
                  <a:gd name="connsiteY1" fmla="*/ 3176298 h 3176298"/>
                  <a:gd name="connsiteX2" fmla="*/ 0 w 12192000"/>
                  <a:gd name="connsiteY2" fmla="*/ 3176298 h 3176298"/>
                  <a:gd name="connsiteX3" fmla="*/ 0 w 12192000"/>
                  <a:gd name="connsiteY3" fmla="*/ 2264980 h 3176298"/>
                  <a:gd name="connsiteX4" fmla="*/ 544 w 12192000"/>
                  <a:gd name="connsiteY4" fmla="*/ 2264980 h 3176298"/>
                  <a:gd name="connsiteX5" fmla="*/ 544 w 12192000"/>
                  <a:gd name="connsiteY5" fmla="*/ 2392219 h 3176298"/>
                  <a:gd name="connsiteX6" fmla="*/ 61197 w 12192000"/>
                  <a:gd name="connsiteY6" fmla="*/ 2387448 h 3176298"/>
                  <a:gd name="connsiteX7" fmla="*/ 119613 w 12192000"/>
                  <a:gd name="connsiteY7" fmla="*/ 2369945 h 3176298"/>
                  <a:gd name="connsiteX8" fmla="*/ 172384 w 12192000"/>
                  <a:gd name="connsiteY8" fmla="*/ 2347084 h 3176298"/>
                  <a:gd name="connsiteX9" fmla="*/ 274873 w 12192000"/>
                  <a:gd name="connsiteY9" fmla="*/ 2336988 h 3176298"/>
                  <a:gd name="connsiteX10" fmla="*/ 307259 w 12192000"/>
                  <a:gd name="connsiteY10" fmla="*/ 2331461 h 3176298"/>
                  <a:gd name="connsiteX11" fmla="*/ 394511 w 12192000"/>
                  <a:gd name="connsiteY11" fmla="*/ 2308601 h 3176298"/>
                  <a:gd name="connsiteX12" fmla="*/ 494337 w 12192000"/>
                  <a:gd name="connsiteY12" fmla="*/ 2268213 h 3176298"/>
                  <a:gd name="connsiteX13" fmla="*/ 546917 w 12192000"/>
                  <a:gd name="connsiteY13" fmla="*/ 2283264 h 3176298"/>
                  <a:gd name="connsiteX14" fmla="*/ 730754 w 12192000"/>
                  <a:gd name="connsiteY14" fmla="*/ 2240780 h 3176298"/>
                  <a:gd name="connsiteX15" fmla="*/ 785432 w 12192000"/>
                  <a:gd name="connsiteY15" fmla="*/ 2218682 h 3176298"/>
                  <a:gd name="connsiteX16" fmla="*/ 801053 w 12192000"/>
                  <a:gd name="connsiteY16" fmla="*/ 2204013 h 3176298"/>
                  <a:gd name="connsiteX17" fmla="*/ 858205 w 12192000"/>
                  <a:gd name="connsiteY17" fmla="*/ 2169532 h 3176298"/>
                  <a:gd name="connsiteX18" fmla="*/ 949646 w 12192000"/>
                  <a:gd name="connsiteY18" fmla="*/ 2157340 h 3176298"/>
                  <a:gd name="connsiteX19" fmla="*/ 960887 w 12192000"/>
                  <a:gd name="connsiteY19" fmla="*/ 2150099 h 3176298"/>
                  <a:gd name="connsiteX20" fmla="*/ 977653 w 12192000"/>
                  <a:gd name="connsiteY20" fmla="*/ 2138480 h 3176298"/>
                  <a:gd name="connsiteX21" fmla="*/ 1071762 w 12192000"/>
                  <a:gd name="connsiteY21" fmla="*/ 2117905 h 3176298"/>
                  <a:gd name="connsiteX22" fmla="*/ 1092527 w 12192000"/>
                  <a:gd name="connsiteY22" fmla="*/ 2111428 h 3176298"/>
                  <a:gd name="connsiteX23" fmla="*/ 1109865 w 12192000"/>
                  <a:gd name="connsiteY23" fmla="*/ 2100568 h 3176298"/>
                  <a:gd name="connsiteX24" fmla="*/ 1162823 w 12192000"/>
                  <a:gd name="connsiteY24" fmla="*/ 2075613 h 3176298"/>
                  <a:gd name="connsiteX25" fmla="*/ 1206641 w 12192000"/>
                  <a:gd name="connsiteY25" fmla="*/ 2074851 h 3176298"/>
                  <a:gd name="connsiteX26" fmla="*/ 1267411 w 12192000"/>
                  <a:gd name="connsiteY26" fmla="*/ 2060753 h 3176298"/>
                  <a:gd name="connsiteX27" fmla="*/ 1380762 w 12192000"/>
                  <a:gd name="connsiteY27" fmla="*/ 2046847 h 3176298"/>
                  <a:gd name="connsiteX28" fmla="*/ 1404006 w 12192000"/>
                  <a:gd name="connsiteY28" fmla="*/ 2038844 h 3176298"/>
                  <a:gd name="connsiteX29" fmla="*/ 1544598 w 12192000"/>
                  <a:gd name="connsiteY29" fmla="*/ 2000932 h 3176298"/>
                  <a:gd name="connsiteX30" fmla="*/ 1657188 w 12192000"/>
                  <a:gd name="connsiteY30" fmla="*/ 2001697 h 3176298"/>
                  <a:gd name="connsiteX31" fmla="*/ 1665950 w 12192000"/>
                  <a:gd name="connsiteY31" fmla="*/ 2003411 h 3176298"/>
                  <a:gd name="connsiteX32" fmla="*/ 1709006 w 12192000"/>
                  <a:gd name="connsiteY32" fmla="*/ 2015983 h 3176298"/>
                  <a:gd name="connsiteX33" fmla="*/ 1775684 w 12192000"/>
                  <a:gd name="connsiteY33" fmla="*/ 2012555 h 3176298"/>
                  <a:gd name="connsiteX34" fmla="*/ 1821596 w 12192000"/>
                  <a:gd name="connsiteY34" fmla="*/ 1995218 h 3176298"/>
                  <a:gd name="connsiteX35" fmla="*/ 1878748 w 12192000"/>
                  <a:gd name="connsiteY35" fmla="*/ 1994457 h 3176298"/>
                  <a:gd name="connsiteX36" fmla="*/ 1944092 w 12192000"/>
                  <a:gd name="connsiteY36" fmla="*/ 2005315 h 3176298"/>
                  <a:gd name="connsiteX37" fmla="*/ 1973429 w 12192000"/>
                  <a:gd name="connsiteY37" fmla="*/ 2007601 h 3176298"/>
                  <a:gd name="connsiteX38" fmla="*/ 2054013 w 12192000"/>
                  <a:gd name="connsiteY38" fmla="*/ 2030082 h 3176298"/>
                  <a:gd name="connsiteX39" fmla="*/ 2102021 w 12192000"/>
                  <a:gd name="connsiteY39" fmla="*/ 2024557 h 3176298"/>
                  <a:gd name="connsiteX40" fmla="*/ 2149267 w 12192000"/>
                  <a:gd name="connsiteY40" fmla="*/ 2009697 h 3176298"/>
                  <a:gd name="connsiteX41" fmla="*/ 2179556 w 12192000"/>
                  <a:gd name="connsiteY41" fmla="*/ 1995409 h 3176298"/>
                  <a:gd name="connsiteX42" fmla="*/ 2240710 w 12192000"/>
                  <a:gd name="connsiteY42" fmla="*/ 1985312 h 3176298"/>
                  <a:gd name="connsiteX43" fmla="*/ 2251948 w 12192000"/>
                  <a:gd name="connsiteY43" fmla="*/ 1986836 h 3176298"/>
                  <a:gd name="connsiteX44" fmla="*/ 2434456 w 12192000"/>
                  <a:gd name="connsiteY44" fmla="*/ 1999410 h 3176298"/>
                  <a:gd name="connsiteX45" fmla="*/ 2506847 w 12192000"/>
                  <a:gd name="connsiteY45" fmla="*/ 2019603 h 3176298"/>
                  <a:gd name="connsiteX46" fmla="*/ 2522279 w 12192000"/>
                  <a:gd name="connsiteY46" fmla="*/ 2022080 h 3176298"/>
                  <a:gd name="connsiteX47" fmla="*/ 2676398 w 12192000"/>
                  <a:gd name="connsiteY47" fmla="*/ 2044751 h 3176298"/>
                  <a:gd name="connsiteX48" fmla="*/ 2693543 w 12192000"/>
                  <a:gd name="connsiteY48" fmla="*/ 2045703 h 3176298"/>
                  <a:gd name="connsiteX49" fmla="*/ 2741360 w 12192000"/>
                  <a:gd name="connsiteY49" fmla="*/ 2041701 h 3176298"/>
                  <a:gd name="connsiteX50" fmla="*/ 2854140 w 12192000"/>
                  <a:gd name="connsiteY50" fmla="*/ 2082851 h 3176298"/>
                  <a:gd name="connsiteX51" fmla="*/ 2967110 w 12192000"/>
                  <a:gd name="connsiteY51" fmla="*/ 2096949 h 3176298"/>
                  <a:gd name="connsiteX52" fmla="*/ 3029216 w 12192000"/>
                  <a:gd name="connsiteY52" fmla="*/ 2096757 h 3176298"/>
                  <a:gd name="connsiteX53" fmla="*/ 3073604 w 12192000"/>
                  <a:gd name="connsiteY53" fmla="*/ 2106856 h 3176298"/>
                  <a:gd name="connsiteX54" fmla="*/ 3182763 w 12192000"/>
                  <a:gd name="connsiteY54" fmla="*/ 2137527 h 3176298"/>
                  <a:gd name="connsiteX55" fmla="*/ 3234202 w 12192000"/>
                  <a:gd name="connsiteY55" fmla="*/ 2142289 h 3176298"/>
                  <a:gd name="connsiteX56" fmla="*/ 3288877 w 12192000"/>
                  <a:gd name="connsiteY56" fmla="*/ 2152578 h 3176298"/>
                  <a:gd name="connsiteX57" fmla="*/ 3424135 w 12192000"/>
                  <a:gd name="connsiteY57" fmla="*/ 2198680 h 3176298"/>
                  <a:gd name="connsiteX58" fmla="*/ 3534629 w 12192000"/>
                  <a:gd name="connsiteY58" fmla="*/ 2196013 h 3176298"/>
                  <a:gd name="connsiteX59" fmla="*/ 3605116 w 12192000"/>
                  <a:gd name="connsiteY59" fmla="*/ 2196583 h 3176298"/>
                  <a:gd name="connsiteX60" fmla="*/ 3689131 w 12192000"/>
                  <a:gd name="connsiteY60" fmla="*/ 2211824 h 3176298"/>
                  <a:gd name="connsiteX61" fmla="*/ 3757902 w 12192000"/>
                  <a:gd name="connsiteY61" fmla="*/ 2234114 h 3176298"/>
                  <a:gd name="connsiteX62" fmla="*/ 3852966 w 12192000"/>
                  <a:gd name="connsiteY62" fmla="*/ 2251831 h 3176298"/>
                  <a:gd name="connsiteX63" fmla="*/ 3947648 w 12192000"/>
                  <a:gd name="connsiteY63" fmla="*/ 2285932 h 3176298"/>
                  <a:gd name="connsiteX64" fmla="*/ 4013753 w 12192000"/>
                  <a:gd name="connsiteY64" fmla="*/ 2312031 h 3176298"/>
                  <a:gd name="connsiteX65" fmla="*/ 4105766 w 12192000"/>
                  <a:gd name="connsiteY65" fmla="*/ 2335082 h 3176298"/>
                  <a:gd name="connsiteX66" fmla="*/ 4246551 w 12192000"/>
                  <a:gd name="connsiteY66" fmla="*/ 2351274 h 3176298"/>
                  <a:gd name="connsiteX67" fmla="*/ 4311323 w 12192000"/>
                  <a:gd name="connsiteY67" fmla="*/ 2352991 h 3176298"/>
                  <a:gd name="connsiteX68" fmla="*/ 4413817 w 12192000"/>
                  <a:gd name="connsiteY68" fmla="*/ 2390899 h 3176298"/>
                  <a:gd name="connsiteX69" fmla="*/ 4457632 w 12192000"/>
                  <a:gd name="connsiteY69" fmla="*/ 2409188 h 3176298"/>
                  <a:gd name="connsiteX70" fmla="*/ 4497068 w 12192000"/>
                  <a:gd name="connsiteY70" fmla="*/ 2393947 h 3176298"/>
                  <a:gd name="connsiteX71" fmla="*/ 4522596 w 12192000"/>
                  <a:gd name="connsiteY71" fmla="*/ 2376421 h 3176298"/>
                  <a:gd name="connsiteX72" fmla="*/ 4603368 w 12192000"/>
                  <a:gd name="connsiteY72" fmla="*/ 2391282 h 3176298"/>
                  <a:gd name="connsiteX73" fmla="*/ 4689098 w 12192000"/>
                  <a:gd name="connsiteY73" fmla="*/ 2406903 h 3176298"/>
                  <a:gd name="connsiteX74" fmla="*/ 4719697 w 12192000"/>
                  <a:gd name="connsiteY74" fmla="*/ 2413428 h 3176298"/>
                  <a:gd name="connsiteX75" fmla="*/ 4726469 w 12192000"/>
                  <a:gd name="connsiteY75" fmla="*/ 2414298 h 3176298"/>
                  <a:gd name="connsiteX76" fmla="*/ 4785776 w 12192000"/>
                  <a:gd name="connsiteY76" fmla="*/ 2414298 h 3176298"/>
                  <a:gd name="connsiteX77" fmla="*/ 4788661 w 12192000"/>
                  <a:gd name="connsiteY77" fmla="*/ 2414047 h 3176298"/>
                  <a:gd name="connsiteX78" fmla="*/ 4827024 w 12192000"/>
                  <a:gd name="connsiteY78" fmla="*/ 2408999 h 3176298"/>
                  <a:gd name="connsiteX79" fmla="*/ 4887415 w 12192000"/>
                  <a:gd name="connsiteY79" fmla="*/ 2405570 h 3176298"/>
                  <a:gd name="connsiteX80" fmla="*/ 4936184 w 12192000"/>
                  <a:gd name="connsiteY80" fmla="*/ 2395853 h 3176298"/>
                  <a:gd name="connsiteX81" fmla="*/ 4953328 w 12192000"/>
                  <a:gd name="connsiteY81" fmla="*/ 2390138 h 3176298"/>
                  <a:gd name="connsiteX82" fmla="*/ 5089162 w 12192000"/>
                  <a:gd name="connsiteY82" fmla="*/ 2345560 h 3176298"/>
                  <a:gd name="connsiteX83" fmla="*/ 5234326 w 12192000"/>
                  <a:gd name="connsiteY83" fmla="*/ 2309935 h 3176298"/>
                  <a:gd name="connsiteX84" fmla="*/ 5328438 w 12192000"/>
                  <a:gd name="connsiteY84" fmla="*/ 2332416 h 3176298"/>
                  <a:gd name="connsiteX85" fmla="*/ 5363491 w 12192000"/>
                  <a:gd name="connsiteY85" fmla="*/ 2332034 h 3176298"/>
                  <a:gd name="connsiteX86" fmla="*/ 5524660 w 12192000"/>
                  <a:gd name="connsiteY86" fmla="*/ 2337178 h 3176298"/>
                  <a:gd name="connsiteX87" fmla="*/ 5553045 w 12192000"/>
                  <a:gd name="connsiteY87" fmla="*/ 2342701 h 3176298"/>
                  <a:gd name="connsiteX88" fmla="*/ 5706401 w 12192000"/>
                  <a:gd name="connsiteY88" fmla="*/ 2320032 h 3176298"/>
                  <a:gd name="connsiteX89" fmla="*/ 5762029 w 12192000"/>
                  <a:gd name="connsiteY89" fmla="*/ 2316221 h 3176298"/>
                  <a:gd name="connsiteX90" fmla="*/ 5813276 w 12192000"/>
                  <a:gd name="connsiteY90" fmla="*/ 2309935 h 3176298"/>
                  <a:gd name="connsiteX91" fmla="*/ 5884906 w 12192000"/>
                  <a:gd name="connsiteY91" fmla="*/ 2308411 h 3176298"/>
                  <a:gd name="connsiteX92" fmla="*/ 5959204 w 12192000"/>
                  <a:gd name="connsiteY92" fmla="*/ 2311269 h 3176298"/>
                  <a:gd name="connsiteX93" fmla="*/ 6042072 w 12192000"/>
                  <a:gd name="connsiteY93" fmla="*/ 2310697 h 3176298"/>
                  <a:gd name="connsiteX94" fmla="*/ 6074842 w 12192000"/>
                  <a:gd name="connsiteY94" fmla="*/ 2305745 h 3176298"/>
                  <a:gd name="connsiteX95" fmla="*/ 6163425 w 12192000"/>
                  <a:gd name="connsiteY95" fmla="*/ 2309172 h 3176298"/>
                  <a:gd name="connsiteX96" fmla="*/ 6209909 w 12192000"/>
                  <a:gd name="connsiteY96" fmla="*/ 2303459 h 3176298"/>
                  <a:gd name="connsiteX97" fmla="*/ 6286493 w 12192000"/>
                  <a:gd name="connsiteY97" fmla="*/ 2302315 h 3176298"/>
                  <a:gd name="connsiteX98" fmla="*/ 6311449 w 12192000"/>
                  <a:gd name="connsiteY98" fmla="*/ 2300980 h 3176298"/>
                  <a:gd name="connsiteX99" fmla="*/ 6333739 w 12192000"/>
                  <a:gd name="connsiteY99" fmla="*/ 2300218 h 3176298"/>
                  <a:gd name="connsiteX100" fmla="*/ 6410131 w 12192000"/>
                  <a:gd name="connsiteY100" fmla="*/ 2315841 h 3176298"/>
                  <a:gd name="connsiteX101" fmla="*/ 6477951 w 12192000"/>
                  <a:gd name="connsiteY101" fmla="*/ 2316793 h 3176298"/>
                  <a:gd name="connsiteX102" fmla="*/ 6596828 w 12192000"/>
                  <a:gd name="connsiteY102" fmla="*/ 2329368 h 3176298"/>
                  <a:gd name="connsiteX103" fmla="*/ 6623118 w 12192000"/>
                  <a:gd name="connsiteY103" fmla="*/ 2324985 h 3176298"/>
                  <a:gd name="connsiteX104" fmla="*/ 6705417 w 12192000"/>
                  <a:gd name="connsiteY104" fmla="*/ 2323272 h 3176298"/>
                  <a:gd name="connsiteX105" fmla="*/ 6752283 w 12192000"/>
                  <a:gd name="connsiteY105" fmla="*/ 2321937 h 3176298"/>
                  <a:gd name="connsiteX106" fmla="*/ 6810195 w 12192000"/>
                  <a:gd name="connsiteY106" fmla="*/ 2331082 h 3176298"/>
                  <a:gd name="connsiteX107" fmla="*/ 6910782 w 12192000"/>
                  <a:gd name="connsiteY107" fmla="*/ 2350512 h 3176298"/>
                  <a:gd name="connsiteX108" fmla="*/ 6937263 w 12192000"/>
                  <a:gd name="connsiteY108" fmla="*/ 2353561 h 3176298"/>
                  <a:gd name="connsiteX109" fmla="*/ 6985653 w 12192000"/>
                  <a:gd name="connsiteY109" fmla="*/ 2362897 h 3176298"/>
                  <a:gd name="connsiteX110" fmla="*/ 6994415 w 12192000"/>
                  <a:gd name="connsiteY110" fmla="*/ 2364611 h 3176298"/>
                  <a:gd name="connsiteX111" fmla="*/ 7068141 w 12192000"/>
                  <a:gd name="connsiteY111" fmla="*/ 2388234 h 3176298"/>
                  <a:gd name="connsiteX112" fmla="*/ 7106432 w 12192000"/>
                  <a:gd name="connsiteY112" fmla="*/ 2390138 h 3176298"/>
                  <a:gd name="connsiteX113" fmla="*/ 7216547 w 12192000"/>
                  <a:gd name="connsiteY113" fmla="*/ 2390330 h 3176298"/>
                  <a:gd name="connsiteX114" fmla="*/ 7263220 w 12192000"/>
                  <a:gd name="connsiteY114" fmla="*/ 2386709 h 3176298"/>
                  <a:gd name="connsiteX115" fmla="*/ 7375428 w 12192000"/>
                  <a:gd name="connsiteY115" fmla="*/ 2372803 h 3176298"/>
                  <a:gd name="connsiteX116" fmla="*/ 7445916 w 12192000"/>
                  <a:gd name="connsiteY116" fmla="*/ 2365945 h 3176298"/>
                  <a:gd name="connsiteX117" fmla="*/ 7526880 w 12192000"/>
                  <a:gd name="connsiteY117" fmla="*/ 2355084 h 3176298"/>
                  <a:gd name="connsiteX118" fmla="*/ 7619655 w 12192000"/>
                  <a:gd name="connsiteY118" fmla="*/ 2348226 h 3176298"/>
                  <a:gd name="connsiteX119" fmla="*/ 7788636 w 12192000"/>
                  <a:gd name="connsiteY119" fmla="*/ 2327461 h 3176298"/>
                  <a:gd name="connsiteX120" fmla="*/ 7952280 w 12192000"/>
                  <a:gd name="connsiteY120" fmla="*/ 2305935 h 3176298"/>
                  <a:gd name="connsiteX121" fmla="*/ 8019339 w 12192000"/>
                  <a:gd name="connsiteY121" fmla="*/ 2286884 h 3176298"/>
                  <a:gd name="connsiteX122" fmla="*/ 8137835 w 12192000"/>
                  <a:gd name="connsiteY122" fmla="*/ 2259832 h 3176298"/>
                  <a:gd name="connsiteX123" fmla="*/ 8189651 w 12192000"/>
                  <a:gd name="connsiteY123" fmla="*/ 2243639 h 3176298"/>
                  <a:gd name="connsiteX124" fmla="*/ 8313671 w 12192000"/>
                  <a:gd name="connsiteY124" fmla="*/ 2209920 h 3176298"/>
                  <a:gd name="connsiteX125" fmla="*/ 8459979 w 12192000"/>
                  <a:gd name="connsiteY125" fmla="*/ 2158864 h 3176298"/>
                  <a:gd name="connsiteX126" fmla="*/ 8516369 w 12192000"/>
                  <a:gd name="connsiteY126" fmla="*/ 2144003 h 3176298"/>
                  <a:gd name="connsiteX127" fmla="*/ 8657726 w 12192000"/>
                  <a:gd name="connsiteY127" fmla="*/ 2106284 h 3176298"/>
                  <a:gd name="connsiteX128" fmla="*/ 8711448 w 12192000"/>
                  <a:gd name="connsiteY128" fmla="*/ 2098664 h 3176298"/>
                  <a:gd name="connsiteX129" fmla="*/ 8772219 w 12192000"/>
                  <a:gd name="connsiteY129" fmla="*/ 2082280 h 3176298"/>
                  <a:gd name="connsiteX130" fmla="*/ 8845565 w 12192000"/>
                  <a:gd name="connsiteY130" fmla="*/ 2053705 h 3176298"/>
                  <a:gd name="connsiteX131" fmla="*/ 8967871 w 12192000"/>
                  <a:gd name="connsiteY131" fmla="*/ 2011221 h 3176298"/>
                  <a:gd name="connsiteX132" fmla="*/ 9015878 w 12192000"/>
                  <a:gd name="connsiteY132" fmla="*/ 2001124 h 3176298"/>
                  <a:gd name="connsiteX133" fmla="*/ 9234579 w 12192000"/>
                  <a:gd name="connsiteY133" fmla="*/ 1935209 h 3176298"/>
                  <a:gd name="connsiteX134" fmla="*/ 9346597 w 12192000"/>
                  <a:gd name="connsiteY134" fmla="*/ 1896917 h 3176298"/>
                  <a:gd name="connsiteX135" fmla="*/ 9416321 w 12192000"/>
                  <a:gd name="connsiteY135" fmla="*/ 1880724 h 3176298"/>
                  <a:gd name="connsiteX136" fmla="*/ 9477283 w 12192000"/>
                  <a:gd name="connsiteY136" fmla="*/ 1856149 h 3176298"/>
                  <a:gd name="connsiteX137" fmla="*/ 9666265 w 12192000"/>
                  <a:gd name="connsiteY137" fmla="*/ 1787186 h 3176298"/>
                  <a:gd name="connsiteX138" fmla="*/ 9754088 w 12192000"/>
                  <a:gd name="connsiteY138" fmla="*/ 1741464 h 3176298"/>
                  <a:gd name="connsiteX139" fmla="*/ 9899446 w 12192000"/>
                  <a:gd name="connsiteY139" fmla="*/ 1656880 h 3176298"/>
                  <a:gd name="connsiteX140" fmla="*/ 9993175 w 12192000"/>
                  <a:gd name="connsiteY140" fmla="*/ 1576487 h 3176298"/>
                  <a:gd name="connsiteX141" fmla="*/ 10044230 w 12192000"/>
                  <a:gd name="connsiteY141" fmla="*/ 1540480 h 3176298"/>
                  <a:gd name="connsiteX142" fmla="*/ 10131863 w 12192000"/>
                  <a:gd name="connsiteY142" fmla="*/ 1485613 h 3176298"/>
                  <a:gd name="connsiteX143" fmla="*/ 10242357 w 12192000"/>
                  <a:gd name="connsiteY143" fmla="*/ 1410555 h 3176298"/>
                  <a:gd name="connsiteX144" fmla="*/ 10363709 w 12192000"/>
                  <a:gd name="connsiteY144" fmla="*/ 1359499 h 3176298"/>
                  <a:gd name="connsiteX145" fmla="*/ 10428291 w 12192000"/>
                  <a:gd name="connsiteY145" fmla="*/ 1314920 h 3176298"/>
                  <a:gd name="connsiteX146" fmla="*/ 10490969 w 12192000"/>
                  <a:gd name="connsiteY146" fmla="*/ 1267104 h 3176298"/>
                  <a:gd name="connsiteX147" fmla="*/ 10523354 w 12192000"/>
                  <a:gd name="connsiteY147" fmla="*/ 1238337 h 3176298"/>
                  <a:gd name="connsiteX148" fmla="*/ 10590031 w 12192000"/>
                  <a:gd name="connsiteY148" fmla="*/ 1191664 h 3176298"/>
                  <a:gd name="connsiteX149" fmla="*/ 10656519 w 12192000"/>
                  <a:gd name="connsiteY149" fmla="*/ 1156038 h 3176298"/>
                  <a:gd name="connsiteX150" fmla="*/ 10703573 w 12192000"/>
                  <a:gd name="connsiteY150" fmla="*/ 1120603 h 3176298"/>
                  <a:gd name="connsiteX151" fmla="*/ 10764534 w 12192000"/>
                  <a:gd name="connsiteY151" fmla="*/ 1067643 h 3176298"/>
                  <a:gd name="connsiteX152" fmla="*/ 10850453 w 12192000"/>
                  <a:gd name="connsiteY152" fmla="*/ 1014301 h 3176298"/>
                  <a:gd name="connsiteX153" fmla="*/ 10929704 w 12192000"/>
                  <a:gd name="connsiteY153" fmla="*/ 980201 h 3176298"/>
                  <a:gd name="connsiteX154" fmla="*/ 10967423 w 12192000"/>
                  <a:gd name="connsiteY154" fmla="*/ 930289 h 3176298"/>
                  <a:gd name="connsiteX155" fmla="*/ 11058869 w 12192000"/>
                  <a:gd name="connsiteY155" fmla="*/ 838084 h 3176298"/>
                  <a:gd name="connsiteX156" fmla="*/ 11172600 w 12192000"/>
                  <a:gd name="connsiteY156" fmla="*/ 762834 h 3176298"/>
                  <a:gd name="connsiteX157" fmla="*/ 11275283 w 12192000"/>
                  <a:gd name="connsiteY157" fmla="*/ 673676 h 3176298"/>
                  <a:gd name="connsiteX158" fmla="*/ 11320623 w 12192000"/>
                  <a:gd name="connsiteY158" fmla="*/ 639195 h 3176298"/>
                  <a:gd name="connsiteX159" fmla="*/ 11374346 w 12192000"/>
                  <a:gd name="connsiteY159" fmla="*/ 601664 h 3176298"/>
                  <a:gd name="connsiteX160" fmla="*/ 11448453 w 12192000"/>
                  <a:gd name="connsiteY160" fmla="*/ 567755 h 3176298"/>
                  <a:gd name="connsiteX161" fmla="*/ 11532275 w 12192000"/>
                  <a:gd name="connsiteY161" fmla="*/ 522605 h 3176298"/>
                  <a:gd name="connsiteX162" fmla="*/ 11562947 w 12192000"/>
                  <a:gd name="connsiteY162" fmla="*/ 486598 h 3176298"/>
                  <a:gd name="connsiteX163" fmla="*/ 11672489 w 12192000"/>
                  <a:gd name="connsiteY163" fmla="*/ 335337 h 3176298"/>
                  <a:gd name="connsiteX164" fmla="*/ 11821656 w 12192000"/>
                  <a:gd name="connsiteY164" fmla="*/ 207889 h 3176298"/>
                  <a:gd name="connsiteX165" fmla="*/ 11986443 w 12192000"/>
                  <a:gd name="connsiteY165" fmla="*/ 104824 h 3176298"/>
                  <a:gd name="connsiteX166" fmla="*/ 12026448 w 12192000"/>
                  <a:gd name="connsiteY166" fmla="*/ 88821 h 3176298"/>
                  <a:gd name="connsiteX167" fmla="*/ 12160947 w 12192000"/>
                  <a:gd name="connsiteY167" fmla="*/ 28621 h 3176298"/>
                  <a:gd name="connsiteX168" fmla="*/ 12192000 w 12192000"/>
                  <a:gd name="connsiteY168" fmla="*/ 0 h 3176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Lst>
                <a:rect l="l" t="t" r="r" b="b"/>
                <a:pathLst>
                  <a:path w="12192000" h="3176298">
                    <a:moveTo>
                      <a:pt x="12192000" y="0"/>
                    </a:moveTo>
                    <a:lnTo>
                      <a:pt x="12192000" y="3176298"/>
                    </a:lnTo>
                    <a:lnTo>
                      <a:pt x="0" y="3176298"/>
                    </a:lnTo>
                    <a:lnTo>
                      <a:pt x="0" y="2264980"/>
                    </a:lnTo>
                    <a:lnTo>
                      <a:pt x="544" y="2264980"/>
                    </a:lnTo>
                    <a:lnTo>
                      <a:pt x="544" y="2392219"/>
                    </a:lnTo>
                    <a:lnTo>
                      <a:pt x="61197" y="2387448"/>
                    </a:lnTo>
                    <a:cubicBezTo>
                      <a:pt x="80794" y="2382137"/>
                      <a:pt x="99990" y="2374707"/>
                      <a:pt x="119613" y="2369945"/>
                    </a:cubicBezTo>
                    <a:cubicBezTo>
                      <a:pt x="137898" y="2365563"/>
                      <a:pt x="155046" y="2355466"/>
                      <a:pt x="172384" y="2347084"/>
                    </a:cubicBezTo>
                    <a:cubicBezTo>
                      <a:pt x="205529" y="2331082"/>
                      <a:pt x="240965" y="2341178"/>
                      <a:pt x="274873" y="2336988"/>
                    </a:cubicBezTo>
                    <a:cubicBezTo>
                      <a:pt x="285732" y="2335653"/>
                      <a:pt x="296590" y="2334130"/>
                      <a:pt x="307259" y="2331461"/>
                    </a:cubicBezTo>
                    <a:cubicBezTo>
                      <a:pt x="336408" y="2324413"/>
                      <a:pt x="366127" y="2318317"/>
                      <a:pt x="394511" y="2308601"/>
                    </a:cubicBezTo>
                    <a:cubicBezTo>
                      <a:pt x="426709" y="2297743"/>
                      <a:pt x="457572" y="2283264"/>
                      <a:pt x="494337" y="2268213"/>
                    </a:cubicBezTo>
                    <a:cubicBezTo>
                      <a:pt x="507102" y="2272024"/>
                      <a:pt x="526724" y="2282312"/>
                      <a:pt x="546917" y="2283264"/>
                    </a:cubicBezTo>
                    <a:cubicBezTo>
                      <a:pt x="611880" y="2286503"/>
                      <a:pt x="672650" y="2268786"/>
                      <a:pt x="730754" y="2240780"/>
                    </a:cubicBezTo>
                    <a:cubicBezTo>
                      <a:pt x="748471" y="2232399"/>
                      <a:pt x="767524" y="2226874"/>
                      <a:pt x="785432" y="2218682"/>
                    </a:cubicBezTo>
                    <a:cubicBezTo>
                      <a:pt x="791717" y="2215826"/>
                      <a:pt x="799909" y="2209730"/>
                      <a:pt x="801053" y="2204013"/>
                    </a:cubicBezTo>
                    <a:cubicBezTo>
                      <a:pt x="807719" y="2170866"/>
                      <a:pt x="832486" y="2171436"/>
                      <a:pt x="858205" y="2169532"/>
                    </a:cubicBezTo>
                    <a:cubicBezTo>
                      <a:pt x="888877" y="2167247"/>
                      <a:pt x="919165" y="2161912"/>
                      <a:pt x="949646" y="2157340"/>
                    </a:cubicBezTo>
                    <a:cubicBezTo>
                      <a:pt x="953648" y="2156768"/>
                      <a:pt x="957266" y="2152768"/>
                      <a:pt x="960887" y="2150099"/>
                    </a:cubicBezTo>
                    <a:cubicBezTo>
                      <a:pt x="966411" y="2146099"/>
                      <a:pt x="971554" y="2140003"/>
                      <a:pt x="977653" y="2138480"/>
                    </a:cubicBezTo>
                    <a:cubicBezTo>
                      <a:pt x="1008894" y="2131049"/>
                      <a:pt x="1040327" y="2124763"/>
                      <a:pt x="1071762" y="2117905"/>
                    </a:cubicBezTo>
                    <a:cubicBezTo>
                      <a:pt x="1078810" y="2116380"/>
                      <a:pt x="1086048" y="2114476"/>
                      <a:pt x="1092527" y="2111428"/>
                    </a:cubicBezTo>
                    <a:cubicBezTo>
                      <a:pt x="1098623" y="2108570"/>
                      <a:pt x="1103767" y="2103616"/>
                      <a:pt x="1109865" y="2100568"/>
                    </a:cubicBezTo>
                    <a:cubicBezTo>
                      <a:pt x="1126437" y="2092378"/>
                      <a:pt x="1143394" y="2084757"/>
                      <a:pt x="1162823" y="2075613"/>
                    </a:cubicBezTo>
                    <a:cubicBezTo>
                      <a:pt x="1173681" y="2092757"/>
                      <a:pt x="1188354" y="2083041"/>
                      <a:pt x="1206641" y="2074851"/>
                    </a:cubicBezTo>
                    <a:cubicBezTo>
                      <a:pt x="1225310" y="2066468"/>
                      <a:pt x="1246837" y="2063801"/>
                      <a:pt x="1267411" y="2060753"/>
                    </a:cubicBezTo>
                    <a:cubicBezTo>
                      <a:pt x="1305132" y="2055228"/>
                      <a:pt x="1343044" y="2051799"/>
                      <a:pt x="1380762" y="2046847"/>
                    </a:cubicBezTo>
                    <a:cubicBezTo>
                      <a:pt x="1388765" y="2045703"/>
                      <a:pt x="1397909" y="2043608"/>
                      <a:pt x="1404006" y="2038844"/>
                    </a:cubicBezTo>
                    <a:cubicBezTo>
                      <a:pt x="1445725" y="2006839"/>
                      <a:pt x="1496403" y="1997887"/>
                      <a:pt x="1544598" y="2000932"/>
                    </a:cubicBezTo>
                    <a:cubicBezTo>
                      <a:pt x="1582510" y="2003220"/>
                      <a:pt x="1619658" y="2004935"/>
                      <a:pt x="1657188" y="2001697"/>
                    </a:cubicBezTo>
                    <a:cubicBezTo>
                      <a:pt x="1660046" y="2001505"/>
                      <a:pt x="1663856" y="2001887"/>
                      <a:pt x="1665950" y="2003411"/>
                    </a:cubicBezTo>
                    <a:cubicBezTo>
                      <a:pt x="1678904" y="2013507"/>
                      <a:pt x="1692431" y="2014269"/>
                      <a:pt x="1709006" y="2015983"/>
                    </a:cubicBezTo>
                    <a:cubicBezTo>
                      <a:pt x="1732439" y="2018461"/>
                      <a:pt x="1753965" y="2016745"/>
                      <a:pt x="1775684" y="2012555"/>
                    </a:cubicBezTo>
                    <a:cubicBezTo>
                      <a:pt x="1791496" y="2009507"/>
                      <a:pt x="1807497" y="2003220"/>
                      <a:pt x="1821596" y="1995218"/>
                    </a:cubicBezTo>
                    <a:cubicBezTo>
                      <a:pt x="1841216" y="1983978"/>
                      <a:pt x="1860079" y="1979597"/>
                      <a:pt x="1878748" y="1994457"/>
                    </a:cubicBezTo>
                    <a:cubicBezTo>
                      <a:pt x="1898940" y="2010269"/>
                      <a:pt x="1921800" y="2004745"/>
                      <a:pt x="1944092" y="2005315"/>
                    </a:cubicBezTo>
                    <a:cubicBezTo>
                      <a:pt x="1953806" y="2005507"/>
                      <a:pt x="1964094" y="2005124"/>
                      <a:pt x="1973429" y="2007601"/>
                    </a:cubicBezTo>
                    <a:cubicBezTo>
                      <a:pt x="2000479" y="2014651"/>
                      <a:pt x="2026581" y="2025320"/>
                      <a:pt x="2054013" y="2030082"/>
                    </a:cubicBezTo>
                    <a:cubicBezTo>
                      <a:pt x="2069254" y="2032747"/>
                      <a:pt x="2086208" y="2027986"/>
                      <a:pt x="2102021" y="2024557"/>
                    </a:cubicBezTo>
                    <a:cubicBezTo>
                      <a:pt x="2118023" y="2020937"/>
                      <a:pt x="2133834" y="2015413"/>
                      <a:pt x="2149267" y="2009697"/>
                    </a:cubicBezTo>
                    <a:cubicBezTo>
                      <a:pt x="2159743" y="2005887"/>
                      <a:pt x="2171173" y="2002267"/>
                      <a:pt x="2179556" y="1995409"/>
                    </a:cubicBezTo>
                    <a:cubicBezTo>
                      <a:pt x="2198608" y="1979788"/>
                      <a:pt x="2218229" y="1977120"/>
                      <a:pt x="2240710" y="1985312"/>
                    </a:cubicBezTo>
                    <a:cubicBezTo>
                      <a:pt x="2244137" y="1986647"/>
                      <a:pt x="2248138" y="1986647"/>
                      <a:pt x="2251948" y="1986836"/>
                    </a:cubicBezTo>
                    <a:cubicBezTo>
                      <a:pt x="2312915" y="1990836"/>
                      <a:pt x="2373874" y="1993314"/>
                      <a:pt x="2434456" y="1999410"/>
                    </a:cubicBezTo>
                    <a:cubicBezTo>
                      <a:pt x="2459029" y="2001887"/>
                      <a:pt x="2482652" y="2012745"/>
                      <a:pt x="2506847" y="2019603"/>
                    </a:cubicBezTo>
                    <a:cubicBezTo>
                      <a:pt x="2511800" y="2020937"/>
                      <a:pt x="2517327" y="2023033"/>
                      <a:pt x="2522279" y="2022080"/>
                    </a:cubicBezTo>
                    <a:cubicBezTo>
                      <a:pt x="2576191" y="2012555"/>
                      <a:pt x="2626677" y="2026461"/>
                      <a:pt x="2676398" y="2044751"/>
                    </a:cubicBezTo>
                    <a:cubicBezTo>
                      <a:pt x="2681540" y="2046656"/>
                      <a:pt x="2687827" y="2046084"/>
                      <a:pt x="2693543" y="2045703"/>
                    </a:cubicBezTo>
                    <a:cubicBezTo>
                      <a:pt x="2709548" y="2044370"/>
                      <a:pt x="2726882" y="2037701"/>
                      <a:pt x="2741360" y="2041701"/>
                    </a:cubicBezTo>
                    <a:cubicBezTo>
                      <a:pt x="2779842" y="2052753"/>
                      <a:pt x="2817943" y="2066087"/>
                      <a:pt x="2854140" y="2082851"/>
                    </a:cubicBezTo>
                    <a:cubicBezTo>
                      <a:pt x="2890910" y="2099805"/>
                      <a:pt x="2925008" y="2114095"/>
                      <a:pt x="2967110" y="2096949"/>
                    </a:cubicBezTo>
                    <a:cubicBezTo>
                      <a:pt x="2985016" y="2089709"/>
                      <a:pt x="3008639" y="2094853"/>
                      <a:pt x="3029216" y="2096757"/>
                    </a:cubicBezTo>
                    <a:cubicBezTo>
                      <a:pt x="3044264" y="2098282"/>
                      <a:pt x="3058743" y="2106856"/>
                      <a:pt x="3073604" y="2106856"/>
                    </a:cubicBezTo>
                    <a:cubicBezTo>
                      <a:pt x="3113231" y="2106856"/>
                      <a:pt x="3148472" y="2116953"/>
                      <a:pt x="3182763" y="2137527"/>
                    </a:cubicBezTo>
                    <a:cubicBezTo>
                      <a:pt x="3196102" y="2145528"/>
                      <a:pt x="3216867" y="2140193"/>
                      <a:pt x="3234202" y="2142289"/>
                    </a:cubicBezTo>
                    <a:cubicBezTo>
                      <a:pt x="3252492" y="2144765"/>
                      <a:pt x="3271348" y="2147051"/>
                      <a:pt x="3288877" y="2152578"/>
                    </a:cubicBezTo>
                    <a:cubicBezTo>
                      <a:pt x="3334216" y="2167056"/>
                      <a:pt x="3378986" y="2183439"/>
                      <a:pt x="3424135" y="2198680"/>
                    </a:cubicBezTo>
                    <a:cubicBezTo>
                      <a:pt x="3461282" y="2211253"/>
                      <a:pt x="3497862" y="2201347"/>
                      <a:pt x="3534629" y="2196013"/>
                    </a:cubicBezTo>
                    <a:cubicBezTo>
                      <a:pt x="3557682" y="2192583"/>
                      <a:pt x="3579206" y="2184391"/>
                      <a:pt x="3605116" y="2196583"/>
                    </a:cubicBezTo>
                    <a:cubicBezTo>
                      <a:pt x="3629882" y="2208205"/>
                      <a:pt x="3661315" y="2205537"/>
                      <a:pt x="3689131" y="2211824"/>
                    </a:cubicBezTo>
                    <a:cubicBezTo>
                      <a:pt x="3712565" y="2217157"/>
                      <a:pt x="3735231" y="2225732"/>
                      <a:pt x="3757902" y="2234114"/>
                    </a:cubicBezTo>
                    <a:cubicBezTo>
                      <a:pt x="3788766" y="2245545"/>
                      <a:pt x="3819245" y="2257545"/>
                      <a:pt x="3852966" y="2251831"/>
                    </a:cubicBezTo>
                    <a:cubicBezTo>
                      <a:pt x="3891259" y="2245353"/>
                      <a:pt x="3917546" y="2269738"/>
                      <a:pt x="3947648" y="2285932"/>
                    </a:cubicBezTo>
                    <a:cubicBezTo>
                      <a:pt x="3968414" y="2296980"/>
                      <a:pt x="3991083" y="2305172"/>
                      <a:pt x="4013753" y="2312031"/>
                    </a:cubicBezTo>
                    <a:cubicBezTo>
                      <a:pt x="4044043" y="2320985"/>
                      <a:pt x="4075285" y="2326320"/>
                      <a:pt x="4105766" y="2335082"/>
                    </a:cubicBezTo>
                    <a:cubicBezTo>
                      <a:pt x="4151870" y="2348226"/>
                      <a:pt x="4198546" y="2358514"/>
                      <a:pt x="4246551" y="2351274"/>
                    </a:cubicBezTo>
                    <a:cubicBezTo>
                      <a:pt x="4268649" y="2348036"/>
                      <a:pt x="4289227" y="2348226"/>
                      <a:pt x="4311323" y="2352991"/>
                    </a:cubicBezTo>
                    <a:cubicBezTo>
                      <a:pt x="4347518" y="2360801"/>
                      <a:pt x="4384668" y="2361753"/>
                      <a:pt x="4413817" y="2390899"/>
                    </a:cubicBezTo>
                    <a:cubicBezTo>
                      <a:pt x="4424104" y="2401188"/>
                      <a:pt x="4442581" y="2403853"/>
                      <a:pt x="4457632" y="2409188"/>
                    </a:cubicBezTo>
                    <a:cubicBezTo>
                      <a:pt x="4474969" y="2415476"/>
                      <a:pt x="4487731" y="2412236"/>
                      <a:pt x="4497068" y="2393947"/>
                    </a:cubicBezTo>
                    <a:cubicBezTo>
                      <a:pt x="4501257" y="2385757"/>
                      <a:pt x="4513260" y="2377755"/>
                      <a:pt x="4522596" y="2376421"/>
                    </a:cubicBezTo>
                    <a:cubicBezTo>
                      <a:pt x="4550599" y="2372421"/>
                      <a:pt x="4576318" y="2378327"/>
                      <a:pt x="4603368" y="2391282"/>
                    </a:cubicBezTo>
                    <a:cubicBezTo>
                      <a:pt x="4628705" y="2403474"/>
                      <a:pt x="4660331" y="2402140"/>
                      <a:pt x="4689098" y="2406903"/>
                    </a:cubicBezTo>
                    <a:cubicBezTo>
                      <a:pt x="4699289" y="2408618"/>
                      <a:pt x="4709482" y="2411237"/>
                      <a:pt x="4719697" y="2413428"/>
                    </a:cubicBezTo>
                    <a:lnTo>
                      <a:pt x="4726469" y="2414298"/>
                    </a:lnTo>
                    <a:lnTo>
                      <a:pt x="4785776" y="2414298"/>
                    </a:lnTo>
                    <a:lnTo>
                      <a:pt x="4788661" y="2414047"/>
                    </a:lnTo>
                    <a:cubicBezTo>
                      <a:pt x="4801401" y="2412237"/>
                      <a:pt x="4814166" y="2410142"/>
                      <a:pt x="4827024" y="2408999"/>
                    </a:cubicBezTo>
                    <a:cubicBezTo>
                      <a:pt x="4847027" y="2407095"/>
                      <a:pt x="4867412" y="2407856"/>
                      <a:pt x="4887415" y="2405570"/>
                    </a:cubicBezTo>
                    <a:cubicBezTo>
                      <a:pt x="4903799" y="2403853"/>
                      <a:pt x="4919991" y="2399474"/>
                      <a:pt x="4936184" y="2395853"/>
                    </a:cubicBezTo>
                    <a:cubicBezTo>
                      <a:pt x="4942089" y="2394520"/>
                      <a:pt x="4947996" y="2389376"/>
                      <a:pt x="4953328" y="2390138"/>
                    </a:cubicBezTo>
                    <a:cubicBezTo>
                      <a:pt x="5006292" y="2398330"/>
                      <a:pt x="5044391" y="2361753"/>
                      <a:pt x="5089162" y="2345560"/>
                    </a:cubicBezTo>
                    <a:cubicBezTo>
                      <a:pt x="5136216" y="2328413"/>
                      <a:pt x="5181748" y="2302124"/>
                      <a:pt x="5234326" y="2309935"/>
                    </a:cubicBezTo>
                    <a:cubicBezTo>
                      <a:pt x="5266141" y="2314697"/>
                      <a:pt x="5296812" y="2325747"/>
                      <a:pt x="5328438" y="2332416"/>
                    </a:cubicBezTo>
                    <a:cubicBezTo>
                      <a:pt x="5339677" y="2334701"/>
                      <a:pt x="5352250" y="2334320"/>
                      <a:pt x="5363491" y="2332034"/>
                    </a:cubicBezTo>
                    <a:cubicBezTo>
                      <a:pt x="5417784" y="2321555"/>
                      <a:pt x="5471316" y="2320032"/>
                      <a:pt x="5524660" y="2337178"/>
                    </a:cubicBezTo>
                    <a:cubicBezTo>
                      <a:pt x="5533802" y="2340036"/>
                      <a:pt x="5543518" y="2342701"/>
                      <a:pt x="5553045" y="2342701"/>
                    </a:cubicBezTo>
                    <a:cubicBezTo>
                      <a:pt x="5605244" y="2342701"/>
                      <a:pt x="5656488" y="2338701"/>
                      <a:pt x="5706401" y="2320032"/>
                    </a:cubicBezTo>
                    <a:cubicBezTo>
                      <a:pt x="5723166" y="2313745"/>
                      <a:pt x="5743551" y="2317745"/>
                      <a:pt x="5762029" y="2316221"/>
                    </a:cubicBezTo>
                    <a:cubicBezTo>
                      <a:pt x="5779174" y="2314889"/>
                      <a:pt x="5796702" y="2314317"/>
                      <a:pt x="5813276" y="2309935"/>
                    </a:cubicBezTo>
                    <a:cubicBezTo>
                      <a:pt x="5837472" y="2303459"/>
                      <a:pt x="5859949" y="2302697"/>
                      <a:pt x="5884906" y="2308411"/>
                    </a:cubicBezTo>
                    <a:cubicBezTo>
                      <a:pt x="5908719" y="2313745"/>
                      <a:pt x="5934438" y="2311079"/>
                      <a:pt x="5959204" y="2311269"/>
                    </a:cubicBezTo>
                    <a:cubicBezTo>
                      <a:pt x="5986828" y="2311459"/>
                      <a:pt x="6014449" y="2311649"/>
                      <a:pt x="6042072" y="2310697"/>
                    </a:cubicBezTo>
                    <a:cubicBezTo>
                      <a:pt x="6053124" y="2310317"/>
                      <a:pt x="6065695" y="2302697"/>
                      <a:pt x="6074842" y="2305745"/>
                    </a:cubicBezTo>
                    <a:cubicBezTo>
                      <a:pt x="6104368" y="2316031"/>
                      <a:pt x="6133897" y="2303649"/>
                      <a:pt x="6163425" y="2309172"/>
                    </a:cubicBezTo>
                    <a:cubicBezTo>
                      <a:pt x="6177905" y="2312031"/>
                      <a:pt x="6194288" y="2304220"/>
                      <a:pt x="6209909" y="2303459"/>
                    </a:cubicBezTo>
                    <a:cubicBezTo>
                      <a:pt x="6235437" y="2302124"/>
                      <a:pt x="6260964" y="2302697"/>
                      <a:pt x="6286493" y="2302315"/>
                    </a:cubicBezTo>
                    <a:cubicBezTo>
                      <a:pt x="6294876" y="2302124"/>
                      <a:pt x="6303068" y="2301362"/>
                      <a:pt x="6311449" y="2300980"/>
                    </a:cubicBezTo>
                    <a:cubicBezTo>
                      <a:pt x="6318880" y="2300601"/>
                      <a:pt x="6326691" y="2298887"/>
                      <a:pt x="6333739" y="2300218"/>
                    </a:cubicBezTo>
                    <a:cubicBezTo>
                      <a:pt x="6359268" y="2304983"/>
                      <a:pt x="6384414" y="2312793"/>
                      <a:pt x="6410131" y="2315841"/>
                    </a:cubicBezTo>
                    <a:cubicBezTo>
                      <a:pt x="6432420" y="2318507"/>
                      <a:pt x="6455472" y="2314889"/>
                      <a:pt x="6477951" y="2316793"/>
                    </a:cubicBezTo>
                    <a:cubicBezTo>
                      <a:pt x="6517576" y="2320032"/>
                      <a:pt x="6557201" y="2325747"/>
                      <a:pt x="6596828" y="2329368"/>
                    </a:cubicBezTo>
                    <a:cubicBezTo>
                      <a:pt x="6605401" y="2330130"/>
                      <a:pt x="6614353" y="2325365"/>
                      <a:pt x="6623118" y="2324985"/>
                    </a:cubicBezTo>
                    <a:cubicBezTo>
                      <a:pt x="6650551" y="2324033"/>
                      <a:pt x="6677984" y="2323841"/>
                      <a:pt x="6705417" y="2323272"/>
                    </a:cubicBezTo>
                    <a:cubicBezTo>
                      <a:pt x="6721038" y="2323080"/>
                      <a:pt x="6736851" y="2323651"/>
                      <a:pt x="6752283" y="2321937"/>
                    </a:cubicBezTo>
                    <a:cubicBezTo>
                      <a:pt x="6772665" y="2319651"/>
                      <a:pt x="6791144" y="2316221"/>
                      <a:pt x="6810195" y="2331082"/>
                    </a:cubicBezTo>
                    <a:cubicBezTo>
                      <a:pt x="6839534" y="2354132"/>
                      <a:pt x="6876872" y="2345178"/>
                      <a:pt x="6910782" y="2350512"/>
                    </a:cubicBezTo>
                    <a:cubicBezTo>
                      <a:pt x="6919547" y="2351847"/>
                      <a:pt x="6928501" y="2352036"/>
                      <a:pt x="6937263" y="2353561"/>
                    </a:cubicBezTo>
                    <a:cubicBezTo>
                      <a:pt x="6953457" y="2356418"/>
                      <a:pt x="6969457" y="2359657"/>
                      <a:pt x="6985653" y="2362897"/>
                    </a:cubicBezTo>
                    <a:cubicBezTo>
                      <a:pt x="6988509" y="2363467"/>
                      <a:pt x="6991747" y="2363659"/>
                      <a:pt x="6994415" y="2364611"/>
                    </a:cubicBezTo>
                    <a:cubicBezTo>
                      <a:pt x="7018991" y="2372611"/>
                      <a:pt x="7043184" y="2381755"/>
                      <a:pt x="7068141" y="2388234"/>
                    </a:cubicBezTo>
                    <a:cubicBezTo>
                      <a:pt x="7080334" y="2391472"/>
                      <a:pt x="7093860" y="2391853"/>
                      <a:pt x="7106432" y="2390138"/>
                    </a:cubicBezTo>
                    <a:cubicBezTo>
                      <a:pt x="7143199" y="2385185"/>
                      <a:pt x="7179587" y="2383089"/>
                      <a:pt x="7216547" y="2390330"/>
                    </a:cubicBezTo>
                    <a:cubicBezTo>
                      <a:pt x="7231214" y="2393186"/>
                      <a:pt x="7247599" y="2388424"/>
                      <a:pt x="7263220" y="2386709"/>
                    </a:cubicBezTo>
                    <a:cubicBezTo>
                      <a:pt x="7300559" y="2382137"/>
                      <a:pt x="7337899" y="2377183"/>
                      <a:pt x="7375428" y="2372803"/>
                    </a:cubicBezTo>
                    <a:cubicBezTo>
                      <a:pt x="7398860" y="2370135"/>
                      <a:pt x="7422483" y="2368611"/>
                      <a:pt x="7445916" y="2365945"/>
                    </a:cubicBezTo>
                    <a:cubicBezTo>
                      <a:pt x="7472967" y="2362705"/>
                      <a:pt x="7499828" y="2357753"/>
                      <a:pt x="7526880" y="2355084"/>
                    </a:cubicBezTo>
                    <a:cubicBezTo>
                      <a:pt x="7557742" y="2352036"/>
                      <a:pt x="7588795" y="2351466"/>
                      <a:pt x="7619655" y="2348226"/>
                    </a:cubicBezTo>
                    <a:cubicBezTo>
                      <a:pt x="7676047" y="2341940"/>
                      <a:pt x="7732247" y="2334509"/>
                      <a:pt x="7788636" y="2327461"/>
                    </a:cubicBezTo>
                    <a:cubicBezTo>
                      <a:pt x="7843311" y="2320603"/>
                      <a:pt x="7897987" y="2314507"/>
                      <a:pt x="7952280" y="2305935"/>
                    </a:cubicBezTo>
                    <a:cubicBezTo>
                      <a:pt x="7975142" y="2302315"/>
                      <a:pt x="7996859" y="2292408"/>
                      <a:pt x="8019339" y="2286884"/>
                    </a:cubicBezTo>
                    <a:cubicBezTo>
                      <a:pt x="8058774" y="2277357"/>
                      <a:pt x="8098590" y="2269357"/>
                      <a:pt x="8137835" y="2259832"/>
                    </a:cubicBezTo>
                    <a:cubicBezTo>
                      <a:pt x="8155359" y="2255641"/>
                      <a:pt x="8172124" y="2248593"/>
                      <a:pt x="8189651" y="2243639"/>
                    </a:cubicBezTo>
                    <a:cubicBezTo>
                      <a:pt x="8230992" y="2232208"/>
                      <a:pt x="8272903" y="2222874"/>
                      <a:pt x="8313671" y="2209920"/>
                    </a:cubicBezTo>
                    <a:cubicBezTo>
                      <a:pt x="8362822" y="2194297"/>
                      <a:pt x="8411019" y="2175439"/>
                      <a:pt x="8459979" y="2158864"/>
                    </a:cubicBezTo>
                    <a:cubicBezTo>
                      <a:pt x="8478269" y="2152578"/>
                      <a:pt x="8497511" y="2148957"/>
                      <a:pt x="8516369" y="2144003"/>
                    </a:cubicBezTo>
                    <a:cubicBezTo>
                      <a:pt x="8563425" y="2131431"/>
                      <a:pt x="8610288" y="2118095"/>
                      <a:pt x="8657726" y="2106284"/>
                    </a:cubicBezTo>
                    <a:cubicBezTo>
                      <a:pt x="8675253" y="2101901"/>
                      <a:pt x="8693731" y="2102284"/>
                      <a:pt x="8711448" y="2098664"/>
                    </a:cubicBezTo>
                    <a:cubicBezTo>
                      <a:pt x="8732023" y="2094472"/>
                      <a:pt x="8752407" y="2089138"/>
                      <a:pt x="8772219" y="2082280"/>
                    </a:cubicBezTo>
                    <a:cubicBezTo>
                      <a:pt x="8796985" y="2073707"/>
                      <a:pt x="8820990" y="2062659"/>
                      <a:pt x="8845565" y="2053705"/>
                    </a:cubicBezTo>
                    <a:cubicBezTo>
                      <a:pt x="8886142" y="2039034"/>
                      <a:pt x="8926911" y="2024557"/>
                      <a:pt x="8967871" y="2011221"/>
                    </a:cubicBezTo>
                    <a:cubicBezTo>
                      <a:pt x="8983301" y="2006268"/>
                      <a:pt x="9000257" y="2005697"/>
                      <a:pt x="9015878" y="2001124"/>
                    </a:cubicBezTo>
                    <a:cubicBezTo>
                      <a:pt x="9088840" y="1979597"/>
                      <a:pt x="9161805" y="1957880"/>
                      <a:pt x="9234579" y="1935209"/>
                    </a:cubicBezTo>
                    <a:cubicBezTo>
                      <a:pt x="9272298" y="1923399"/>
                      <a:pt x="9308875" y="1908538"/>
                      <a:pt x="9346597" y="1896917"/>
                    </a:cubicBezTo>
                    <a:cubicBezTo>
                      <a:pt x="9369267" y="1889869"/>
                      <a:pt x="9393650" y="1887773"/>
                      <a:pt x="9416321" y="1880724"/>
                    </a:cubicBezTo>
                    <a:cubicBezTo>
                      <a:pt x="9437278" y="1874247"/>
                      <a:pt x="9456709" y="1863578"/>
                      <a:pt x="9477283" y="1856149"/>
                    </a:cubicBezTo>
                    <a:cubicBezTo>
                      <a:pt x="9540152" y="1833097"/>
                      <a:pt x="9603971" y="1811953"/>
                      <a:pt x="9666265" y="1787186"/>
                    </a:cubicBezTo>
                    <a:cubicBezTo>
                      <a:pt x="9696749" y="1775183"/>
                      <a:pt x="9725323" y="1757849"/>
                      <a:pt x="9754088" y="1741464"/>
                    </a:cubicBezTo>
                    <a:cubicBezTo>
                      <a:pt x="9802858" y="1713841"/>
                      <a:pt x="9850865" y="1685074"/>
                      <a:pt x="9899446" y="1656880"/>
                    </a:cubicBezTo>
                    <a:cubicBezTo>
                      <a:pt x="9935832" y="1635924"/>
                      <a:pt x="9968027" y="1611347"/>
                      <a:pt x="9993175" y="1576487"/>
                    </a:cubicBezTo>
                    <a:cubicBezTo>
                      <a:pt x="10004797" y="1560484"/>
                      <a:pt x="10024990" y="1546768"/>
                      <a:pt x="10044230" y="1540480"/>
                    </a:cubicBezTo>
                    <a:cubicBezTo>
                      <a:pt x="10078713" y="1529241"/>
                      <a:pt x="10104430" y="1507522"/>
                      <a:pt x="10131863" y="1485613"/>
                    </a:cubicBezTo>
                    <a:cubicBezTo>
                      <a:pt x="10166536" y="1457801"/>
                      <a:pt x="10203304" y="1431509"/>
                      <a:pt x="10242357" y="1410555"/>
                    </a:cubicBezTo>
                    <a:cubicBezTo>
                      <a:pt x="10280840" y="1389980"/>
                      <a:pt x="10324086" y="1378549"/>
                      <a:pt x="10363709" y="1359499"/>
                    </a:cubicBezTo>
                    <a:cubicBezTo>
                      <a:pt x="10386952" y="1348259"/>
                      <a:pt x="10407146" y="1330353"/>
                      <a:pt x="10428291" y="1314920"/>
                    </a:cubicBezTo>
                    <a:cubicBezTo>
                      <a:pt x="10449438" y="1299489"/>
                      <a:pt x="10470394" y="1283486"/>
                      <a:pt x="10490969" y="1267104"/>
                    </a:cubicBezTo>
                    <a:cubicBezTo>
                      <a:pt x="10502208" y="1258149"/>
                      <a:pt x="10511734" y="1246909"/>
                      <a:pt x="10523354" y="1238337"/>
                    </a:cubicBezTo>
                    <a:cubicBezTo>
                      <a:pt x="10545263" y="1222334"/>
                      <a:pt x="10569075" y="1208808"/>
                      <a:pt x="10590031" y="1191664"/>
                    </a:cubicBezTo>
                    <a:cubicBezTo>
                      <a:pt x="10610225" y="1175089"/>
                      <a:pt x="10633467" y="1166707"/>
                      <a:pt x="10656519" y="1156038"/>
                    </a:cubicBezTo>
                    <a:cubicBezTo>
                      <a:pt x="10674046" y="1148036"/>
                      <a:pt x="10686617" y="1130320"/>
                      <a:pt x="10703573" y="1120603"/>
                    </a:cubicBezTo>
                    <a:cubicBezTo>
                      <a:pt x="10727767" y="1106697"/>
                      <a:pt x="10746246" y="1089553"/>
                      <a:pt x="10764534" y="1067643"/>
                    </a:cubicBezTo>
                    <a:cubicBezTo>
                      <a:pt x="10785111" y="1043068"/>
                      <a:pt x="10820162" y="1029732"/>
                      <a:pt x="10850453" y="1014301"/>
                    </a:cubicBezTo>
                    <a:cubicBezTo>
                      <a:pt x="10876171" y="1001157"/>
                      <a:pt x="10906081" y="995632"/>
                      <a:pt x="10929704" y="980201"/>
                    </a:cubicBezTo>
                    <a:cubicBezTo>
                      <a:pt x="10946279" y="969342"/>
                      <a:pt x="10958661" y="948957"/>
                      <a:pt x="10967423" y="930289"/>
                    </a:cubicBezTo>
                    <a:cubicBezTo>
                      <a:pt x="10987046" y="887995"/>
                      <a:pt x="11021146" y="861897"/>
                      <a:pt x="11058869" y="838084"/>
                    </a:cubicBezTo>
                    <a:cubicBezTo>
                      <a:pt x="11097350" y="813699"/>
                      <a:pt x="11133927" y="786836"/>
                      <a:pt x="11172600" y="762834"/>
                    </a:cubicBezTo>
                    <a:cubicBezTo>
                      <a:pt x="11211843" y="738638"/>
                      <a:pt x="11243658" y="706443"/>
                      <a:pt x="11275283" y="673676"/>
                    </a:cubicBezTo>
                    <a:cubicBezTo>
                      <a:pt x="11288238" y="660150"/>
                      <a:pt x="11305192" y="650434"/>
                      <a:pt x="11320623" y="639195"/>
                    </a:cubicBezTo>
                    <a:cubicBezTo>
                      <a:pt x="11338339" y="626241"/>
                      <a:pt x="11355296" y="611953"/>
                      <a:pt x="11374346" y="601664"/>
                    </a:cubicBezTo>
                    <a:cubicBezTo>
                      <a:pt x="11398160" y="588709"/>
                      <a:pt x="11424069" y="579757"/>
                      <a:pt x="11448453" y="567755"/>
                    </a:cubicBezTo>
                    <a:cubicBezTo>
                      <a:pt x="11476838" y="553657"/>
                      <a:pt x="11505795" y="539750"/>
                      <a:pt x="11532275" y="522605"/>
                    </a:cubicBezTo>
                    <a:cubicBezTo>
                      <a:pt x="11545039" y="514413"/>
                      <a:pt x="11553613" y="499363"/>
                      <a:pt x="11562947" y="486598"/>
                    </a:cubicBezTo>
                    <a:cubicBezTo>
                      <a:pt x="11599714" y="436305"/>
                      <a:pt x="11635529" y="385441"/>
                      <a:pt x="11672489" y="335337"/>
                    </a:cubicBezTo>
                    <a:cubicBezTo>
                      <a:pt x="11712304" y="281424"/>
                      <a:pt x="11763931" y="241608"/>
                      <a:pt x="11821656" y="207889"/>
                    </a:cubicBezTo>
                    <a:cubicBezTo>
                      <a:pt x="11877664" y="175312"/>
                      <a:pt x="11931195" y="138734"/>
                      <a:pt x="11986443" y="104824"/>
                    </a:cubicBezTo>
                    <a:cubicBezTo>
                      <a:pt x="11998443" y="97395"/>
                      <a:pt x="12013114" y="94347"/>
                      <a:pt x="12026448" y="88821"/>
                    </a:cubicBezTo>
                    <a:cubicBezTo>
                      <a:pt x="12072360" y="69580"/>
                      <a:pt x="12118083" y="50147"/>
                      <a:pt x="12160947" y="28621"/>
                    </a:cubicBezTo>
                    <a:lnTo>
                      <a:pt x="12192000" y="0"/>
                    </a:lnTo>
                    <a:close/>
                  </a:path>
                </a:pathLst>
              </a:custGeom>
              <a:solidFill>
                <a:schemeClr val="bg1">
                  <a:alpha val="14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64" name="Group 40">
              <a:extLst>
                <a:ext uri="{FF2B5EF4-FFF2-40B4-BE49-F238E27FC236}">
                  <a16:creationId xmlns:a16="http://schemas.microsoft.com/office/drawing/2014/main" id="{8ADB9AB8-2EB4-4B5E-9A1E-84F2E44D9185}"/>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44" y="3296011"/>
              <a:ext cx="12191456" cy="2849975"/>
              <a:chOff x="544" y="3296011"/>
              <a:chExt cx="12191456" cy="2849975"/>
            </a:xfrm>
          </p:grpSpPr>
          <p:sp>
            <p:nvSpPr>
              <p:cNvPr id="42" name="Freeform: Shape 41">
                <a:extLst>
                  <a:ext uri="{FF2B5EF4-FFF2-40B4-BE49-F238E27FC236}">
                    <a16:creationId xmlns:a16="http://schemas.microsoft.com/office/drawing/2014/main" id="{95F439B0-E080-4B01-85AF-D226A85BA4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4" y="3296011"/>
                <a:ext cx="12191456" cy="2849975"/>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 name="Freeform: Shape 42">
                <a:extLst>
                  <a:ext uri="{FF2B5EF4-FFF2-40B4-BE49-F238E27FC236}">
                    <a16:creationId xmlns:a16="http://schemas.microsoft.com/office/drawing/2014/main" id="{EDEC643B-AA3F-4913-B411-1458BCEF26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4" y="3296011"/>
                <a:ext cx="12191456" cy="2849975"/>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blipFill>
                <a:blip r:embed="rId2">
                  <a:alphaModFix amt="57000"/>
                </a:blip>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sp>
        <p:nvSpPr>
          <p:cNvPr id="2" name="Title 1">
            <a:extLst>
              <a:ext uri="{FF2B5EF4-FFF2-40B4-BE49-F238E27FC236}">
                <a16:creationId xmlns:a16="http://schemas.microsoft.com/office/drawing/2014/main" id="{799C009A-2C38-420B-8FB8-32CE1834ACC8}"/>
              </a:ext>
            </a:extLst>
          </p:cNvPr>
          <p:cNvSpPr>
            <a:spLocks noGrp="1"/>
          </p:cNvSpPr>
          <p:nvPr>
            <p:ph type="title"/>
          </p:nvPr>
        </p:nvSpPr>
        <p:spPr>
          <a:xfrm>
            <a:off x="743565" y="1174819"/>
            <a:ext cx="6119192" cy="2308324"/>
          </a:xfrm>
        </p:spPr>
        <p:txBody>
          <a:bodyPr vert="horz" lIns="91440" tIns="45720" rIns="91440" bIns="45720" rtlCol="0" anchor="b">
            <a:normAutofit fontScale="90000"/>
          </a:bodyPr>
          <a:lstStyle/>
          <a:p>
            <a:r>
              <a:rPr lang="en-US" sz="7200" b="1" dirty="0">
                <a:solidFill>
                  <a:srgbClr val="FF6600"/>
                </a:solidFill>
                <a:effectLst>
                  <a:outerShdw blurRad="38100" dist="38100" dir="2700000" algn="tl">
                    <a:srgbClr val="000000">
                      <a:alpha val="43137"/>
                    </a:srgbClr>
                  </a:outerShdw>
                </a:effectLst>
                <a:latin typeface="Avenir LT Std 65 Medium" panose="020B0803020203020204" pitchFamily="34" charset="0"/>
              </a:rPr>
              <a:t>Hypothesis 7:</a:t>
            </a:r>
            <a:r>
              <a:rPr lang="en-US" sz="7200" b="1" kern="1200" dirty="0">
                <a:solidFill>
                  <a:srgbClr val="FF6600"/>
                </a:solidFill>
                <a:effectLst>
                  <a:outerShdw blurRad="38100" dist="38100" dir="2700000" algn="tl">
                    <a:srgbClr val="000000">
                      <a:alpha val="43137"/>
                    </a:srgbClr>
                  </a:outerShdw>
                </a:effectLst>
                <a:latin typeface="Avenir LT Std 65 Medium" panose="020B0803020203020204" pitchFamily="34" charset="0"/>
              </a:rPr>
              <a:t> </a:t>
            </a:r>
            <a:br>
              <a:rPr lang="en-US" sz="7200" b="1" kern="1200" dirty="0">
                <a:solidFill>
                  <a:srgbClr val="FF6600"/>
                </a:solidFill>
                <a:effectLst>
                  <a:outerShdw blurRad="38100" dist="38100" dir="2700000" algn="tl">
                    <a:srgbClr val="000000">
                      <a:alpha val="43137"/>
                    </a:srgbClr>
                  </a:outerShdw>
                </a:effectLst>
                <a:latin typeface="Avenir LT Std 65 Medium" panose="020B0803020203020204" pitchFamily="34" charset="0"/>
              </a:rPr>
            </a:br>
            <a:br>
              <a:rPr lang="en-US" sz="2400" b="1" dirty="0">
                <a:solidFill>
                  <a:srgbClr val="FF6600"/>
                </a:solidFill>
                <a:effectLst>
                  <a:outerShdw blurRad="38100" dist="38100" dir="2700000" algn="tl">
                    <a:srgbClr val="000000">
                      <a:alpha val="43137"/>
                    </a:srgbClr>
                  </a:outerShdw>
                </a:effectLst>
                <a:latin typeface="Avenir LT Std 65 Medium" panose="020B0803020203020204" pitchFamily="34" charset="0"/>
              </a:rPr>
            </a:br>
            <a:r>
              <a:rPr lang="en-US" sz="2400" b="1" dirty="0">
                <a:solidFill>
                  <a:srgbClr val="FF6600"/>
                </a:solidFill>
                <a:effectLst>
                  <a:outerShdw blurRad="38100" dist="38100" dir="2700000" algn="tl">
                    <a:srgbClr val="000000">
                      <a:alpha val="43137"/>
                    </a:srgbClr>
                  </a:outerShdw>
                </a:effectLst>
                <a:latin typeface="Avenir LT Std 65 Medium" panose="020B0803020203020204" pitchFamily="34" charset="0"/>
              </a:rPr>
              <a:t>Is there an association between Customer Income Level and  Type of Distance traveled?</a:t>
            </a:r>
            <a:endParaRPr lang="en-US" sz="7200" b="1" kern="1200" dirty="0">
              <a:solidFill>
                <a:srgbClr val="FF6600"/>
              </a:solidFill>
              <a:effectLst>
                <a:outerShdw blurRad="38100" dist="38100" dir="2700000" algn="tl">
                  <a:srgbClr val="000000">
                    <a:alpha val="43137"/>
                  </a:srgbClr>
                </a:outerShdw>
              </a:effectLst>
              <a:latin typeface="Avenir LT Std 65 Medium" panose="020B0803020203020204" pitchFamily="34" charset="0"/>
            </a:endParaRPr>
          </a:p>
        </p:txBody>
      </p:sp>
      <p:sp>
        <p:nvSpPr>
          <p:cNvPr id="4" name="Slide Number Placeholder 3">
            <a:extLst>
              <a:ext uri="{FF2B5EF4-FFF2-40B4-BE49-F238E27FC236}">
                <a16:creationId xmlns:a16="http://schemas.microsoft.com/office/drawing/2014/main" id="{1992C3F3-C64F-4C4F-A7B4-4C7B4ECC5791}"/>
              </a:ext>
            </a:extLst>
          </p:cNvPr>
          <p:cNvSpPr>
            <a:spLocks noGrp="1"/>
          </p:cNvSpPr>
          <p:nvPr>
            <p:ph type="sldNum" sz="quarter" idx="12"/>
          </p:nvPr>
        </p:nvSpPr>
        <p:spPr>
          <a:xfrm>
            <a:off x="8737600" y="466933"/>
            <a:ext cx="2635250" cy="707886"/>
          </a:xfrm>
        </p:spPr>
        <p:txBody>
          <a:bodyPr vert="horz" lIns="91440" tIns="45720" rIns="91440" bIns="45720" rtlCol="0" anchor="ctr">
            <a:norm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fld id="{48F63A3B-78C7-47BE-AE5E-E10140E04643}" type="slidenum">
              <a:rPr kumimoji="0" lang="en-US" sz="4400" b="0" i="0" u="none" strike="noStrike" kern="1200" cap="none" spc="0" normalizeH="0" baseline="0" noProof="0">
                <a:ln>
                  <a:noFill/>
                </a:ln>
                <a:solidFill>
                  <a:prstClr val="white"/>
                </a:solidFill>
                <a:effectLst/>
                <a:uLnTx/>
                <a:uFillTx/>
                <a:latin typeface="Calibri" panose="020F0502020204030204"/>
                <a:ea typeface="+mn-ea"/>
                <a:cs typeface="+mn-cs"/>
              </a:rPr>
              <a:pPr marL="0" marR="0" lvl="0" indent="0" algn="r" defTabSz="914400" rtl="0" eaLnBrk="1" fontAlgn="auto" latinLnBrk="0" hangingPunct="1">
                <a:lnSpc>
                  <a:spcPct val="90000"/>
                </a:lnSpc>
                <a:spcBef>
                  <a:spcPts val="0"/>
                </a:spcBef>
                <a:spcAft>
                  <a:spcPts val="600"/>
                </a:spcAft>
                <a:buClrTx/>
                <a:buSzTx/>
                <a:buFontTx/>
                <a:buNone/>
                <a:tabLst/>
                <a:defRPr/>
              </a:pPr>
              <a:t>45</a:t>
            </a:fld>
            <a:endParaRPr kumimoji="0" lang="en-US" sz="44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3" name="Picture 62">
            <a:extLst>
              <a:ext uri="{FF2B5EF4-FFF2-40B4-BE49-F238E27FC236}">
                <a16:creationId xmlns:a16="http://schemas.microsoft.com/office/drawing/2014/main" id="{A704440B-E7BA-4BDD-A268-7403304B3E5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37373" y="0"/>
            <a:ext cx="1654627" cy="994232"/>
          </a:xfrm>
          <a:prstGeom prst="rect">
            <a:avLst/>
          </a:prstGeom>
        </p:spPr>
      </p:pic>
      <p:pic>
        <p:nvPicPr>
          <p:cNvPr id="14" name="Graphic 13" descr="Clipboard Mixed with solid fill">
            <a:extLst>
              <a:ext uri="{FF2B5EF4-FFF2-40B4-BE49-F238E27FC236}">
                <a16:creationId xmlns:a16="http://schemas.microsoft.com/office/drawing/2014/main" id="{ECA79679-2C8D-4692-BABE-D61577CE7C4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606322" y="1120676"/>
            <a:ext cx="2262555" cy="2262555"/>
          </a:xfrm>
          <a:prstGeom prst="rect">
            <a:avLst/>
          </a:prstGeom>
        </p:spPr>
      </p:pic>
    </p:spTree>
    <p:extLst>
      <p:ext uri="{BB962C8B-B14F-4D97-AF65-F5344CB8AC3E}">
        <p14:creationId xmlns:p14="http://schemas.microsoft.com/office/powerpoint/2010/main" val="8066249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Chart, bar chart&#10;&#10;Description automatically generated">
            <a:extLst>
              <a:ext uri="{FF2B5EF4-FFF2-40B4-BE49-F238E27FC236}">
                <a16:creationId xmlns:a16="http://schemas.microsoft.com/office/drawing/2014/main" id="{71E8010E-4F18-44C5-BDA9-2C46DF5C5054}"/>
              </a:ext>
            </a:extLst>
          </p:cNvPr>
          <p:cNvPicPr>
            <a:picLocks noGrp="1" noChangeAspect="1"/>
          </p:cNvPicPr>
          <p:nvPr>
            <p:ph idx="1"/>
          </p:nvPr>
        </p:nvPicPr>
        <p:blipFill>
          <a:blip r:embed="rId2"/>
          <a:stretch>
            <a:fillRect/>
          </a:stretch>
        </p:blipFill>
        <p:spPr>
          <a:xfrm>
            <a:off x="658139" y="497115"/>
            <a:ext cx="8411690" cy="2338849"/>
          </a:xfrm>
          <a:ln>
            <a:solidFill>
              <a:schemeClr val="tx1"/>
            </a:solidFill>
          </a:ln>
        </p:spPr>
      </p:pic>
      <p:sp>
        <p:nvSpPr>
          <p:cNvPr id="4" name="Slide Number Placeholder 3">
            <a:extLst>
              <a:ext uri="{FF2B5EF4-FFF2-40B4-BE49-F238E27FC236}">
                <a16:creationId xmlns:a16="http://schemas.microsoft.com/office/drawing/2014/main" id="{47AF7462-92A8-45C4-842B-25B51DE4202D}"/>
              </a:ext>
            </a:extLst>
          </p:cNvPr>
          <p:cNvSpPr>
            <a:spLocks noGrp="1"/>
          </p:cNvSpPr>
          <p:nvPr>
            <p:ph type="sldNum" sz="quarter" idx="12"/>
          </p:nvPr>
        </p:nvSpPr>
        <p:spPr/>
        <p:txBody>
          <a:bodyPr/>
          <a:lstStyle/>
          <a:p>
            <a:fld id="{48F63A3B-78C7-47BE-AE5E-E10140E04643}" type="slidenum">
              <a:rPr lang="en-US" smtClean="0"/>
              <a:t>46</a:t>
            </a:fld>
            <a:endParaRPr lang="en-US"/>
          </a:p>
        </p:txBody>
      </p:sp>
      <p:pic>
        <p:nvPicPr>
          <p:cNvPr id="5" name="Picture 4">
            <a:extLst>
              <a:ext uri="{FF2B5EF4-FFF2-40B4-BE49-F238E27FC236}">
                <a16:creationId xmlns:a16="http://schemas.microsoft.com/office/drawing/2014/main" id="{C913BC1F-547D-4D5F-8AAB-5AAAF3EA094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37373" y="0"/>
            <a:ext cx="1654627" cy="994232"/>
          </a:xfrm>
          <a:prstGeom prst="rect">
            <a:avLst/>
          </a:prstGeom>
        </p:spPr>
      </p:pic>
      <p:pic>
        <p:nvPicPr>
          <p:cNvPr id="8" name="Picture 7" descr="Text&#10;&#10;Description automatically generated">
            <a:extLst>
              <a:ext uri="{FF2B5EF4-FFF2-40B4-BE49-F238E27FC236}">
                <a16:creationId xmlns:a16="http://schemas.microsoft.com/office/drawing/2014/main" id="{861AF38F-C041-436C-A55D-152F8E92F827}"/>
              </a:ext>
            </a:extLst>
          </p:cNvPr>
          <p:cNvPicPr>
            <a:picLocks noChangeAspect="1"/>
          </p:cNvPicPr>
          <p:nvPr/>
        </p:nvPicPr>
        <p:blipFill>
          <a:blip r:embed="rId4"/>
          <a:stretch>
            <a:fillRect/>
          </a:stretch>
        </p:blipFill>
        <p:spPr>
          <a:xfrm>
            <a:off x="9256081" y="2016320"/>
            <a:ext cx="2562583" cy="581106"/>
          </a:xfrm>
          <a:prstGeom prst="rect">
            <a:avLst/>
          </a:prstGeom>
          <a:ln>
            <a:solidFill>
              <a:schemeClr val="tx1"/>
            </a:solidFill>
          </a:ln>
        </p:spPr>
      </p:pic>
      <p:sp>
        <p:nvSpPr>
          <p:cNvPr id="9" name="Content Placeholder 10">
            <a:extLst>
              <a:ext uri="{FF2B5EF4-FFF2-40B4-BE49-F238E27FC236}">
                <a16:creationId xmlns:a16="http://schemas.microsoft.com/office/drawing/2014/main" id="{6AF2B1E1-92B9-4A36-808A-208376E27B8E}"/>
              </a:ext>
            </a:extLst>
          </p:cNvPr>
          <p:cNvSpPr txBox="1">
            <a:spLocks/>
          </p:cNvSpPr>
          <p:nvPr/>
        </p:nvSpPr>
        <p:spPr>
          <a:xfrm>
            <a:off x="838200" y="3371214"/>
            <a:ext cx="10515600" cy="2984407"/>
          </a:xfrm>
          <a:prstGeom prst="rect">
            <a:avLst/>
          </a:prstGeom>
          <a:noFill/>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r>
              <a:rPr lang="en-US" sz="1600" b="1" dirty="0">
                <a:latin typeface="Avenir Next LT Pro" panose="020B0504020202020204" pitchFamily="34" charset="0"/>
              </a:rPr>
              <a:t>H0: There is no association between Customer Income and Distance Traveled.</a:t>
            </a:r>
          </a:p>
          <a:p>
            <a:pPr>
              <a:buFont typeface="Wingdings" panose="05000000000000000000" pitchFamily="2" charset="2"/>
              <a:buChar char="Ø"/>
            </a:pPr>
            <a:r>
              <a:rPr lang="en-US" sz="1600" b="1" dirty="0">
                <a:latin typeface="Avenir Next LT Pro" panose="020B0504020202020204" pitchFamily="34" charset="0"/>
              </a:rPr>
              <a:t>H1: There is an association between Customer Income and Distance Traveled.</a:t>
            </a:r>
          </a:p>
          <a:p>
            <a:pPr marL="0" indent="0">
              <a:buFont typeface="Arial" panose="020B0604020202020204" pitchFamily="34" charset="0"/>
              <a:buNone/>
            </a:pPr>
            <a:endParaRPr lang="en-US" sz="1600" dirty="0">
              <a:latin typeface="Avenir Next LT Pro" panose="020B0504020202020204" pitchFamily="34" charset="0"/>
            </a:endParaRPr>
          </a:p>
          <a:p>
            <a:pPr marL="0" indent="0">
              <a:buFont typeface="Arial" panose="020B0604020202020204" pitchFamily="34" charset="0"/>
              <a:buNone/>
            </a:pPr>
            <a:r>
              <a:rPr lang="en-US" sz="1600" b="1" u="sng" dirty="0">
                <a:latin typeface="Avenir Next LT Pro" panose="020B0504020202020204" pitchFamily="34" charset="0"/>
              </a:rPr>
              <a:t>Test Utilized :  Chi-squared test</a:t>
            </a:r>
          </a:p>
          <a:p>
            <a:pPr marL="0" indent="0">
              <a:buFont typeface="Arial" panose="020B0604020202020204" pitchFamily="34" charset="0"/>
              <a:buNone/>
            </a:pPr>
            <a:r>
              <a:rPr lang="en-US" sz="1600" dirty="0">
                <a:latin typeface="Avenir Next LT Pro" panose="020B0504020202020204" pitchFamily="34" charset="0"/>
              </a:rPr>
              <a:t>Alpha: </a:t>
            </a:r>
            <a:r>
              <a:rPr lang="en-US" sz="1600" b="1" dirty="0">
                <a:latin typeface="Avenir Next LT Pro" panose="020B0504020202020204" pitchFamily="34" charset="0"/>
              </a:rPr>
              <a:t>0.05</a:t>
            </a:r>
          </a:p>
          <a:p>
            <a:pPr marL="0" indent="0">
              <a:buFont typeface="Arial" panose="020B0604020202020204" pitchFamily="34" charset="0"/>
              <a:buNone/>
            </a:pPr>
            <a:r>
              <a:rPr lang="en-US" sz="1600" dirty="0">
                <a:latin typeface="Avenir Next LT Pro" panose="020B0504020202020204" pitchFamily="34" charset="0"/>
              </a:rPr>
              <a:t>P-Value: </a:t>
            </a:r>
            <a:r>
              <a:rPr lang="en-US" sz="1600" b="1" dirty="0">
                <a:latin typeface="Avenir Next LT Pro" panose="020B0504020202020204" pitchFamily="34" charset="0"/>
              </a:rPr>
              <a:t>0.427</a:t>
            </a:r>
          </a:p>
          <a:p>
            <a:pPr marL="0" indent="0">
              <a:buFont typeface="Arial" panose="020B0604020202020204" pitchFamily="34" charset="0"/>
              <a:buNone/>
            </a:pPr>
            <a:endParaRPr lang="en-US" sz="1600" u="sng" dirty="0">
              <a:latin typeface="Avenir Next LT Pro" panose="020B0504020202020204" pitchFamily="34" charset="0"/>
            </a:endParaRPr>
          </a:p>
          <a:p>
            <a:pPr marL="0" indent="0">
              <a:buFont typeface="Arial" panose="020B0604020202020204" pitchFamily="34" charset="0"/>
              <a:buNone/>
            </a:pPr>
            <a:r>
              <a:rPr lang="en-US" sz="1600" b="1" u="sng" dirty="0">
                <a:latin typeface="Avenir Next LT Pro" panose="020B0504020202020204" pitchFamily="34" charset="0"/>
              </a:rPr>
              <a:t>Verdict</a:t>
            </a:r>
            <a:r>
              <a:rPr lang="en-US" sz="1600" u="sng" dirty="0">
                <a:latin typeface="Avenir Next LT Pro" panose="020B0504020202020204" pitchFamily="34" charset="0"/>
              </a:rPr>
              <a:t>:</a:t>
            </a:r>
            <a:r>
              <a:rPr lang="en-US" sz="1600" dirty="0">
                <a:latin typeface="Avenir Next LT Pro" panose="020B0504020202020204" pitchFamily="34" charset="0"/>
              </a:rPr>
              <a:t> P-value is </a:t>
            </a:r>
            <a:r>
              <a:rPr lang="en-US" sz="1600" b="1" dirty="0">
                <a:latin typeface="Avenir Next LT Pro" panose="020B0504020202020204" pitchFamily="34" charset="0"/>
              </a:rPr>
              <a:t>statistically insignificant </a:t>
            </a:r>
            <a:r>
              <a:rPr lang="en-US" sz="1600" dirty="0">
                <a:latin typeface="Avenir Next LT Pro" panose="020B0504020202020204" pitchFamily="34" charset="0"/>
              </a:rPr>
              <a:t>since </a:t>
            </a:r>
            <a:r>
              <a:rPr lang="en-US" sz="1600" b="1" dirty="0">
                <a:latin typeface="Avenir Next LT Pro" panose="020B0504020202020204" pitchFamily="34" charset="0"/>
              </a:rPr>
              <a:t>P-value is higher than the alpha. </a:t>
            </a:r>
            <a:r>
              <a:rPr lang="en-US" sz="1600" dirty="0">
                <a:latin typeface="Avenir Next LT Pro" panose="020B0504020202020204" pitchFamily="34" charset="0"/>
              </a:rPr>
              <a:t>Therefore, we </a:t>
            </a:r>
            <a:r>
              <a:rPr lang="en-US" sz="1600" b="1" dirty="0">
                <a:latin typeface="Avenir Next LT Pro" panose="020B0504020202020204" pitchFamily="34" charset="0"/>
              </a:rPr>
              <a:t>cannot</a:t>
            </a:r>
            <a:r>
              <a:rPr lang="en-US" sz="1600" dirty="0">
                <a:latin typeface="Avenir Next LT Pro" panose="020B0504020202020204" pitchFamily="34" charset="0"/>
              </a:rPr>
              <a:t> </a:t>
            </a:r>
            <a:r>
              <a:rPr lang="en-US" sz="1600" b="1" dirty="0">
                <a:latin typeface="Avenir Next LT Pro" panose="020B0504020202020204" pitchFamily="34" charset="0"/>
              </a:rPr>
              <a:t>reject the null hypothesis.</a:t>
            </a:r>
            <a:r>
              <a:rPr lang="en-US" sz="1600" dirty="0">
                <a:latin typeface="Avenir Next LT Pro" panose="020B0504020202020204" pitchFamily="34" charset="0"/>
              </a:rPr>
              <a:t> There is no </a:t>
            </a:r>
            <a:r>
              <a:rPr lang="en-US" sz="1600" b="1" dirty="0">
                <a:latin typeface="Avenir Next LT Pro" panose="020B0504020202020204" pitchFamily="34" charset="0"/>
              </a:rPr>
              <a:t>association between Customer Income and Distance Traveled</a:t>
            </a:r>
            <a:r>
              <a:rPr lang="en-US" sz="1600" dirty="0">
                <a:latin typeface="Avenir Next LT Pro" panose="020B0504020202020204" pitchFamily="34" charset="0"/>
              </a:rPr>
              <a:t>.</a:t>
            </a:r>
            <a:endParaRPr lang="en-US" sz="1600" b="1" dirty="0">
              <a:latin typeface="Avenir Next LT Pro" panose="020B0504020202020204" pitchFamily="34" charset="0"/>
            </a:endParaRPr>
          </a:p>
        </p:txBody>
      </p:sp>
    </p:spTree>
    <p:extLst>
      <p:ext uri="{BB962C8B-B14F-4D97-AF65-F5344CB8AC3E}">
        <p14:creationId xmlns:p14="http://schemas.microsoft.com/office/powerpoint/2010/main" val="144143563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9B37791B-B040-4694-BFDC-8DD132D86E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39" name="Group 38">
            <a:extLst>
              <a:ext uri="{FF2B5EF4-FFF2-40B4-BE49-F238E27FC236}">
                <a16:creationId xmlns:a16="http://schemas.microsoft.com/office/drawing/2014/main" id="{59A59B10-9D94-4C5B-8BF0-95928DCEB1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296011"/>
            <a:ext cx="12192000" cy="3561989"/>
            <a:chOff x="0" y="3296011"/>
            <a:chExt cx="12192000" cy="3561989"/>
          </a:xfrm>
          <a:effectLst>
            <a:outerShdw blurRad="254000" dist="152400" dir="16200000" rotWithShape="0">
              <a:prstClr val="black">
                <a:alpha val="10000"/>
              </a:prstClr>
            </a:outerShdw>
          </a:effectLst>
        </p:grpSpPr>
        <p:grpSp>
          <p:nvGrpSpPr>
            <p:cNvPr id="40" name="Group 39">
              <a:extLst>
                <a:ext uri="{FF2B5EF4-FFF2-40B4-BE49-F238E27FC236}">
                  <a16:creationId xmlns:a16="http://schemas.microsoft.com/office/drawing/2014/main" id="{354E31B9-72DD-4DE4-B3E3-4395530BEC1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3681702"/>
              <a:ext cx="12192000" cy="3176298"/>
              <a:chOff x="0" y="3681702"/>
              <a:chExt cx="12192000" cy="3176298"/>
            </a:xfrm>
          </p:grpSpPr>
          <p:sp>
            <p:nvSpPr>
              <p:cNvPr id="44" name="Freeform: Shape 43">
                <a:extLst>
                  <a:ext uri="{FF2B5EF4-FFF2-40B4-BE49-F238E27FC236}">
                    <a16:creationId xmlns:a16="http://schemas.microsoft.com/office/drawing/2014/main" id="{68738192-1FEA-49E1-BFF3-6D1C324A5C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681702"/>
                <a:ext cx="12192000" cy="3176298"/>
              </a:xfrm>
              <a:custGeom>
                <a:avLst/>
                <a:gdLst>
                  <a:gd name="connsiteX0" fmla="*/ 12192000 w 12192000"/>
                  <a:gd name="connsiteY0" fmla="*/ 0 h 3176298"/>
                  <a:gd name="connsiteX1" fmla="*/ 12192000 w 12192000"/>
                  <a:gd name="connsiteY1" fmla="*/ 3176298 h 3176298"/>
                  <a:gd name="connsiteX2" fmla="*/ 0 w 12192000"/>
                  <a:gd name="connsiteY2" fmla="*/ 3176298 h 3176298"/>
                  <a:gd name="connsiteX3" fmla="*/ 0 w 12192000"/>
                  <a:gd name="connsiteY3" fmla="*/ 2264980 h 3176298"/>
                  <a:gd name="connsiteX4" fmla="*/ 544 w 12192000"/>
                  <a:gd name="connsiteY4" fmla="*/ 2264980 h 3176298"/>
                  <a:gd name="connsiteX5" fmla="*/ 544 w 12192000"/>
                  <a:gd name="connsiteY5" fmla="*/ 2392219 h 3176298"/>
                  <a:gd name="connsiteX6" fmla="*/ 61197 w 12192000"/>
                  <a:gd name="connsiteY6" fmla="*/ 2387448 h 3176298"/>
                  <a:gd name="connsiteX7" fmla="*/ 119613 w 12192000"/>
                  <a:gd name="connsiteY7" fmla="*/ 2369945 h 3176298"/>
                  <a:gd name="connsiteX8" fmla="*/ 172384 w 12192000"/>
                  <a:gd name="connsiteY8" fmla="*/ 2347084 h 3176298"/>
                  <a:gd name="connsiteX9" fmla="*/ 274873 w 12192000"/>
                  <a:gd name="connsiteY9" fmla="*/ 2336988 h 3176298"/>
                  <a:gd name="connsiteX10" fmla="*/ 307259 w 12192000"/>
                  <a:gd name="connsiteY10" fmla="*/ 2331461 h 3176298"/>
                  <a:gd name="connsiteX11" fmla="*/ 394511 w 12192000"/>
                  <a:gd name="connsiteY11" fmla="*/ 2308601 h 3176298"/>
                  <a:gd name="connsiteX12" fmla="*/ 494337 w 12192000"/>
                  <a:gd name="connsiteY12" fmla="*/ 2268213 h 3176298"/>
                  <a:gd name="connsiteX13" fmla="*/ 546917 w 12192000"/>
                  <a:gd name="connsiteY13" fmla="*/ 2283264 h 3176298"/>
                  <a:gd name="connsiteX14" fmla="*/ 730754 w 12192000"/>
                  <a:gd name="connsiteY14" fmla="*/ 2240780 h 3176298"/>
                  <a:gd name="connsiteX15" fmla="*/ 785432 w 12192000"/>
                  <a:gd name="connsiteY15" fmla="*/ 2218682 h 3176298"/>
                  <a:gd name="connsiteX16" fmla="*/ 801053 w 12192000"/>
                  <a:gd name="connsiteY16" fmla="*/ 2204013 h 3176298"/>
                  <a:gd name="connsiteX17" fmla="*/ 858205 w 12192000"/>
                  <a:gd name="connsiteY17" fmla="*/ 2169532 h 3176298"/>
                  <a:gd name="connsiteX18" fmla="*/ 949646 w 12192000"/>
                  <a:gd name="connsiteY18" fmla="*/ 2157340 h 3176298"/>
                  <a:gd name="connsiteX19" fmla="*/ 960887 w 12192000"/>
                  <a:gd name="connsiteY19" fmla="*/ 2150099 h 3176298"/>
                  <a:gd name="connsiteX20" fmla="*/ 977653 w 12192000"/>
                  <a:gd name="connsiteY20" fmla="*/ 2138480 h 3176298"/>
                  <a:gd name="connsiteX21" fmla="*/ 1071762 w 12192000"/>
                  <a:gd name="connsiteY21" fmla="*/ 2117905 h 3176298"/>
                  <a:gd name="connsiteX22" fmla="*/ 1092527 w 12192000"/>
                  <a:gd name="connsiteY22" fmla="*/ 2111428 h 3176298"/>
                  <a:gd name="connsiteX23" fmla="*/ 1109865 w 12192000"/>
                  <a:gd name="connsiteY23" fmla="*/ 2100568 h 3176298"/>
                  <a:gd name="connsiteX24" fmla="*/ 1162823 w 12192000"/>
                  <a:gd name="connsiteY24" fmla="*/ 2075613 h 3176298"/>
                  <a:gd name="connsiteX25" fmla="*/ 1206641 w 12192000"/>
                  <a:gd name="connsiteY25" fmla="*/ 2074851 h 3176298"/>
                  <a:gd name="connsiteX26" fmla="*/ 1267411 w 12192000"/>
                  <a:gd name="connsiteY26" fmla="*/ 2060753 h 3176298"/>
                  <a:gd name="connsiteX27" fmla="*/ 1380762 w 12192000"/>
                  <a:gd name="connsiteY27" fmla="*/ 2046847 h 3176298"/>
                  <a:gd name="connsiteX28" fmla="*/ 1404006 w 12192000"/>
                  <a:gd name="connsiteY28" fmla="*/ 2038844 h 3176298"/>
                  <a:gd name="connsiteX29" fmla="*/ 1544598 w 12192000"/>
                  <a:gd name="connsiteY29" fmla="*/ 2000932 h 3176298"/>
                  <a:gd name="connsiteX30" fmla="*/ 1657188 w 12192000"/>
                  <a:gd name="connsiteY30" fmla="*/ 2001697 h 3176298"/>
                  <a:gd name="connsiteX31" fmla="*/ 1665950 w 12192000"/>
                  <a:gd name="connsiteY31" fmla="*/ 2003411 h 3176298"/>
                  <a:gd name="connsiteX32" fmla="*/ 1709006 w 12192000"/>
                  <a:gd name="connsiteY32" fmla="*/ 2015983 h 3176298"/>
                  <a:gd name="connsiteX33" fmla="*/ 1775684 w 12192000"/>
                  <a:gd name="connsiteY33" fmla="*/ 2012555 h 3176298"/>
                  <a:gd name="connsiteX34" fmla="*/ 1821596 w 12192000"/>
                  <a:gd name="connsiteY34" fmla="*/ 1995218 h 3176298"/>
                  <a:gd name="connsiteX35" fmla="*/ 1878748 w 12192000"/>
                  <a:gd name="connsiteY35" fmla="*/ 1994457 h 3176298"/>
                  <a:gd name="connsiteX36" fmla="*/ 1944092 w 12192000"/>
                  <a:gd name="connsiteY36" fmla="*/ 2005315 h 3176298"/>
                  <a:gd name="connsiteX37" fmla="*/ 1973429 w 12192000"/>
                  <a:gd name="connsiteY37" fmla="*/ 2007601 h 3176298"/>
                  <a:gd name="connsiteX38" fmla="*/ 2054013 w 12192000"/>
                  <a:gd name="connsiteY38" fmla="*/ 2030082 h 3176298"/>
                  <a:gd name="connsiteX39" fmla="*/ 2102021 w 12192000"/>
                  <a:gd name="connsiteY39" fmla="*/ 2024557 h 3176298"/>
                  <a:gd name="connsiteX40" fmla="*/ 2149267 w 12192000"/>
                  <a:gd name="connsiteY40" fmla="*/ 2009697 h 3176298"/>
                  <a:gd name="connsiteX41" fmla="*/ 2179556 w 12192000"/>
                  <a:gd name="connsiteY41" fmla="*/ 1995409 h 3176298"/>
                  <a:gd name="connsiteX42" fmla="*/ 2240710 w 12192000"/>
                  <a:gd name="connsiteY42" fmla="*/ 1985312 h 3176298"/>
                  <a:gd name="connsiteX43" fmla="*/ 2251948 w 12192000"/>
                  <a:gd name="connsiteY43" fmla="*/ 1986836 h 3176298"/>
                  <a:gd name="connsiteX44" fmla="*/ 2434456 w 12192000"/>
                  <a:gd name="connsiteY44" fmla="*/ 1999410 h 3176298"/>
                  <a:gd name="connsiteX45" fmla="*/ 2506847 w 12192000"/>
                  <a:gd name="connsiteY45" fmla="*/ 2019603 h 3176298"/>
                  <a:gd name="connsiteX46" fmla="*/ 2522279 w 12192000"/>
                  <a:gd name="connsiteY46" fmla="*/ 2022080 h 3176298"/>
                  <a:gd name="connsiteX47" fmla="*/ 2676398 w 12192000"/>
                  <a:gd name="connsiteY47" fmla="*/ 2044751 h 3176298"/>
                  <a:gd name="connsiteX48" fmla="*/ 2693543 w 12192000"/>
                  <a:gd name="connsiteY48" fmla="*/ 2045703 h 3176298"/>
                  <a:gd name="connsiteX49" fmla="*/ 2741360 w 12192000"/>
                  <a:gd name="connsiteY49" fmla="*/ 2041701 h 3176298"/>
                  <a:gd name="connsiteX50" fmla="*/ 2854140 w 12192000"/>
                  <a:gd name="connsiteY50" fmla="*/ 2082851 h 3176298"/>
                  <a:gd name="connsiteX51" fmla="*/ 2967110 w 12192000"/>
                  <a:gd name="connsiteY51" fmla="*/ 2096949 h 3176298"/>
                  <a:gd name="connsiteX52" fmla="*/ 3029216 w 12192000"/>
                  <a:gd name="connsiteY52" fmla="*/ 2096757 h 3176298"/>
                  <a:gd name="connsiteX53" fmla="*/ 3073604 w 12192000"/>
                  <a:gd name="connsiteY53" fmla="*/ 2106856 h 3176298"/>
                  <a:gd name="connsiteX54" fmla="*/ 3182763 w 12192000"/>
                  <a:gd name="connsiteY54" fmla="*/ 2137527 h 3176298"/>
                  <a:gd name="connsiteX55" fmla="*/ 3234202 w 12192000"/>
                  <a:gd name="connsiteY55" fmla="*/ 2142289 h 3176298"/>
                  <a:gd name="connsiteX56" fmla="*/ 3288877 w 12192000"/>
                  <a:gd name="connsiteY56" fmla="*/ 2152578 h 3176298"/>
                  <a:gd name="connsiteX57" fmla="*/ 3424135 w 12192000"/>
                  <a:gd name="connsiteY57" fmla="*/ 2198680 h 3176298"/>
                  <a:gd name="connsiteX58" fmla="*/ 3534629 w 12192000"/>
                  <a:gd name="connsiteY58" fmla="*/ 2196013 h 3176298"/>
                  <a:gd name="connsiteX59" fmla="*/ 3605116 w 12192000"/>
                  <a:gd name="connsiteY59" fmla="*/ 2196583 h 3176298"/>
                  <a:gd name="connsiteX60" fmla="*/ 3689131 w 12192000"/>
                  <a:gd name="connsiteY60" fmla="*/ 2211824 h 3176298"/>
                  <a:gd name="connsiteX61" fmla="*/ 3757902 w 12192000"/>
                  <a:gd name="connsiteY61" fmla="*/ 2234114 h 3176298"/>
                  <a:gd name="connsiteX62" fmla="*/ 3852966 w 12192000"/>
                  <a:gd name="connsiteY62" fmla="*/ 2251831 h 3176298"/>
                  <a:gd name="connsiteX63" fmla="*/ 3947648 w 12192000"/>
                  <a:gd name="connsiteY63" fmla="*/ 2285932 h 3176298"/>
                  <a:gd name="connsiteX64" fmla="*/ 4013753 w 12192000"/>
                  <a:gd name="connsiteY64" fmla="*/ 2312031 h 3176298"/>
                  <a:gd name="connsiteX65" fmla="*/ 4105766 w 12192000"/>
                  <a:gd name="connsiteY65" fmla="*/ 2335082 h 3176298"/>
                  <a:gd name="connsiteX66" fmla="*/ 4246551 w 12192000"/>
                  <a:gd name="connsiteY66" fmla="*/ 2351274 h 3176298"/>
                  <a:gd name="connsiteX67" fmla="*/ 4311323 w 12192000"/>
                  <a:gd name="connsiteY67" fmla="*/ 2352991 h 3176298"/>
                  <a:gd name="connsiteX68" fmla="*/ 4413817 w 12192000"/>
                  <a:gd name="connsiteY68" fmla="*/ 2390899 h 3176298"/>
                  <a:gd name="connsiteX69" fmla="*/ 4457632 w 12192000"/>
                  <a:gd name="connsiteY69" fmla="*/ 2409188 h 3176298"/>
                  <a:gd name="connsiteX70" fmla="*/ 4497068 w 12192000"/>
                  <a:gd name="connsiteY70" fmla="*/ 2393947 h 3176298"/>
                  <a:gd name="connsiteX71" fmla="*/ 4522596 w 12192000"/>
                  <a:gd name="connsiteY71" fmla="*/ 2376421 h 3176298"/>
                  <a:gd name="connsiteX72" fmla="*/ 4603368 w 12192000"/>
                  <a:gd name="connsiteY72" fmla="*/ 2391282 h 3176298"/>
                  <a:gd name="connsiteX73" fmla="*/ 4689098 w 12192000"/>
                  <a:gd name="connsiteY73" fmla="*/ 2406903 h 3176298"/>
                  <a:gd name="connsiteX74" fmla="*/ 4719697 w 12192000"/>
                  <a:gd name="connsiteY74" fmla="*/ 2413428 h 3176298"/>
                  <a:gd name="connsiteX75" fmla="*/ 4726469 w 12192000"/>
                  <a:gd name="connsiteY75" fmla="*/ 2414298 h 3176298"/>
                  <a:gd name="connsiteX76" fmla="*/ 4785776 w 12192000"/>
                  <a:gd name="connsiteY76" fmla="*/ 2414298 h 3176298"/>
                  <a:gd name="connsiteX77" fmla="*/ 4788661 w 12192000"/>
                  <a:gd name="connsiteY77" fmla="*/ 2414047 h 3176298"/>
                  <a:gd name="connsiteX78" fmla="*/ 4827024 w 12192000"/>
                  <a:gd name="connsiteY78" fmla="*/ 2408999 h 3176298"/>
                  <a:gd name="connsiteX79" fmla="*/ 4887415 w 12192000"/>
                  <a:gd name="connsiteY79" fmla="*/ 2405570 h 3176298"/>
                  <a:gd name="connsiteX80" fmla="*/ 4936184 w 12192000"/>
                  <a:gd name="connsiteY80" fmla="*/ 2395853 h 3176298"/>
                  <a:gd name="connsiteX81" fmla="*/ 4953328 w 12192000"/>
                  <a:gd name="connsiteY81" fmla="*/ 2390138 h 3176298"/>
                  <a:gd name="connsiteX82" fmla="*/ 5089162 w 12192000"/>
                  <a:gd name="connsiteY82" fmla="*/ 2345560 h 3176298"/>
                  <a:gd name="connsiteX83" fmla="*/ 5234326 w 12192000"/>
                  <a:gd name="connsiteY83" fmla="*/ 2309935 h 3176298"/>
                  <a:gd name="connsiteX84" fmla="*/ 5328438 w 12192000"/>
                  <a:gd name="connsiteY84" fmla="*/ 2332416 h 3176298"/>
                  <a:gd name="connsiteX85" fmla="*/ 5363491 w 12192000"/>
                  <a:gd name="connsiteY85" fmla="*/ 2332034 h 3176298"/>
                  <a:gd name="connsiteX86" fmla="*/ 5524660 w 12192000"/>
                  <a:gd name="connsiteY86" fmla="*/ 2337178 h 3176298"/>
                  <a:gd name="connsiteX87" fmla="*/ 5553045 w 12192000"/>
                  <a:gd name="connsiteY87" fmla="*/ 2342701 h 3176298"/>
                  <a:gd name="connsiteX88" fmla="*/ 5706401 w 12192000"/>
                  <a:gd name="connsiteY88" fmla="*/ 2320032 h 3176298"/>
                  <a:gd name="connsiteX89" fmla="*/ 5762029 w 12192000"/>
                  <a:gd name="connsiteY89" fmla="*/ 2316221 h 3176298"/>
                  <a:gd name="connsiteX90" fmla="*/ 5813276 w 12192000"/>
                  <a:gd name="connsiteY90" fmla="*/ 2309935 h 3176298"/>
                  <a:gd name="connsiteX91" fmla="*/ 5884906 w 12192000"/>
                  <a:gd name="connsiteY91" fmla="*/ 2308411 h 3176298"/>
                  <a:gd name="connsiteX92" fmla="*/ 5959204 w 12192000"/>
                  <a:gd name="connsiteY92" fmla="*/ 2311269 h 3176298"/>
                  <a:gd name="connsiteX93" fmla="*/ 6042072 w 12192000"/>
                  <a:gd name="connsiteY93" fmla="*/ 2310697 h 3176298"/>
                  <a:gd name="connsiteX94" fmla="*/ 6074842 w 12192000"/>
                  <a:gd name="connsiteY94" fmla="*/ 2305745 h 3176298"/>
                  <a:gd name="connsiteX95" fmla="*/ 6163425 w 12192000"/>
                  <a:gd name="connsiteY95" fmla="*/ 2309172 h 3176298"/>
                  <a:gd name="connsiteX96" fmla="*/ 6209909 w 12192000"/>
                  <a:gd name="connsiteY96" fmla="*/ 2303459 h 3176298"/>
                  <a:gd name="connsiteX97" fmla="*/ 6286493 w 12192000"/>
                  <a:gd name="connsiteY97" fmla="*/ 2302315 h 3176298"/>
                  <a:gd name="connsiteX98" fmla="*/ 6311449 w 12192000"/>
                  <a:gd name="connsiteY98" fmla="*/ 2300980 h 3176298"/>
                  <a:gd name="connsiteX99" fmla="*/ 6333739 w 12192000"/>
                  <a:gd name="connsiteY99" fmla="*/ 2300218 h 3176298"/>
                  <a:gd name="connsiteX100" fmla="*/ 6410131 w 12192000"/>
                  <a:gd name="connsiteY100" fmla="*/ 2315841 h 3176298"/>
                  <a:gd name="connsiteX101" fmla="*/ 6477951 w 12192000"/>
                  <a:gd name="connsiteY101" fmla="*/ 2316793 h 3176298"/>
                  <a:gd name="connsiteX102" fmla="*/ 6596828 w 12192000"/>
                  <a:gd name="connsiteY102" fmla="*/ 2329368 h 3176298"/>
                  <a:gd name="connsiteX103" fmla="*/ 6623118 w 12192000"/>
                  <a:gd name="connsiteY103" fmla="*/ 2324985 h 3176298"/>
                  <a:gd name="connsiteX104" fmla="*/ 6705417 w 12192000"/>
                  <a:gd name="connsiteY104" fmla="*/ 2323272 h 3176298"/>
                  <a:gd name="connsiteX105" fmla="*/ 6752283 w 12192000"/>
                  <a:gd name="connsiteY105" fmla="*/ 2321937 h 3176298"/>
                  <a:gd name="connsiteX106" fmla="*/ 6810195 w 12192000"/>
                  <a:gd name="connsiteY106" fmla="*/ 2331082 h 3176298"/>
                  <a:gd name="connsiteX107" fmla="*/ 6910782 w 12192000"/>
                  <a:gd name="connsiteY107" fmla="*/ 2350512 h 3176298"/>
                  <a:gd name="connsiteX108" fmla="*/ 6937263 w 12192000"/>
                  <a:gd name="connsiteY108" fmla="*/ 2353561 h 3176298"/>
                  <a:gd name="connsiteX109" fmla="*/ 6985653 w 12192000"/>
                  <a:gd name="connsiteY109" fmla="*/ 2362897 h 3176298"/>
                  <a:gd name="connsiteX110" fmla="*/ 6994415 w 12192000"/>
                  <a:gd name="connsiteY110" fmla="*/ 2364611 h 3176298"/>
                  <a:gd name="connsiteX111" fmla="*/ 7068141 w 12192000"/>
                  <a:gd name="connsiteY111" fmla="*/ 2388234 h 3176298"/>
                  <a:gd name="connsiteX112" fmla="*/ 7106432 w 12192000"/>
                  <a:gd name="connsiteY112" fmla="*/ 2390138 h 3176298"/>
                  <a:gd name="connsiteX113" fmla="*/ 7216547 w 12192000"/>
                  <a:gd name="connsiteY113" fmla="*/ 2390330 h 3176298"/>
                  <a:gd name="connsiteX114" fmla="*/ 7263220 w 12192000"/>
                  <a:gd name="connsiteY114" fmla="*/ 2386709 h 3176298"/>
                  <a:gd name="connsiteX115" fmla="*/ 7375428 w 12192000"/>
                  <a:gd name="connsiteY115" fmla="*/ 2372803 h 3176298"/>
                  <a:gd name="connsiteX116" fmla="*/ 7445916 w 12192000"/>
                  <a:gd name="connsiteY116" fmla="*/ 2365945 h 3176298"/>
                  <a:gd name="connsiteX117" fmla="*/ 7526880 w 12192000"/>
                  <a:gd name="connsiteY117" fmla="*/ 2355084 h 3176298"/>
                  <a:gd name="connsiteX118" fmla="*/ 7619655 w 12192000"/>
                  <a:gd name="connsiteY118" fmla="*/ 2348226 h 3176298"/>
                  <a:gd name="connsiteX119" fmla="*/ 7788636 w 12192000"/>
                  <a:gd name="connsiteY119" fmla="*/ 2327461 h 3176298"/>
                  <a:gd name="connsiteX120" fmla="*/ 7952280 w 12192000"/>
                  <a:gd name="connsiteY120" fmla="*/ 2305935 h 3176298"/>
                  <a:gd name="connsiteX121" fmla="*/ 8019339 w 12192000"/>
                  <a:gd name="connsiteY121" fmla="*/ 2286884 h 3176298"/>
                  <a:gd name="connsiteX122" fmla="*/ 8137835 w 12192000"/>
                  <a:gd name="connsiteY122" fmla="*/ 2259832 h 3176298"/>
                  <a:gd name="connsiteX123" fmla="*/ 8189651 w 12192000"/>
                  <a:gd name="connsiteY123" fmla="*/ 2243639 h 3176298"/>
                  <a:gd name="connsiteX124" fmla="*/ 8313671 w 12192000"/>
                  <a:gd name="connsiteY124" fmla="*/ 2209920 h 3176298"/>
                  <a:gd name="connsiteX125" fmla="*/ 8459979 w 12192000"/>
                  <a:gd name="connsiteY125" fmla="*/ 2158864 h 3176298"/>
                  <a:gd name="connsiteX126" fmla="*/ 8516369 w 12192000"/>
                  <a:gd name="connsiteY126" fmla="*/ 2144003 h 3176298"/>
                  <a:gd name="connsiteX127" fmla="*/ 8657726 w 12192000"/>
                  <a:gd name="connsiteY127" fmla="*/ 2106284 h 3176298"/>
                  <a:gd name="connsiteX128" fmla="*/ 8711448 w 12192000"/>
                  <a:gd name="connsiteY128" fmla="*/ 2098664 h 3176298"/>
                  <a:gd name="connsiteX129" fmla="*/ 8772219 w 12192000"/>
                  <a:gd name="connsiteY129" fmla="*/ 2082280 h 3176298"/>
                  <a:gd name="connsiteX130" fmla="*/ 8845565 w 12192000"/>
                  <a:gd name="connsiteY130" fmla="*/ 2053705 h 3176298"/>
                  <a:gd name="connsiteX131" fmla="*/ 8967871 w 12192000"/>
                  <a:gd name="connsiteY131" fmla="*/ 2011221 h 3176298"/>
                  <a:gd name="connsiteX132" fmla="*/ 9015878 w 12192000"/>
                  <a:gd name="connsiteY132" fmla="*/ 2001124 h 3176298"/>
                  <a:gd name="connsiteX133" fmla="*/ 9234579 w 12192000"/>
                  <a:gd name="connsiteY133" fmla="*/ 1935209 h 3176298"/>
                  <a:gd name="connsiteX134" fmla="*/ 9346597 w 12192000"/>
                  <a:gd name="connsiteY134" fmla="*/ 1896917 h 3176298"/>
                  <a:gd name="connsiteX135" fmla="*/ 9416321 w 12192000"/>
                  <a:gd name="connsiteY135" fmla="*/ 1880724 h 3176298"/>
                  <a:gd name="connsiteX136" fmla="*/ 9477283 w 12192000"/>
                  <a:gd name="connsiteY136" fmla="*/ 1856149 h 3176298"/>
                  <a:gd name="connsiteX137" fmla="*/ 9666265 w 12192000"/>
                  <a:gd name="connsiteY137" fmla="*/ 1787186 h 3176298"/>
                  <a:gd name="connsiteX138" fmla="*/ 9754088 w 12192000"/>
                  <a:gd name="connsiteY138" fmla="*/ 1741464 h 3176298"/>
                  <a:gd name="connsiteX139" fmla="*/ 9899446 w 12192000"/>
                  <a:gd name="connsiteY139" fmla="*/ 1656880 h 3176298"/>
                  <a:gd name="connsiteX140" fmla="*/ 9993175 w 12192000"/>
                  <a:gd name="connsiteY140" fmla="*/ 1576487 h 3176298"/>
                  <a:gd name="connsiteX141" fmla="*/ 10044230 w 12192000"/>
                  <a:gd name="connsiteY141" fmla="*/ 1540480 h 3176298"/>
                  <a:gd name="connsiteX142" fmla="*/ 10131863 w 12192000"/>
                  <a:gd name="connsiteY142" fmla="*/ 1485613 h 3176298"/>
                  <a:gd name="connsiteX143" fmla="*/ 10242357 w 12192000"/>
                  <a:gd name="connsiteY143" fmla="*/ 1410555 h 3176298"/>
                  <a:gd name="connsiteX144" fmla="*/ 10363709 w 12192000"/>
                  <a:gd name="connsiteY144" fmla="*/ 1359499 h 3176298"/>
                  <a:gd name="connsiteX145" fmla="*/ 10428291 w 12192000"/>
                  <a:gd name="connsiteY145" fmla="*/ 1314920 h 3176298"/>
                  <a:gd name="connsiteX146" fmla="*/ 10490969 w 12192000"/>
                  <a:gd name="connsiteY146" fmla="*/ 1267104 h 3176298"/>
                  <a:gd name="connsiteX147" fmla="*/ 10523354 w 12192000"/>
                  <a:gd name="connsiteY147" fmla="*/ 1238337 h 3176298"/>
                  <a:gd name="connsiteX148" fmla="*/ 10590031 w 12192000"/>
                  <a:gd name="connsiteY148" fmla="*/ 1191664 h 3176298"/>
                  <a:gd name="connsiteX149" fmla="*/ 10656519 w 12192000"/>
                  <a:gd name="connsiteY149" fmla="*/ 1156038 h 3176298"/>
                  <a:gd name="connsiteX150" fmla="*/ 10703573 w 12192000"/>
                  <a:gd name="connsiteY150" fmla="*/ 1120603 h 3176298"/>
                  <a:gd name="connsiteX151" fmla="*/ 10764534 w 12192000"/>
                  <a:gd name="connsiteY151" fmla="*/ 1067643 h 3176298"/>
                  <a:gd name="connsiteX152" fmla="*/ 10850453 w 12192000"/>
                  <a:gd name="connsiteY152" fmla="*/ 1014301 h 3176298"/>
                  <a:gd name="connsiteX153" fmla="*/ 10929704 w 12192000"/>
                  <a:gd name="connsiteY153" fmla="*/ 980201 h 3176298"/>
                  <a:gd name="connsiteX154" fmla="*/ 10967423 w 12192000"/>
                  <a:gd name="connsiteY154" fmla="*/ 930289 h 3176298"/>
                  <a:gd name="connsiteX155" fmla="*/ 11058869 w 12192000"/>
                  <a:gd name="connsiteY155" fmla="*/ 838084 h 3176298"/>
                  <a:gd name="connsiteX156" fmla="*/ 11172600 w 12192000"/>
                  <a:gd name="connsiteY156" fmla="*/ 762834 h 3176298"/>
                  <a:gd name="connsiteX157" fmla="*/ 11275283 w 12192000"/>
                  <a:gd name="connsiteY157" fmla="*/ 673676 h 3176298"/>
                  <a:gd name="connsiteX158" fmla="*/ 11320623 w 12192000"/>
                  <a:gd name="connsiteY158" fmla="*/ 639195 h 3176298"/>
                  <a:gd name="connsiteX159" fmla="*/ 11374346 w 12192000"/>
                  <a:gd name="connsiteY159" fmla="*/ 601664 h 3176298"/>
                  <a:gd name="connsiteX160" fmla="*/ 11448453 w 12192000"/>
                  <a:gd name="connsiteY160" fmla="*/ 567755 h 3176298"/>
                  <a:gd name="connsiteX161" fmla="*/ 11532275 w 12192000"/>
                  <a:gd name="connsiteY161" fmla="*/ 522605 h 3176298"/>
                  <a:gd name="connsiteX162" fmla="*/ 11562947 w 12192000"/>
                  <a:gd name="connsiteY162" fmla="*/ 486598 h 3176298"/>
                  <a:gd name="connsiteX163" fmla="*/ 11672489 w 12192000"/>
                  <a:gd name="connsiteY163" fmla="*/ 335337 h 3176298"/>
                  <a:gd name="connsiteX164" fmla="*/ 11821656 w 12192000"/>
                  <a:gd name="connsiteY164" fmla="*/ 207889 h 3176298"/>
                  <a:gd name="connsiteX165" fmla="*/ 11986443 w 12192000"/>
                  <a:gd name="connsiteY165" fmla="*/ 104824 h 3176298"/>
                  <a:gd name="connsiteX166" fmla="*/ 12026448 w 12192000"/>
                  <a:gd name="connsiteY166" fmla="*/ 88821 h 3176298"/>
                  <a:gd name="connsiteX167" fmla="*/ 12160947 w 12192000"/>
                  <a:gd name="connsiteY167" fmla="*/ 28621 h 3176298"/>
                  <a:gd name="connsiteX168" fmla="*/ 12192000 w 12192000"/>
                  <a:gd name="connsiteY168" fmla="*/ 0 h 3176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Lst>
                <a:rect l="l" t="t" r="r" b="b"/>
                <a:pathLst>
                  <a:path w="12192000" h="3176298">
                    <a:moveTo>
                      <a:pt x="12192000" y="0"/>
                    </a:moveTo>
                    <a:lnTo>
                      <a:pt x="12192000" y="3176298"/>
                    </a:lnTo>
                    <a:lnTo>
                      <a:pt x="0" y="3176298"/>
                    </a:lnTo>
                    <a:lnTo>
                      <a:pt x="0" y="2264980"/>
                    </a:lnTo>
                    <a:lnTo>
                      <a:pt x="544" y="2264980"/>
                    </a:lnTo>
                    <a:lnTo>
                      <a:pt x="544" y="2392219"/>
                    </a:lnTo>
                    <a:lnTo>
                      <a:pt x="61197" y="2387448"/>
                    </a:lnTo>
                    <a:cubicBezTo>
                      <a:pt x="80794" y="2382137"/>
                      <a:pt x="99990" y="2374707"/>
                      <a:pt x="119613" y="2369945"/>
                    </a:cubicBezTo>
                    <a:cubicBezTo>
                      <a:pt x="137898" y="2365563"/>
                      <a:pt x="155046" y="2355466"/>
                      <a:pt x="172384" y="2347084"/>
                    </a:cubicBezTo>
                    <a:cubicBezTo>
                      <a:pt x="205529" y="2331082"/>
                      <a:pt x="240965" y="2341178"/>
                      <a:pt x="274873" y="2336988"/>
                    </a:cubicBezTo>
                    <a:cubicBezTo>
                      <a:pt x="285732" y="2335653"/>
                      <a:pt x="296590" y="2334130"/>
                      <a:pt x="307259" y="2331461"/>
                    </a:cubicBezTo>
                    <a:cubicBezTo>
                      <a:pt x="336408" y="2324413"/>
                      <a:pt x="366127" y="2318317"/>
                      <a:pt x="394511" y="2308601"/>
                    </a:cubicBezTo>
                    <a:cubicBezTo>
                      <a:pt x="426709" y="2297743"/>
                      <a:pt x="457572" y="2283264"/>
                      <a:pt x="494337" y="2268213"/>
                    </a:cubicBezTo>
                    <a:cubicBezTo>
                      <a:pt x="507102" y="2272024"/>
                      <a:pt x="526724" y="2282312"/>
                      <a:pt x="546917" y="2283264"/>
                    </a:cubicBezTo>
                    <a:cubicBezTo>
                      <a:pt x="611880" y="2286503"/>
                      <a:pt x="672650" y="2268786"/>
                      <a:pt x="730754" y="2240780"/>
                    </a:cubicBezTo>
                    <a:cubicBezTo>
                      <a:pt x="748471" y="2232399"/>
                      <a:pt x="767524" y="2226874"/>
                      <a:pt x="785432" y="2218682"/>
                    </a:cubicBezTo>
                    <a:cubicBezTo>
                      <a:pt x="791717" y="2215826"/>
                      <a:pt x="799909" y="2209730"/>
                      <a:pt x="801053" y="2204013"/>
                    </a:cubicBezTo>
                    <a:cubicBezTo>
                      <a:pt x="807719" y="2170866"/>
                      <a:pt x="832486" y="2171436"/>
                      <a:pt x="858205" y="2169532"/>
                    </a:cubicBezTo>
                    <a:cubicBezTo>
                      <a:pt x="888877" y="2167247"/>
                      <a:pt x="919165" y="2161912"/>
                      <a:pt x="949646" y="2157340"/>
                    </a:cubicBezTo>
                    <a:cubicBezTo>
                      <a:pt x="953648" y="2156768"/>
                      <a:pt x="957266" y="2152768"/>
                      <a:pt x="960887" y="2150099"/>
                    </a:cubicBezTo>
                    <a:cubicBezTo>
                      <a:pt x="966411" y="2146099"/>
                      <a:pt x="971554" y="2140003"/>
                      <a:pt x="977653" y="2138480"/>
                    </a:cubicBezTo>
                    <a:cubicBezTo>
                      <a:pt x="1008894" y="2131049"/>
                      <a:pt x="1040327" y="2124763"/>
                      <a:pt x="1071762" y="2117905"/>
                    </a:cubicBezTo>
                    <a:cubicBezTo>
                      <a:pt x="1078810" y="2116380"/>
                      <a:pt x="1086048" y="2114476"/>
                      <a:pt x="1092527" y="2111428"/>
                    </a:cubicBezTo>
                    <a:cubicBezTo>
                      <a:pt x="1098623" y="2108570"/>
                      <a:pt x="1103767" y="2103616"/>
                      <a:pt x="1109865" y="2100568"/>
                    </a:cubicBezTo>
                    <a:cubicBezTo>
                      <a:pt x="1126437" y="2092378"/>
                      <a:pt x="1143394" y="2084757"/>
                      <a:pt x="1162823" y="2075613"/>
                    </a:cubicBezTo>
                    <a:cubicBezTo>
                      <a:pt x="1173681" y="2092757"/>
                      <a:pt x="1188354" y="2083041"/>
                      <a:pt x="1206641" y="2074851"/>
                    </a:cubicBezTo>
                    <a:cubicBezTo>
                      <a:pt x="1225310" y="2066468"/>
                      <a:pt x="1246837" y="2063801"/>
                      <a:pt x="1267411" y="2060753"/>
                    </a:cubicBezTo>
                    <a:cubicBezTo>
                      <a:pt x="1305132" y="2055228"/>
                      <a:pt x="1343044" y="2051799"/>
                      <a:pt x="1380762" y="2046847"/>
                    </a:cubicBezTo>
                    <a:cubicBezTo>
                      <a:pt x="1388765" y="2045703"/>
                      <a:pt x="1397909" y="2043608"/>
                      <a:pt x="1404006" y="2038844"/>
                    </a:cubicBezTo>
                    <a:cubicBezTo>
                      <a:pt x="1445725" y="2006839"/>
                      <a:pt x="1496403" y="1997887"/>
                      <a:pt x="1544598" y="2000932"/>
                    </a:cubicBezTo>
                    <a:cubicBezTo>
                      <a:pt x="1582510" y="2003220"/>
                      <a:pt x="1619658" y="2004935"/>
                      <a:pt x="1657188" y="2001697"/>
                    </a:cubicBezTo>
                    <a:cubicBezTo>
                      <a:pt x="1660046" y="2001505"/>
                      <a:pt x="1663856" y="2001887"/>
                      <a:pt x="1665950" y="2003411"/>
                    </a:cubicBezTo>
                    <a:cubicBezTo>
                      <a:pt x="1678904" y="2013507"/>
                      <a:pt x="1692431" y="2014269"/>
                      <a:pt x="1709006" y="2015983"/>
                    </a:cubicBezTo>
                    <a:cubicBezTo>
                      <a:pt x="1732439" y="2018461"/>
                      <a:pt x="1753965" y="2016745"/>
                      <a:pt x="1775684" y="2012555"/>
                    </a:cubicBezTo>
                    <a:cubicBezTo>
                      <a:pt x="1791496" y="2009507"/>
                      <a:pt x="1807497" y="2003220"/>
                      <a:pt x="1821596" y="1995218"/>
                    </a:cubicBezTo>
                    <a:cubicBezTo>
                      <a:pt x="1841216" y="1983978"/>
                      <a:pt x="1860079" y="1979597"/>
                      <a:pt x="1878748" y="1994457"/>
                    </a:cubicBezTo>
                    <a:cubicBezTo>
                      <a:pt x="1898940" y="2010269"/>
                      <a:pt x="1921800" y="2004745"/>
                      <a:pt x="1944092" y="2005315"/>
                    </a:cubicBezTo>
                    <a:cubicBezTo>
                      <a:pt x="1953806" y="2005507"/>
                      <a:pt x="1964094" y="2005124"/>
                      <a:pt x="1973429" y="2007601"/>
                    </a:cubicBezTo>
                    <a:cubicBezTo>
                      <a:pt x="2000479" y="2014651"/>
                      <a:pt x="2026581" y="2025320"/>
                      <a:pt x="2054013" y="2030082"/>
                    </a:cubicBezTo>
                    <a:cubicBezTo>
                      <a:pt x="2069254" y="2032747"/>
                      <a:pt x="2086208" y="2027986"/>
                      <a:pt x="2102021" y="2024557"/>
                    </a:cubicBezTo>
                    <a:cubicBezTo>
                      <a:pt x="2118023" y="2020937"/>
                      <a:pt x="2133834" y="2015413"/>
                      <a:pt x="2149267" y="2009697"/>
                    </a:cubicBezTo>
                    <a:cubicBezTo>
                      <a:pt x="2159743" y="2005887"/>
                      <a:pt x="2171173" y="2002267"/>
                      <a:pt x="2179556" y="1995409"/>
                    </a:cubicBezTo>
                    <a:cubicBezTo>
                      <a:pt x="2198608" y="1979788"/>
                      <a:pt x="2218229" y="1977120"/>
                      <a:pt x="2240710" y="1985312"/>
                    </a:cubicBezTo>
                    <a:cubicBezTo>
                      <a:pt x="2244137" y="1986647"/>
                      <a:pt x="2248138" y="1986647"/>
                      <a:pt x="2251948" y="1986836"/>
                    </a:cubicBezTo>
                    <a:cubicBezTo>
                      <a:pt x="2312915" y="1990836"/>
                      <a:pt x="2373874" y="1993314"/>
                      <a:pt x="2434456" y="1999410"/>
                    </a:cubicBezTo>
                    <a:cubicBezTo>
                      <a:pt x="2459029" y="2001887"/>
                      <a:pt x="2482652" y="2012745"/>
                      <a:pt x="2506847" y="2019603"/>
                    </a:cubicBezTo>
                    <a:cubicBezTo>
                      <a:pt x="2511800" y="2020937"/>
                      <a:pt x="2517327" y="2023033"/>
                      <a:pt x="2522279" y="2022080"/>
                    </a:cubicBezTo>
                    <a:cubicBezTo>
                      <a:pt x="2576191" y="2012555"/>
                      <a:pt x="2626677" y="2026461"/>
                      <a:pt x="2676398" y="2044751"/>
                    </a:cubicBezTo>
                    <a:cubicBezTo>
                      <a:pt x="2681540" y="2046656"/>
                      <a:pt x="2687827" y="2046084"/>
                      <a:pt x="2693543" y="2045703"/>
                    </a:cubicBezTo>
                    <a:cubicBezTo>
                      <a:pt x="2709548" y="2044370"/>
                      <a:pt x="2726882" y="2037701"/>
                      <a:pt x="2741360" y="2041701"/>
                    </a:cubicBezTo>
                    <a:cubicBezTo>
                      <a:pt x="2779842" y="2052753"/>
                      <a:pt x="2817943" y="2066087"/>
                      <a:pt x="2854140" y="2082851"/>
                    </a:cubicBezTo>
                    <a:cubicBezTo>
                      <a:pt x="2890910" y="2099805"/>
                      <a:pt x="2925008" y="2114095"/>
                      <a:pt x="2967110" y="2096949"/>
                    </a:cubicBezTo>
                    <a:cubicBezTo>
                      <a:pt x="2985016" y="2089709"/>
                      <a:pt x="3008639" y="2094853"/>
                      <a:pt x="3029216" y="2096757"/>
                    </a:cubicBezTo>
                    <a:cubicBezTo>
                      <a:pt x="3044264" y="2098282"/>
                      <a:pt x="3058743" y="2106856"/>
                      <a:pt x="3073604" y="2106856"/>
                    </a:cubicBezTo>
                    <a:cubicBezTo>
                      <a:pt x="3113231" y="2106856"/>
                      <a:pt x="3148472" y="2116953"/>
                      <a:pt x="3182763" y="2137527"/>
                    </a:cubicBezTo>
                    <a:cubicBezTo>
                      <a:pt x="3196102" y="2145528"/>
                      <a:pt x="3216867" y="2140193"/>
                      <a:pt x="3234202" y="2142289"/>
                    </a:cubicBezTo>
                    <a:cubicBezTo>
                      <a:pt x="3252492" y="2144765"/>
                      <a:pt x="3271348" y="2147051"/>
                      <a:pt x="3288877" y="2152578"/>
                    </a:cubicBezTo>
                    <a:cubicBezTo>
                      <a:pt x="3334216" y="2167056"/>
                      <a:pt x="3378986" y="2183439"/>
                      <a:pt x="3424135" y="2198680"/>
                    </a:cubicBezTo>
                    <a:cubicBezTo>
                      <a:pt x="3461282" y="2211253"/>
                      <a:pt x="3497862" y="2201347"/>
                      <a:pt x="3534629" y="2196013"/>
                    </a:cubicBezTo>
                    <a:cubicBezTo>
                      <a:pt x="3557682" y="2192583"/>
                      <a:pt x="3579206" y="2184391"/>
                      <a:pt x="3605116" y="2196583"/>
                    </a:cubicBezTo>
                    <a:cubicBezTo>
                      <a:pt x="3629882" y="2208205"/>
                      <a:pt x="3661315" y="2205537"/>
                      <a:pt x="3689131" y="2211824"/>
                    </a:cubicBezTo>
                    <a:cubicBezTo>
                      <a:pt x="3712565" y="2217157"/>
                      <a:pt x="3735231" y="2225732"/>
                      <a:pt x="3757902" y="2234114"/>
                    </a:cubicBezTo>
                    <a:cubicBezTo>
                      <a:pt x="3788766" y="2245545"/>
                      <a:pt x="3819245" y="2257545"/>
                      <a:pt x="3852966" y="2251831"/>
                    </a:cubicBezTo>
                    <a:cubicBezTo>
                      <a:pt x="3891259" y="2245353"/>
                      <a:pt x="3917546" y="2269738"/>
                      <a:pt x="3947648" y="2285932"/>
                    </a:cubicBezTo>
                    <a:cubicBezTo>
                      <a:pt x="3968414" y="2296980"/>
                      <a:pt x="3991083" y="2305172"/>
                      <a:pt x="4013753" y="2312031"/>
                    </a:cubicBezTo>
                    <a:cubicBezTo>
                      <a:pt x="4044043" y="2320985"/>
                      <a:pt x="4075285" y="2326320"/>
                      <a:pt x="4105766" y="2335082"/>
                    </a:cubicBezTo>
                    <a:cubicBezTo>
                      <a:pt x="4151870" y="2348226"/>
                      <a:pt x="4198546" y="2358514"/>
                      <a:pt x="4246551" y="2351274"/>
                    </a:cubicBezTo>
                    <a:cubicBezTo>
                      <a:pt x="4268649" y="2348036"/>
                      <a:pt x="4289227" y="2348226"/>
                      <a:pt x="4311323" y="2352991"/>
                    </a:cubicBezTo>
                    <a:cubicBezTo>
                      <a:pt x="4347518" y="2360801"/>
                      <a:pt x="4384668" y="2361753"/>
                      <a:pt x="4413817" y="2390899"/>
                    </a:cubicBezTo>
                    <a:cubicBezTo>
                      <a:pt x="4424104" y="2401188"/>
                      <a:pt x="4442581" y="2403853"/>
                      <a:pt x="4457632" y="2409188"/>
                    </a:cubicBezTo>
                    <a:cubicBezTo>
                      <a:pt x="4474969" y="2415476"/>
                      <a:pt x="4487731" y="2412236"/>
                      <a:pt x="4497068" y="2393947"/>
                    </a:cubicBezTo>
                    <a:cubicBezTo>
                      <a:pt x="4501257" y="2385757"/>
                      <a:pt x="4513260" y="2377755"/>
                      <a:pt x="4522596" y="2376421"/>
                    </a:cubicBezTo>
                    <a:cubicBezTo>
                      <a:pt x="4550599" y="2372421"/>
                      <a:pt x="4576318" y="2378327"/>
                      <a:pt x="4603368" y="2391282"/>
                    </a:cubicBezTo>
                    <a:cubicBezTo>
                      <a:pt x="4628705" y="2403474"/>
                      <a:pt x="4660331" y="2402140"/>
                      <a:pt x="4689098" y="2406903"/>
                    </a:cubicBezTo>
                    <a:cubicBezTo>
                      <a:pt x="4699289" y="2408618"/>
                      <a:pt x="4709482" y="2411237"/>
                      <a:pt x="4719697" y="2413428"/>
                    </a:cubicBezTo>
                    <a:lnTo>
                      <a:pt x="4726469" y="2414298"/>
                    </a:lnTo>
                    <a:lnTo>
                      <a:pt x="4785776" y="2414298"/>
                    </a:lnTo>
                    <a:lnTo>
                      <a:pt x="4788661" y="2414047"/>
                    </a:lnTo>
                    <a:cubicBezTo>
                      <a:pt x="4801401" y="2412237"/>
                      <a:pt x="4814166" y="2410142"/>
                      <a:pt x="4827024" y="2408999"/>
                    </a:cubicBezTo>
                    <a:cubicBezTo>
                      <a:pt x="4847027" y="2407095"/>
                      <a:pt x="4867412" y="2407856"/>
                      <a:pt x="4887415" y="2405570"/>
                    </a:cubicBezTo>
                    <a:cubicBezTo>
                      <a:pt x="4903799" y="2403853"/>
                      <a:pt x="4919991" y="2399474"/>
                      <a:pt x="4936184" y="2395853"/>
                    </a:cubicBezTo>
                    <a:cubicBezTo>
                      <a:pt x="4942089" y="2394520"/>
                      <a:pt x="4947996" y="2389376"/>
                      <a:pt x="4953328" y="2390138"/>
                    </a:cubicBezTo>
                    <a:cubicBezTo>
                      <a:pt x="5006292" y="2398330"/>
                      <a:pt x="5044391" y="2361753"/>
                      <a:pt x="5089162" y="2345560"/>
                    </a:cubicBezTo>
                    <a:cubicBezTo>
                      <a:pt x="5136216" y="2328413"/>
                      <a:pt x="5181748" y="2302124"/>
                      <a:pt x="5234326" y="2309935"/>
                    </a:cubicBezTo>
                    <a:cubicBezTo>
                      <a:pt x="5266141" y="2314697"/>
                      <a:pt x="5296812" y="2325747"/>
                      <a:pt x="5328438" y="2332416"/>
                    </a:cubicBezTo>
                    <a:cubicBezTo>
                      <a:pt x="5339677" y="2334701"/>
                      <a:pt x="5352250" y="2334320"/>
                      <a:pt x="5363491" y="2332034"/>
                    </a:cubicBezTo>
                    <a:cubicBezTo>
                      <a:pt x="5417784" y="2321555"/>
                      <a:pt x="5471316" y="2320032"/>
                      <a:pt x="5524660" y="2337178"/>
                    </a:cubicBezTo>
                    <a:cubicBezTo>
                      <a:pt x="5533802" y="2340036"/>
                      <a:pt x="5543518" y="2342701"/>
                      <a:pt x="5553045" y="2342701"/>
                    </a:cubicBezTo>
                    <a:cubicBezTo>
                      <a:pt x="5605244" y="2342701"/>
                      <a:pt x="5656488" y="2338701"/>
                      <a:pt x="5706401" y="2320032"/>
                    </a:cubicBezTo>
                    <a:cubicBezTo>
                      <a:pt x="5723166" y="2313745"/>
                      <a:pt x="5743551" y="2317745"/>
                      <a:pt x="5762029" y="2316221"/>
                    </a:cubicBezTo>
                    <a:cubicBezTo>
                      <a:pt x="5779174" y="2314889"/>
                      <a:pt x="5796702" y="2314317"/>
                      <a:pt x="5813276" y="2309935"/>
                    </a:cubicBezTo>
                    <a:cubicBezTo>
                      <a:pt x="5837472" y="2303459"/>
                      <a:pt x="5859949" y="2302697"/>
                      <a:pt x="5884906" y="2308411"/>
                    </a:cubicBezTo>
                    <a:cubicBezTo>
                      <a:pt x="5908719" y="2313745"/>
                      <a:pt x="5934438" y="2311079"/>
                      <a:pt x="5959204" y="2311269"/>
                    </a:cubicBezTo>
                    <a:cubicBezTo>
                      <a:pt x="5986828" y="2311459"/>
                      <a:pt x="6014449" y="2311649"/>
                      <a:pt x="6042072" y="2310697"/>
                    </a:cubicBezTo>
                    <a:cubicBezTo>
                      <a:pt x="6053124" y="2310317"/>
                      <a:pt x="6065695" y="2302697"/>
                      <a:pt x="6074842" y="2305745"/>
                    </a:cubicBezTo>
                    <a:cubicBezTo>
                      <a:pt x="6104368" y="2316031"/>
                      <a:pt x="6133897" y="2303649"/>
                      <a:pt x="6163425" y="2309172"/>
                    </a:cubicBezTo>
                    <a:cubicBezTo>
                      <a:pt x="6177905" y="2312031"/>
                      <a:pt x="6194288" y="2304220"/>
                      <a:pt x="6209909" y="2303459"/>
                    </a:cubicBezTo>
                    <a:cubicBezTo>
                      <a:pt x="6235437" y="2302124"/>
                      <a:pt x="6260964" y="2302697"/>
                      <a:pt x="6286493" y="2302315"/>
                    </a:cubicBezTo>
                    <a:cubicBezTo>
                      <a:pt x="6294876" y="2302124"/>
                      <a:pt x="6303068" y="2301362"/>
                      <a:pt x="6311449" y="2300980"/>
                    </a:cubicBezTo>
                    <a:cubicBezTo>
                      <a:pt x="6318880" y="2300601"/>
                      <a:pt x="6326691" y="2298887"/>
                      <a:pt x="6333739" y="2300218"/>
                    </a:cubicBezTo>
                    <a:cubicBezTo>
                      <a:pt x="6359268" y="2304983"/>
                      <a:pt x="6384414" y="2312793"/>
                      <a:pt x="6410131" y="2315841"/>
                    </a:cubicBezTo>
                    <a:cubicBezTo>
                      <a:pt x="6432420" y="2318507"/>
                      <a:pt x="6455472" y="2314889"/>
                      <a:pt x="6477951" y="2316793"/>
                    </a:cubicBezTo>
                    <a:cubicBezTo>
                      <a:pt x="6517576" y="2320032"/>
                      <a:pt x="6557201" y="2325747"/>
                      <a:pt x="6596828" y="2329368"/>
                    </a:cubicBezTo>
                    <a:cubicBezTo>
                      <a:pt x="6605401" y="2330130"/>
                      <a:pt x="6614353" y="2325365"/>
                      <a:pt x="6623118" y="2324985"/>
                    </a:cubicBezTo>
                    <a:cubicBezTo>
                      <a:pt x="6650551" y="2324033"/>
                      <a:pt x="6677984" y="2323841"/>
                      <a:pt x="6705417" y="2323272"/>
                    </a:cubicBezTo>
                    <a:cubicBezTo>
                      <a:pt x="6721038" y="2323080"/>
                      <a:pt x="6736851" y="2323651"/>
                      <a:pt x="6752283" y="2321937"/>
                    </a:cubicBezTo>
                    <a:cubicBezTo>
                      <a:pt x="6772665" y="2319651"/>
                      <a:pt x="6791144" y="2316221"/>
                      <a:pt x="6810195" y="2331082"/>
                    </a:cubicBezTo>
                    <a:cubicBezTo>
                      <a:pt x="6839534" y="2354132"/>
                      <a:pt x="6876872" y="2345178"/>
                      <a:pt x="6910782" y="2350512"/>
                    </a:cubicBezTo>
                    <a:cubicBezTo>
                      <a:pt x="6919547" y="2351847"/>
                      <a:pt x="6928501" y="2352036"/>
                      <a:pt x="6937263" y="2353561"/>
                    </a:cubicBezTo>
                    <a:cubicBezTo>
                      <a:pt x="6953457" y="2356418"/>
                      <a:pt x="6969457" y="2359657"/>
                      <a:pt x="6985653" y="2362897"/>
                    </a:cubicBezTo>
                    <a:cubicBezTo>
                      <a:pt x="6988509" y="2363467"/>
                      <a:pt x="6991747" y="2363659"/>
                      <a:pt x="6994415" y="2364611"/>
                    </a:cubicBezTo>
                    <a:cubicBezTo>
                      <a:pt x="7018991" y="2372611"/>
                      <a:pt x="7043184" y="2381755"/>
                      <a:pt x="7068141" y="2388234"/>
                    </a:cubicBezTo>
                    <a:cubicBezTo>
                      <a:pt x="7080334" y="2391472"/>
                      <a:pt x="7093860" y="2391853"/>
                      <a:pt x="7106432" y="2390138"/>
                    </a:cubicBezTo>
                    <a:cubicBezTo>
                      <a:pt x="7143199" y="2385185"/>
                      <a:pt x="7179587" y="2383089"/>
                      <a:pt x="7216547" y="2390330"/>
                    </a:cubicBezTo>
                    <a:cubicBezTo>
                      <a:pt x="7231214" y="2393186"/>
                      <a:pt x="7247599" y="2388424"/>
                      <a:pt x="7263220" y="2386709"/>
                    </a:cubicBezTo>
                    <a:cubicBezTo>
                      <a:pt x="7300559" y="2382137"/>
                      <a:pt x="7337899" y="2377183"/>
                      <a:pt x="7375428" y="2372803"/>
                    </a:cubicBezTo>
                    <a:cubicBezTo>
                      <a:pt x="7398860" y="2370135"/>
                      <a:pt x="7422483" y="2368611"/>
                      <a:pt x="7445916" y="2365945"/>
                    </a:cubicBezTo>
                    <a:cubicBezTo>
                      <a:pt x="7472967" y="2362705"/>
                      <a:pt x="7499828" y="2357753"/>
                      <a:pt x="7526880" y="2355084"/>
                    </a:cubicBezTo>
                    <a:cubicBezTo>
                      <a:pt x="7557742" y="2352036"/>
                      <a:pt x="7588795" y="2351466"/>
                      <a:pt x="7619655" y="2348226"/>
                    </a:cubicBezTo>
                    <a:cubicBezTo>
                      <a:pt x="7676047" y="2341940"/>
                      <a:pt x="7732247" y="2334509"/>
                      <a:pt x="7788636" y="2327461"/>
                    </a:cubicBezTo>
                    <a:cubicBezTo>
                      <a:pt x="7843311" y="2320603"/>
                      <a:pt x="7897987" y="2314507"/>
                      <a:pt x="7952280" y="2305935"/>
                    </a:cubicBezTo>
                    <a:cubicBezTo>
                      <a:pt x="7975142" y="2302315"/>
                      <a:pt x="7996859" y="2292408"/>
                      <a:pt x="8019339" y="2286884"/>
                    </a:cubicBezTo>
                    <a:cubicBezTo>
                      <a:pt x="8058774" y="2277357"/>
                      <a:pt x="8098590" y="2269357"/>
                      <a:pt x="8137835" y="2259832"/>
                    </a:cubicBezTo>
                    <a:cubicBezTo>
                      <a:pt x="8155359" y="2255641"/>
                      <a:pt x="8172124" y="2248593"/>
                      <a:pt x="8189651" y="2243639"/>
                    </a:cubicBezTo>
                    <a:cubicBezTo>
                      <a:pt x="8230992" y="2232208"/>
                      <a:pt x="8272903" y="2222874"/>
                      <a:pt x="8313671" y="2209920"/>
                    </a:cubicBezTo>
                    <a:cubicBezTo>
                      <a:pt x="8362822" y="2194297"/>
                      <a:pt x="8411019" y="2175439"/>
                      <a:pt x="8459979" y="2158864"/>
                    </a:cubicBezTo>
                    <a:cubicBezTo>
                      <a:pt x="8478269" y="2152578"/>
                      <a:pt x="8497511" y="2148957"/>
                      <a:pt x="8516369" y="2144003"/>
                    </a:cubicBezTo>
                    <a:cubicBezTo>
                      <a:pt x="8563425" y="2131431"/>
                      <a:pt x="8610288" y="2118095"/>
                      <a:pt x="8657726" y="2106284"/>
                    </a:cubicBezTo>
                    <a:cubicBezTo>
                      <a:pt x="8675253" y="2101901"/>
                      <a:pt x="8693731" y="2102284"/>
                      <a:pt x="8711448" y="2098664"/>
                    </a:cubicBezTo>
                    <a:cubicBezTo>
                      <a:pt x="8732023" y="2094472"/>
                      <a:pt x="8752407" y="2089138"/>
                      <a:pt x="8772219" y="2082280"/>
                    </a:cubicBezTo>
                    <a:cubicBezTo>
                      <a:pt x="8796985" y="2073707"/>
                      <a:pt x="8820990" y="2062659"/>
                      <a:pt x="8845565" y="2053705"/>
                    </a:cubicBezTo>
                    <a:cubicBezTo>
                      <a:pt x="8886142" y="2039034"/>
                      <a:pt x="8926911" y="2024557"/>
                      <a:pt x="8967871" y="2011221"/>
                    </a:cubicBezTo>
                    <a:cubicBezTo>
                      <a:pt x="8983301" y="2006268"/>
                      <a:pt x="9000257" y="2005697"/>
                      <a:pt x="9015878" y="2001124"/>
                    </a:cubicBezTo>
                    <a:cubicBezTo>
                      <a:pt x="9088840" y="1979597"/>
                      <a:pt x="9161805" y="1957880"/>
                      <a:pt x="9234579" y="1935209"/>
                    </a:cubicBezTo>
                    <a:cubicBezTo>
                      <a:pt x="9272298" y="1923399"/>
                      <a:pt x="9308875" y="1908538"/>
                      <a:pt x="9346597" y="1896917"/>
                    </a:cubicBezTo>
                    <a:cubicBezTo>
                      <a:pt x="9369267" y="1889869"/>
                      <a:pt x="9393650" y="1887773"/>
                      <a:pt x="9416321" y="1880724"/>
                    </a:cubicBezTo>
                    <a:cubicBezTo>
                      <a:pt x="9437278" y="1874247"/>
                      <a:pt x="9456709" y="1863578"/>
                      <a:pt x="9477283" y="1856149"/>
                    </a:cubicBezTo>
                    <a:cubicBezTo>
                      <a:pt x="9540152" y="1833097"/>
                      <a:pt x="9603971" y="1811953"/>
                      <a:pt x="9666265" y="1787186"/>
                    </a:cubicBezTo>
                    <a:cubicBezTo>
                      <a:pt x="9696749" y="1775183"/>
                      <a:pt x="9725323" y="1757849"/>
                      <a:pt x="9754088" y="1741464"/>
                    </a:cubicBezTo>
                    <a:cubicBezTo>
                      <a:pt x="9802858" y="1713841"/>
                      <a:pt x="9850865" y="1685074"/>
                      <a:pt x="9899446" y="1656880"/>
                    </a:cubicBezTo>
                    <a:cubicBezTo>
                      <a:pt x="9935832" y="1635924"/>
                      <a:pt x="9968027" y="1611347"/>
                      <a:pt x="9993175" y="1576487"/>
                    </a:cubicBezTo>
                    <a:cubicBezTo>
                      <a:pt x="10004797" y="1560484"/>
                      <a:pt x="10024990" y="1546768"/>
                      <a:pt x="10044230" y="1540480"/>
                    </a:cubicBezTo>
                    <a:cubicBezTo>
                      <a:pt x="10078713" y="1529241"/>
                      <a:pt x="10104430" y="1507522"/>
                      <a:pt x="10131863" y="1485613"/>
                    </a:cubicBezTo>
                    <a:cubicBezTo>
                      <a:pt x="10166536" y="1457801"/>
                      <a:pt x="10203304" y="1431509"/>
                      <a:pt x="10242357" y="1410555"/>
                    </a:cubicBezTo>
                    <a:cubicBezTo>
                      <a:pt x="10280840" y="1389980"/>
                      <a:pt x="10324086" y="1378549"/>
                      <a:pt x="10363709" y="1359499"/>
                    </a:cubicBezTo>
                    <a:cubicBezTo>
                      <a:pt x="10386952" y="1348259"/>
                      <a:pt x="10407146" y="1330353"/>
                      <a:pt x="10428291" y="1314920"/>
                    </a:cubicBezTo>
                    <a:cubicBezTo>
                      <a:pt x="10449438" y="1299489"/>
                      <a:pt x="10470394" y="1283486"/>
                      <a:pt x="10490969" y="1267104"/>
                    </a:cubicBezTo>
                    <a:cubicBezTo>
                      <a:pt x="10502208" y="1258149"/>
                      <a:pt x="10511734" y="1246909"/>
                      <a:pt x="10523354" y="1238337"/>
                    </a:cubicBezTo>
                    <a:cubicBezTo>
                      <a:pt x="10545263" y="1222334"/>
                      <a:pt x="10569075" y="1208808"/>
                      <a:pt x="10590031" y="1191664"/>
                    </a:cubicBezTo>
                    <a:cubicBezTo>
                      <a:pt x="10610225" y="1175089"/>
                      <a:pt x="10633467" y="1166707"/>
                      <a:pt x="10656519" y="1156038"/>
                    </a:cubicBezTo>
                    <a:cubicBezTo>
                      <a:pt x="10674046" y="1148036"/>
                      <a:pt x="10686617" y="1130320"/>
                      <a:pt x="10703573" y="1120603"/>
                    </a:cubicBezTo>
                    <a:cubicBezTo>
                      <a:pt x="10727767" y="1106697"/>
                      <a:pt x="10746246" y="1089553"/>
                      <a:pt x="10764534" y="1067643"/>
                    </a:cubicBezTo>
                    <a:cubicBezTo>
                      <a:pt x="10785111" y="1043068"/>
                      <a:pt x="10820162" y="1029732"/>
                      <a:pt x="10850453" y="1014301"/>
                    </a:cubicBezTo>
                    <a:cubicBezTo>
                      <a:pt x="10876171" y="1001157"/>
                      <a:pt x="10906081" y="995632"/>
                      <a:pt x="10929704" y="980201"/>
                    </a:cubicBezTo>
                    <a:cubicBezTo>
                      <a:pt x="10946279" y="969342"/>
                      <a:pt x="10958661" y="948957"/>
                      <a:pt x="10967423" y="930289"/>
                    </a:cubicBezTo>
                    <a:cubicBezTo>
                      <a:pt x="10987046" y="887995"/>
                      <a:pt x="11021146" y="861897"/>
                      <a:pt x="11058869" y="838084"/>
                    </a:cubicBezTo>
                    <a:cubicBezTo>
                      <a:pt x="11097350" y="813699"/>
                      <a:pt x="11133927" y="786836"/>
                      <a:pt x="11172600" y="762834"/>
                    </a:cubicBezTo>
                    <a:cubicBezTo>
                      <a:pt x="11211843" y="738638"/>
                      <a:pt x="11243658" y="706443"/>
                      <a:pt x="11275283" y="673676"/>
                    </a:cubicBezTo>
                    <a:cubicBezTo>
                      <a:pt x="11288238" y="660150"/>
                      <a:pt x="11305192" y="650434"/>
                      <a:pt x="11320623" y="639195"/>
                    </a:cubicBezTo>
                    <a:cubicBezTo>
                      <a:pt x="11338339" y="626241"/>
                      <a:pt x="11355296" y="611953"/>
                      <a:pt x="11374346" y="601664"/>
                    </a:cubicBezTo>
                    <a:cubicBezTo>
                      <a:pt x="11398160" y="588709"/>
                      <a:pt x="11424069" y="579757"/>
                      <a:pt x="11448453" y="567755"/>
                    </a:cubicBezTo>
                    <a:cubicBezTo>
                      <a:pt x="11476838" y="553657"/>
                      <a:pt x="11505795" y="539750"/>
                      <a:pt x="11532275" y="522605"/>
                    </a:cubicBezTo>
                    <a:cubicBezTo>
                      <a:pt x="11545039" y="514413"/>
                      <a:pt x="11553613" y="499363"/>
                      <a:pt x="11562947" y="486598"/>
                    </a:cubicBezTo>
                    <a:cubicBezTo>
                      <a:pt x="11599714" y="436305"/>
                      <a:pt x="11635529" y="385441"/>
                      <a:pt x="11672489" y="335337"/>
                    </a:cubicBezTo>
                    <a:cubicBezTo>
                      <a:pt x="11712304" y="281424"/>
                      <a:pt x="11763931" y="241608"/>
                      <a:pt x="11821656" y="207889"/>
                    </a:cubicBezTo>
                    <a:cubicBezTo>
                      <a:pt x="11877664" y="175312"/>
                      <a:pt x="11931195" y="138734"/>
                      <a:pt x="11986443" y="104824"/>
                    </a:cubicBezTo>
                    <a:cubicBezTo>
                      <a:pt x="11998443" y="97395"/>
                      <a:pt x="12013114" y="94347"/>
                      <a:pt x="12026448" y="88821"/>
                    </a:cubicBezTo>
                    <a:cubicBezTo>
                      <a:pt x="12072360" y="69580"/>
                      <a:pt x="12118083" y="50147"/>
                      <a:pt x="12160947" y="28621"/>
                    </a:cubicBezTo>
                    <a:lnTo>
                      <a:pt x="12192000" y="0"/>
                    </a:lnTo>
                    <a:close/>
                  </a:path>
                </a:pathLst>
              </a:cu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5" name="Freeform: Shape 44">
                <a:extLst>
                  <a:ext uri="{FF2B5EF4-FFF2-40B4-BE49-F238E27FC236}">
                    <a16:creationId xmlns:a16="http://schemas.microsoft.com/office/drawing/2014/main" id="{F3C51644-0F34-453B-92B8-9FF33932E2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681702"/>
                <a:ext cx="12192000" cy="3176298"/>
              </a:xfrm>
              <a:custGeom>
                <a:avLst/>
                <a:gdLst>
                  <a:gd name="connsiteX0" fmla="*/ 12192000 w 12192000"/>
                  <a:gd name="connsiteY0" fmla="*/ 0 h 3176298"/>
                  <a:gd name="connsiteX1" fmla="*/ 12192000 w 12192000"/>
                  <a:gd name="connsiteY1" fmla="*/ 3176298 h 3176298"/>
                  <a:gd name="connsiteX2" fmla="*/ 0 w 12192000"/>
                  <a:gd name="connsiteY2" fmla="*/ 3176298 h 3176298"/>
                  <a:gd name="connsiteX3" fmla="*/ 0 w 12192000"/>
                  <a:gd name="connsiteY3" fmla="*/ 2264980 h 3176298"/>
                  <a:gd name="connsiteX4" fmla="*/ 544 w 12192000"/>
                  <a:gd name="connsiteY4" fmla="*/ 2264980 h 3176298"/>
                  <a:gd name="connsiteX5" fmla="*/ 544 w 12192000"/>
                  <a:gd name="connsiteY5" fmla="*/ 2392219 h 3176298"/>
                  <a:gd name="connsiteX6" fmla="*/ 61197 w 12192000"/>
                  <a:gd name="connsiteY6" fmla="*/ 2387448 h 3176298"/>
                  <a:gd name="connsiteX7" fmla="*/ 119613 w 12192000"/>
                  <a:gd name="connsiteY7" fmla="*/ 2369945 h 3176298"/>
                  <a:gd name="connsiteX8" fmla="*/ 172384 w 12192000"/>
                  <a:gd name="connsiteY8" fmla="*/ 2347084 h 3176298"/>
                  <a:gd name="connsiteX9" fmla="*/ 274873 w 12192000"/>
                  <a:gd name="connsiteY9" fmla="*/ 2336988 h 3176298"/>
                  <a:gd name="connsiteX10" fmla="*/ 307259 w 12192000"/>
                  <a:gd name="connsiteY10" fmla="*/ 2331461 h 3176298"/>
                  <a:gd name="connsiteX11" fmla="*/ 394511 w 12192000"/>
                  <a:gd name="connsiteY11" fmla="*/ 2308601 h 3176298"/>
                  <a:gd name="connsiteX12" fmla="*/ 494337 w 12192000"/>
                  <a:gd name="connsiteY12" fmla="*/ 2268213 h 3176298"/>
                  <a:gd name="connsiteX13" fmla="*/ 546917 w 12192000"/>
                  <a:gd name="connsiteY13" fmla="*/ 2283264 h 3176298"/>
                  <a:gd name="connsiteX14" fmla="*/ 730754 w 12192000"/>
                  <a:gd name="connsiteY14" fmla="*/ 2240780 h 3176298"/>
                  <a:gd name="connsiteX15" fmla="*/ 785432 w 12192000"/>
                  <a:gd name="connsiteY15" fmla="*/ 2218682 h 3176298"/>
                  <a:gd name="connsiteX16" fmla="*/ 801053 w 12192000"/>
                  <a:gd name="connsiteY16" fmla="*/ 2204013 h 3176298"/>
                  <a:gd name="connsiteX17" fmla="*/ 858205 w 12192000"/>
                  <a:gd name="connsiteY17" fmla="*/ 2169532 h 3176298"/>
                  <a:gd name="connsiteX18" fmla="*/ 949646 w 12192000"/>
                  <a:gd name="connsiteY18" fmla="*/ 2157340 h 3176298"/>
                  <a:gd name="connsiteX19" fmla="*/ 960887 w 12192000"/>
                  <a:gd name="connsiteY19" fmla="*/ 2150099 h 3176298"/>
                  <a:gd name="connsiteX20" fmla="*/ 977653 w 12192000"/>
                  <a:gd name="connsiteY20" fmla="*/ 2138480 h 3176298"/>
                  <a:gd name="connsiteX21" fmla="*/ 1071762 w 12192000"/>
                  <a:gd name="connsiteY21" fmla="*/ 2117905 h 3176298"/>
                  <a:gd name="connsiteX22" fmla="*/ 1092527 w 12192000"/>
                  <a:gd name="connsiteY22" fmla="*/ 2111428 h 3176298"/>
                  <a:gd name="connsiteX23" fmla="*/ 1109865 w 12192000"/>
                  <a:gd name="connsiteY23" fmla="*/ 2100568 h 3176298"/>
                  <a:gd name="connsiteX24" fmla="*/ 1162823 w 12192000"/>
                  <a:gd name="connsiteY24" fmla="*/ 2075613 h 3176298"/>
                  <a:gd name="connsiteX25" fmla="*/ 1206641 w 12192000"/>
                  <a:gd name="connsiteY25" fmla="*/ 2074851 h 3176298"/>
                  <a:gd name="connsiteX26" fmla="*/ 1267411 w 12192000"/>
                  <a:gd name="connsiteY26" fmla="*/ 2060753 h 3176298"/>
                  <a:gd name="connsiteX27" fmla="*/ 1380762 w 12192000"/>
                  <a:gd name="connsiteY27" fmla="*/ 2046847 h 3176298"/>
                  <a:gd name="connsiteX28" fmla="*/ 1404006 w 12192000"/>
                  <a:gd name="connsiteY28" fmla="*/ 2038844 h 3176298"/>
                  <a:gd name="connsiteX29" fmla="*/ 1544598 w 12192000"/>
                  <a:gd name="connsiteY29" fmla="*/ 2000932 h 3176298"/>
                  <a:gd name="connsiteX30" fmla="*/ 1657188 w 12192000"/>
                  <a:gd name="connsiteY30" fmla="*/ 2001697 h 3176298"/>
                  <a:gd name="connsiteX31" fmla="*/ 1665950 w 12192000"/>
                  <a:gd name="connsiteY31" fmla="*/ 2003411 h 3176298"/>
                  <a:gd name="connsiteX32" fmla="*/ 1709006 w 12192000"/>
                  <a:gd name="connsiteY32" fmla="*/ 2015983 h 3176298"/>
                  <a:gd name="connsiteX33" fmla="*/ 1775684 w 12192000"/>
                  <a:gd name="connsiteY33" fmla="*/ 2012555 h 3176298"/>
                  <a:gd name="connsiteX34" fmla="*/ 1821596 w 12192000"/>
                  <a:gd name="connsiteY34" fmla="*/ 1995218 h 3176298"/>
                  <a:gd name="connsiteX35" fmla="*/ 1878748 w 12192000"/>
                  <a:gd name="connsiteY35" fmla="*/ 1994457 h 3176298"/>
                  <a:gd name="connsiteX36" fmla="*/ 1944092 w 12192000"/>
                  <a:gd name="connsiteY36" fmla="*/ 2005315 h 3176298"/>
                  <a:gd name="connsiteX37" fmla="*/ 1973429 w 12192000"/>
                  <a:gd name="connsiteY37" fmla="*/ 2007601 h 3176298"/>
                  <a:gd name="connsiteX38" fmla="*/ 2054013 w 12192000"/>
                  <a:gd name="connsiteY38" fmla="*/ 2030082 h 3176298"/>
                  <a:gd name="connsiteX39" fmla="*/ 2102021 w 12192000"/>
                  <a:gd name="connsiteY39" fmla="*/ 2024557 h 3176298"/>
                  <a:gd name="connsiteX40" fmla="*/ 2149267 w 12192000"/>
                  <a:gd name="connsiteY40" fmla="*/ 2009697 h 3176298"/>
                  <a:gd name="connsiteX41" fmla="*/ 2179556 w 12192000"/>
                  <a:gd name="connsiteY41" fmla="*/ 1995409 h 3176298"/>
                  <a:gd name="connsiteX42" fmla="*/ 2240710 w 12192000"/>
                  <a:gd name="connsiteY42" fmla="*/ 1985312 h 3176298"/>
                  <a:gd name="connsiteX43" fmla="*/ 2251948 w 12192000"/>
                  <a:gd name="connsiteY43" fmla="*/ 1986836 h 3176298"/>
                  <a:gd name="connsiteX44" fmla="*/ 2434456 w 12192000"/>
                  <a:gd name="connsiteY44" fmla="*/ 1999410 h 3176298"/>
                  <a:gd name="connsiteX45" fmla="*/ 2506847 w 12192000"/>
                  <a:gd name="connsiteY45" fmla="*/ 2019603 h 3176298"/>
                  <a:gd name="connsiteX46" fmla="*/ 2522279 w 12192000"/>
                  <a:gd name="connsiteY46" fmla="*/ 2022080 h 3176298"/>
                  <a:gd name="connsiteX47" fmla="*/ 2676398 w 12192000"/>
                  <a:gd name="connsiteY47" fmla="*/ 2044751 h 3176298"/>
                  <a:gd name="connsiteX48" fmla="*/ 2693543 w 12192000"/>
                  <a:gd name="connsiteY48" fmla="*/ 2045703 h 3176298"/>
                  <a:gd name="connsiteX49" fmla="*/ 2741360 w 12192000"/>
                  <a:gd name="connsiteY49" fmla="*/ 2041701 h 3176298"/>
                  <a:gd name="connsiteX50" fmla="*/ 2854140 w 12192000"/>
                  <a:gd name="connsiteY50" fmla="*/ 2082851 h 3176298"/>
                  <a:gd name="connsiteX51" fmla="*/ 2967110 w 12192000"/>
                  <a:gd name="connsiteY51" fmla="*/ 2096949 h 3176298"/>
                  <a:gd name="connsiteX52" fmla="*/ 3029216 w 12192000"/>
                  <a:gd name="connsiteY52" fmla="*/ 2096757 h 3176298"/>
                  <a:gd name="connsiteX53" fmla="*/ 3073604 w 12192000"/>
                  <a:gd name="connsiteY53" fmla="*/ 2106856 h 3176298"/>
                  <a:gd name="connsiteX54" fmla="*/ 3182763 w 12192000"/>
                  <a:gd name="connsiteY54" fmla="*/ 2137527 h 3176298"/>
                  <a:gd name="connsiteX55" fmla="*/ 3234202 w 12192000"/>
                  <a:gd name="connsiteY55" fmla="*/ 2142289 h 3176298"/>
                  <a:gd name="connsiteX56" fmla="*/ 3288877 w 12192000"/>
                  <a:gd name="connsiteY56" fmla="*/ 2152578 h 3176298"/>
                  <a:gd name="connsiteX57" fmla="*/ 3424135 w 12192000"/>
                  <a:gd name="connsiteY57" fmla="*/ 2198680 h 3176298"/>
                  <a:gd name="connsiteX58" fmla="*/ 3534629 w 12192000"/>
                  <a:gd name="connsiteY58" fmla="*/ 2196013 h 3176298"/>
                  <a:gd name="connsiteX59" fmla="*/ 3605116 w 12192000"/>
                  <a:gd name="connsiteY59" fmla="*/ 2196583 h 3176298"/>
                  <a:gd name="connsiteX60" fmla="*/ 3689131 w 12192000"/>
                  <a:gd name="connsiteY60" fmla="*/ 2211824 h 3176298"/>
                  <a:gd name="connsiteX61" fmla="*/ 3757902 w 12192000"/>
                  <a:gd name="connsiteY61" fmla="*/ 2234114 h 3176298"/>
                  <a:gd name="connsiteX62" fmla="*/ 3852966 w 12192000"/>
                  <a:gd name="connsiteY62" fmla="*/ 2251831 h 3176298"/>
                  <a:gd name="connsiteX63" fmla="*/ 3947648 w 12192000"/>
                  <a:gd name="connsiteY63" fmla="*/ 2285932 h 3176298"/>
                  <a:gd name="connsiteX64" fmla="*/ 4013753 w 12192000"/>
                  <a:gd name="connsiteY64" fmla="*/ 2312031 h 3176298"/>
                  <a:gd name="connsiteX65" fmla="*/ 4105766 w 12192000"/>
                  <a:gd name="connsiteY65" fmla="*/ 2335082 h 3176298"/>
                  <a:gd name="connsiteX66" fmla="*/ 4246551 w 12192000"/>
                  <a:gd name="connsiteY66" fmla="*/ 2351274 h 3176298"/>
                  <a:gd name="connsiteX67" fmla="*/ 4311323 w 12192000"/>
                  <a:gd name="connsiteY67" fmla="*/ 2352991 h 3176298"/>
                  <a:gd name="connsiteX68" fmla="*/ 4413817 w 12192000"/>
                  <a:gd name="connsiteY68" fmla="*/ 2390899 h 3176298"/>
                  <a:gd name="connsiteX69" fmla="*/ 4457632 w 12192000"/>
                  <a:gd name="connsiteY69" fmla="*/ 2409188 h 3176298"/>
                  <a:gd name="connsiteX70" fmla="*/ 4497068 w 12192000"/>
                  <a:gd name="connsiteY70" fmla="*/ 2393947 h 3176298"/>
                  <a:gd name="connsiteX71" fmla="*/ 4522596 w 12192000"/>
                  <a:gd name="connsiteY71" fmla="*/ 2376421 h 3176298"/>
                  <a:gd name="connsiteX72" fmla="*/ 4603368 w 12192000"/>
                  <a:gd name="connsiteY72" fmla="*/ 2391282 h 3176298"/>
                  <a:gd name="connsiteX73" fmla="*/ 4689098 w 12192000"/>
                  <a:gd name="connsiteY73" fmla="*/ 2406903 h 3176298"/>
                  <a:gd name="connsiteX74" fmla="*/ 4719697 w 12192000"/>
                  <a:gd name="connsiteY74" fmla="*/ 2413428 h 3176298"/>
                  <a:gd name="connsiteX75" fmla="*/ 4726469 w 12192000"/>
                  <a:gd name="connsiteY75" fmla="*/ 2414298 h 3176298"/>
                  <a:gd name="connsiteX76" fmla="*/ 4785776 w 12192000"/>
                  <a:gd name="connsiteY76" fmla="*/ 2414298 h 3176298"/>
                  <a:gd name="connsiteX77" fmla="*/ 4788661 w 12192000"/>
                  <a:gd name="connsiteY77" fmla="*/ 2414047 h 3176298"/>
                  <a:gd name="connsiteX78" fmla="*/ 4827024 w 12192000"/>
                  <a:gd name="connsiteY78" fmla="*/ 2408999 h 3176298"/>
                  <a:gd name="connsiteX79" fmla="*/ 4887415 w 12192000"/>
                  <a:gd name="connsiteY79" fmla="*/ 2405570 h 3176298"/>
                  <a:gd name="connsiteX80" fmla="*/ 4936184 w 12192000"/>
                  <a:gd name="connsiteY80" fmla="*/ 2395853 h 3176298"/>
                  <a:gd name="connsiteX81" fmla="*/ 4953328 w 12192000"/>
                  <a:gd name="connsiteY81" fmla="*/ 2390138 h 3176298"/>
                  <a:gd name="connsiteX82" fmla="*/ 5089162 w 12192000"/>
                  <a:gd name="connsiteY82" fmla="*/ 2345560 h 3176298"/>
                  <a:gd name="connsiteX83" fmla="*/ 5234326 w 12192000"/>
                  <a:gd name="connsiteY83" fmla="*/ 2309935 h 3176298"/>
                  <a:gd name="connsiteX84" fmla="*/ 5328438 w 12192000"/>
                  <a:gd name="connsiteY84" fmla="*/ 2332416 h 3176298"/>
                  <a:gd name="connsiteX85" fmla="*/ 5363491 w 12192000"/>
                  <a:gd name="connsiteY85" fmla="*/ 2332034 h 3176298"/>
                  <a:gd name="connsiteX86" fmla="*/ 5524660 w 12192000"/>
                  <a:gd name="connsiteY86" fmla="*/ 2337178 h 3176298"/>
                  <a:gd name="connsiteX87" fmla="*/ 5553045 w 12192000"/>
                  <a:gd name="connsiteY87" fmla="*/ 2342701 h 3176298"/>
                  <a:gd name="connsiteX88" fmla="*/ 5706401 w 12192000"/>
                  <a:gd name="connsiteY88" fmla="*/ 2320032 h 3176298"/>
                  <a:gd name="connsiteX89" fmla="*/ 5762029 w 12192000"/>
                  <a:gd name="connsiteY89" fmla="*/ 2316221 h 3176298"/>
                  <a:gd name="connsiteX90" fmla="*/ 5813276 w 12192000"/>
                  <a:gd name="connsiteY90" fmla="*/ 2309935 h 3176298"/>
                  <a:gd name="connsiteX91" fmla="*/ 5884906 w 12192000"/>
                  <a:gd name="connsiteY91" fmla="*/ 2308411 h 3176298"/>
                  <a:gd name="connsiteX92" fmla="*/ 5959204 w 12192000"/>
                  <a:gd name="connsiteY92" fmla="*/ 2311269 h 3176298"/>
                  <a:gd name="connsiteX93" fmla="*/ 6042072 w 12192000"/>
                  <a:gd name="connsiteY93" fmla="*/ 2310697 h 3176298"/>
                  <a:gd name="connsiteX94" fmla="*/ 6074842 w 12192000"/>
                  <a:gd name="connsiteY94" fmla="*/ 2305745 h 3176298"/>
                  <a:gd name="connsiteX95" fmla="*/ 6163425 w 12192000"/>
                  <a:gd name="connsiteY95" fmla="*/ 2309172 h 3176298"/>
                  <a:gd name="connsiteX96" fmla="*/ 6209909 w 12192000"/>
                  <a:gd name="connsiteY96" fmla="*/ 2303459 h 3176298"/>
                  <a:gd name="connsiteX97" fmla="*/ 6286493 w 12192000"/>
                  <a:gd name="connsiteY97" fmla="*/ 2302315 h 3176298"/>
                  <a:gd name="connsiteX98" fmla="*/ 6311449 w 12192000"/>
                  <a:gd name="connsiteY98" fmla="*/ 2300980 h 3176298"/>
                  <a:gd name="connsiteX99" fmla="*/ 6333739 w 12192000"/>
                  <a:gd name="connsiteY99" fmla="*/ 2300218 h 3176298"/>
                  <a:gd name="connsiteX100" fmla="*/ 6410131 w 12192000"/>
                  <a:gd name="connsiteY100" fmla="*/ 2315841 h 3176298"/>
                  <a:gd name="connsiteX101" fmla="*/ 6477951 w 12192000"/>
                  <a:gd name="connsiteY101" fmla="*/ 2316793 h 3176298"/>
                  <a:gd name="connsiteX102" fmla="*/ 6596828 w 12192000"/>
                  <a:gd name="connsiteY102" fmla="*/ 2329368 h 3176298"/>
                  <a:gd name="connsiteX103" fmla="*/ 6623118 w 12192000"/>
                  <a:gd name="connsiteY103" fmla="*/ 2324985 h 3176298"/>
                  <a:gd name="connsiteX104" fmla="*/ 6705417 w 12192000"/>
                  <a:gd name="connsiteY104" fmla="*/ 2323272 h 3176298"/>
                  <a:gd name="connsiteX105" fmla="*/ 6752283 w 12192000"/>
                  <a:gd name="connsiteY105" fmla="*/ 2321937 h 3176298"/>
                  <a:gd name="connsiteX106" fmla="*/ 6810195 w 12192000"/>
                  <a:gd name="connsiteY106" fmla="*/ 2331082 h 3176298"/>
                  <a:gd name="connsiteX107" fmla="*/ 6910782 w 12192000"/>
                  <a:gd name="connsiteY107" fmla="*/ 2350512 h 3176298"/>
                  <a:gd name="connsiteX108" fmla="*/ 6937263 w 12192000"/>
                  <a:gd name="connsiteY108" fmla="*/ 2353561 h 3176298"/>
                  <a:gd name="connsiteX109" fmla="*/ 6985653 w 12192000"/>
                  <a:gd name="connsiteY109" fmla="*/ 2362897 h 3176298"/>
                  <a:gd name="connsiteX110" fmla="*/ 6994415 w 12192000"/>
                  <a:gd name="connsiteY110" fmla="*/ 2364611 h 3176298"/>
                  <a:gd name="connsiteX111" fmla="*/ 7068141 w 12192000"/>
                  <a:gd name="connsiteY111" fmla="*/ 2388234 h 3176298"/>
                  <a:gd name="connsiteX112" fmla="*/ 7106432 w 12192000"/>
                  <a:gd name="connsiteY112" fmla="*/ 2390138 h 3176298"/>
                  <a:gd name="connsiteX113" fmla="*/ 7216547 w 12192000"/>
                  <a:gd name="connsiteY113" fmla="*/ 2390330 h 3176298"/>
                  <a:gd name="connsiteX114" fmla="*/ 7263220 w 12192000"/>
                  <a:gd name="connsiteY114" fmla="*/ 2386709 h 3176298"/>
                  <a:gd name="connsiteX115" fmla="*/ 7375428 w 12192000"/>
                  <a:gd name="connsiteY115" fmla="*/ 2372803 h 3176298"/>
                  <a:gd name="connsiteX116" fmla="*/ 7445916 w 12192000"/>
                  <a:gd name="connsiteY116" fmla="*/ 2365945 h 3176298"/>
                  <a:gd name="connsiteX117" fmla="*/ 7526880 w 12192000"/>
                  <a:gd name="connsiteY117" fmla="*/ 2355084 h 3176298"/>
                  <a:gd name="connsiteX118" fmla="*/ 7619655 w 12192000"/>
                  <a:gd name="connsiteY118" fmla="*/ 2348226 h 3176298"/>
                  <a:gd name="connsiteX119" fmla="*/ 7788636 w 12192000"/>
                  <a:gd name="connsiteY119" fmla="*/ 2327461 h 3176298"/>
                  <a:gd name="connsiteX120" fmla="*/ 7952280 w 12192000"/>
                  <a:gd name="connsiteY120" fmla="*/ 2305935 h 3176298"/>
                  <a:gd name="connsiteX121" fmla="*/ 8019339 w 12192000"/>
                  <a:gd name="connsiteY121" fmla="*/ 2286884 h 3176298"/>
                  <a:gd name="connsiteX122" fmla="*/ 8137835 w 12192000"/>
                  <a:gd name="connsiteY122" fmla="*/ 2259832 h 3176298"/>
                  <a:gd name="connsiteX123" fmla="*/ 8189651 w 12192000"/>
                  <a:gd name="connsiteY123" fmla="*/ 2243639 h 3176298"/>
                  <a:gd name="connsiteX124" fmla="*/ 8313671 w 12192000"/>
                  <a:gd name="connsiteY124" fmla="*/ 2209920 h 3176298"/>
                  <a:gd name="connsiteX125" fmla="*/ 8459979 w 12192000"/>
                  <a:gd name="connsiteY125" fmla="*/ 2158864 h 3176298"/>
                  <a:gd name="connsiteX126" fmla="*/ 8516369 w 12192000"/>
                  <a:gd name="connsiteY126" fmla="*/ 2144003 h 3176298"/>
                  <a:gd name="connsiteX127" fmla="*/ 8657726 w 12192000"/>
                  <a:gd name="connsiteY127" fmla="*/ 2106284 h 3176298"/>
                  <a:gd name="connsiteX128" fmla="*/ 8711448 w 12192000"/>
                  <a:gd name="connsiteY128" fmla="*/ 2098664 h 3176298"/>
                  <a:gd name="connsiteX129" fmla="*/ 8772219 w 12192000"/>
                  <a:gd name="connsiteY129" fmla="*/ 2082280 h 3176298"/>
                  <a:gd name="connsiteX130" fmla="*/ 8845565 w 12192000"/>
                  <a:gd name="connsiteY130" fmla="*/ 2053705 h 3176298"/>
                  <a:gd name="connsiteX131" fmla="*/ 8967871 w 12192000"/>
                  <a:gd name="connsiteY131" fmla="*/ 2011221 h 3176298"/>
                  <a:gd name="connsiteX132" fmla="*/ 9015878 w 12192000"/>
                  <a:gd name="connsiteY132" fmla="*/ 2001124 h 3176298"/>
                  <a:gd name="connsiteX133" fmla="*/ 9234579 w 12192000"/>
                  <a:gd name="connsiteY133" fmla="*/ 1935209 h 3176298"/>
                  <a:gd name="connsiteX134" fmla="*/ 9346597 w 12192000"/>
                  <a:gd name="connsiteY134" fmla="*/ 1896917 h 3176298"/>
                  <a:gd name="connsiteX135" fmla="*/ 9416321 w 12192000"/>
                  <a:gd name="connsiteY135" fmla="*/ 1880724 h 3176298"/>
                  <a:gd name="connsiteX136" fmla="*/ 9477283 w 12192000"/>
                  <a:gd name="connsiteY136" fmla="*/ 1856149 h 3176298"/>
                  <a:gd name="connsiteX137" fmla="*/ 9666265 w 12192000"/>
                  <a:gd name="connsiteY137" fmla="*/ 1787186 h 3176298"/>
                  <a:gd name="connsiteX138" fmla="*/ 9754088 w 12192000"/>
                  <a:gd name="connsiteY138" fmla="*/ 1741464 h 3176298"/>
                  <a:gd name="connsiteX139" fmla="*/ 9899446 w 12192000"/>
                  <a:gd name="connsiteY139" fmla="*/ 1656880 h 3176298"/>
                  <a:gd name="connsiteX140" fmla="*/ 9993175 w 12192000"/>
                  <a:gd name="connsiteY140" fmla="*/ 1576487 h 3176298"/>
                  <a:gd name="connsiteX141" fmla="*/ 10044230 w 12192000"/>
                  <a:gd name="connsiteY141" fmla="*/ 1540480 h 3176298"/>
                  <a:gd name="connsiteX142" fmla="*/ 10131863 w 12192000"/>
                  <a:gd name="connsiteY142" fmla="*/ 1485613 h 3176298"/>
                  <a:gd name="connsiteX143" fmla="*/ 10242357 w 12192000"/>
                  <a:gd name="connsiteY143" fmla="*/ 1410555 h 3176298"/>
                  <a:gd name="connsiteX144" fmla="*/ 10363709 w 12192000"/>
                  <a:gd name="connsiteY144" fmla="*/ 1359499 h 3176298"/>
                  <a:gd name="connsiteX145" fmla="*/ 10428291 w 12192000"/>
                  <a:gd name="connsiteY145" fmla="*/ 1314920 h 3176298"/>
                  <a:gd name="connsiteX146" fmla="*/ 10490969 w 12192000"/>
                  <a:gd name="connsiteY146" fmla="*/ 1267104 h 3176298"/>
                  <a:gd name="connsiteX147" fmla="*/ 10523354 w 12192000"/>
                  <a:gd name="connsiteY147" fmla="*/ 1238337 h 3176298"/>
                  <a:gd name="connsiteX148" fmla="*/ 10590031 w 12192000"/>
                  <a:gd name="connsiteY148" fmla="*/ 1191664 h 3176298"/>
                  <a:gd name="connsiteX149" fmla="*/ 10656519 w 12192000"/>
                  <a:gd name="connsiteY149" fmla="*/ 1156038 h 3176298"/>
                  <a:gd name="connsiteX150" fmla="*/ 10703573 w 12192000"/>
                  <a:gd name="connsiteY150" fmla="*/ 1120603 h 3176298"/>
                  <a:gd name="connsiteX151" fmla="*/ 10764534 w 12192000"/>
                  <a:gd name="connsiteY151" fmla="*/ 1067643 h 3176298"/>
                  <a:gd name="connsiteX152" fmla="*/ 10850453 w 12192000"/>
                  <a:gd name="connsiteY152" fmla="*/ 1014301 h 3176298"/>
                  <a:gd name="connsiteX153" fmla="*/ 10929704 w 12192000"/>
                  <a:gd name="connsiteY153" fmla="*/ 980201 h 3176298"/>
                  <a:gd name="connsiteX154" fmla="*/ 10967423 w 12192000"/>
                  <a:gd name="connsiteY154" fmla="*/ 930289 h 3176298"/>
                  <a:gd name="connsiteX155" fmla="*/ 11058869 w 12192000"/>
                  <a:gd name="connsiteY155" fmla="*/ 838084 h 3176298"/>
                  <a:gd name="connsiteX156" fmla="*/ 11172600 w 12192000"/>
                  <a:gd name="connsiteY156" fmla="*/ 762834 h 3176298"/>
                  <a:gd name="connsiteX157" fmla="*/ 11275283 w 12192000"/>
                  <a:gd name="connsiteY157" fmla="*/ 673676 h 3176298"/>
                  <a:gd name="connsiteX158" fmla="*/ 11320623 w 12192000"/>
                  <a:gd name="connsiteY158" fmla="*/ 639195 h 3176298"/>
                  <a:gd name="connsiteX159" fmla="*/ 11374346 w 12192000"/>
                  <a:gd name="connsiteY159" fmla="*/ 601664 h 3176298"/>
                  <a:gd name="connsiteX160" fmla="*/ 11448453 w 12192000"/>
                  <a:gd name="connsiteY160" fmla="*/ 567755 h 3176298"/>
                  <a:gd name="connsiteX161" fmla="*/ 11532275 w 12192000"/>
                  <a:gd name="connsiteY161" fmla="*/ 522605 h 3176298"/>
                  <a:gd name="connsiteX162" fmla="*/ 11562947 w 12192000"/>
                  <a:gd name="connsiteY162" fmla="*/ 486598 h 3176298"/>
                  <a:gd name="connsiteX163" fmla="*/ 11672489 w 12192000"/>
                  <a:gd name="connsiteY163" fmla="*/ 335337 h 3176298"/>
                  <a:gd name="connsiteX164" fmla="*/ 11821656 w 12192000"/>
                  <a:gd name="connsiteY164" fmla="*/ 207889 h 3176298"/>
                  <a:gd name="connsiteX165" fmla="*/ 11986443 w 12192000"/>
                  <a:gd name="connsiteY165" fmla="*/ 104824 h 3176298"/>
                  <a:gd name="connsiteX166" fmla="*/ 12026448 w 12192000"/>
                  <a:gd name="connsiteY166" fmla="*/ 88821 h 3176298"/>
                  <a:gd name="connsiteX167" fmla="*/ 12160947 w 12192000"/>
                  <a:gd name="connsiteY167" fmla="*/ 28621 h 3176298"/>
                  <a:gd name="connsiteX168" fmla="*/ 12192000 w 12192000"/>
                  <a:gd name="connsiteY168" fmla="*/ 0 h 3176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Lst>
                <a:rect l="l" t="t" r="r" b="b"/>
                <a:pathLst>
                  <a:path w="12192000" h="3176298">
                    <a:moveTo>
                      <a:pt x="12192000" y="0"/>
                    </a:moveTo>
                    <a:lnTo>
                      <a:pt x="12192000" y="3176298"/>
                    </a:lnTo>
                    <a:lnTo>
                      <a:pt x="0" y="3176298"/>
                    </a:lnTo>
                    <a:lnTo>
                      <a:pt x="0" y="2264980"/>
                    </a:lnTo>
                    <a:lnTo>
                      <a:pt x="544" y="2264980"/>
                    </a:lnTo>
                    <a:lnTo>
                      <a:pt x="544" y="2392219"/>
                    </a:lnTo>
                    <a:lnTo>
                      <a:pt x="61197" y="2387448"/>
                    </a:lnTo>
                    <a:cubicBezTo>
                      <a:pt x="80794" y="2382137"/>
                      <a:pt x="99990" y="2374707"/>
                      <a:pt x="119613" y="2369945"/>
                    </a:cubicBezTo>
                    <a:cubicBezTo>
                      <a:pt x="137898" y="2365563"/>
                      <a:pt x="155046" y="2355466"/>
                      <a:pt x="172384" y="2347084"/>
                    </a:cubicBezTo>
                    <a:cubicBezTo>
                      <a:pt x="205529" y="2331082"/>
                      <a:pt x="240965" y="2341178"/>
                      <a:pt x="274873" y="2336988"/>
                    </a:cubicBezTo>
                    <a:cubicBezTo>
                      <a:pt x="285732" y="2335653"/>
                      <a:pt x="296590" y="2334130"/>
                      <a:pt x="307259" y="2331461"/>
                    </a:cubicBezTo>
                    <a:cubicBezTo>
                      <a:pt x="336408" y="2324413"/>
                      <a:pt x="366127" y="2318317"/>
                      <a:pt x="394511" y="2308601"/>
                    </a:cubicBezTo>
                    <a:cubicBezTo>
                      <a:pt x="426709" y="2297743"/>
                      <a:pt x="457572" y="2283264"/>
                      <a:pt x="494337" y="2268213"/>
                    </a:cubicBezTo>
                    <a:cubicBezTo>
                      <a:pt x="507102" y="2272024"/>
                      <a:pt x="526724" y="2282312"/>
                      <a:pt x="546917" y="2283264"/>
                    </a:cubicBezTo>
                    <a:cubicBezTo>
                      <a:pt x="611880" y="2286503"/>
                      <a:pt x="672650" y="2268786"/>
                      <a:pt x="730754" y="2240780"/>
                    </a:cubicBezTo>
                    <a:cubicBezTo>
                      <a:pt x="748471" y="2232399"/>
                      <a:pt x="767524" y="2226874"/>
                      <a:pt x="785432" y="2218682"/>
                    </a:cubicBezTo>
                    <a:cubicBezTo>
                      <a:pt x="791717" y="2215826"/>
                      <a:pt x="799909" y="2209730"/>
                      <a:pt x="801053" y="2204013"/>
                    </a:cubicBezTo>
                    <a:cubicBezTo>
                      <a:pt x="807719" y="2170866"/>
                      <a:pt x="832486" y="2171436"/>
                      <a:pt x="858205" y="2169532"/>
                    </a:cubicBezTo>
                    <a:cubicBezTo>
                      <a:pt x="888877" y="2167247"/>
                      <a:pt x="919165" y="2161912"/>
                      <a:pt x="949646" y="2157340"/>
                    </a:cubicBezTo>
                    <a:cubicBezTo>
                      <a:pt x="953648" y="2156768"/>
                      <a:pt x="957266" y="2152768"/>
                      <a:pt x="960887" y="2150099"/>
                    </a:cubicBezTo>
                    <a:cubicBezTo>
                      <a:pt x="966411" y="2146099"/>
                      <a:pt x="971554" y="2140003"/>
                      <a:pt x="977653" y="2138480"/>
                    </a:cubicBezTo>
                    <a:cubicBezTo>
                      <a:pt x="1008894" y="2131049"/>
                      <a:pt x="1040327" y="2124763"/>
                      <a:pt x="1071762" y="2117905"/>
                    </a:cubicBezTo>
                    <a:cubicBezTo>
                      <a:pt x="1078810" y="2116380"/>
                      <a:pt x="1086048" y="2114476"/>
                      <a:pt x="1092527" y="2111428"/>
                    </a:cubicBezTo>
                    <a:cubicBezTo>
                      <a:pt x="1098623" y="2108570"/>
                      <a:pt x="1103767" y="2103616"/>
                      <a:pt x="1109865" y="2100568"/>
                    </a:cubicBezTo>
                    <a:cubicBezTo>
                      <a:pt x="1126437" y="2092378"/>
                      <a:pt x="1143394" y="2084757"/>
                      <a:pt x="1162823" y="2075613"/>
                    </a:cubicBezTo>
                    <a:cubicBezTo>
                      <a:pt x="1173681" y="2092757"/>
                      <a:pt x="1188354" y="2083041"/>
                      <a:pt x="1206641" y="2074851"/>
                    </a:cubicBezTo>
                    <a:cubicBezTo>
                      <a:pt x="1225310" y="2066468"/>
                      <a:pt x="1246837" y="2063801"/>
                      <a:pt x="1267411" y="2060753"/>
                    </a:cubicBezTo>
                    <a:cubicBezTo>
                      <a:pt x="1305132" y="2055228"/>
                      <a:pt x="1343044" y="2051799"/>
                      <a:pt x="1380762" y="2046847"/>
                    </a:cubicBezTo>
                    <a:cubicBezTo>
                      <a:pt x="1388765" y="2045703"/>
                      <a:pt x="1397909" y="2043608"/>
                      <a:pt x="1404006" y="2038844"/>
                    </a:cubicBezTo>
                    <a:cubicBezTo>
                      <a:pt x="1445725" y="2006839"/>
                      <a:pt x="1496403" y="1997887"/>
                      <a:pt x="1544598" y="2000932"/>
                    </a:cubicBezTo>
                    <a:cubicBezTo>
                      <a:pt x="1582510" y="2003220"/>
                      <a:pt x="1619658" y="2004935"/>
                      <a:pt x="1657188" y="2001697"/>
                    </a:cubicBezTo>
                    <a:cubicBezTo>
                      <a:pt x="1660046" y="2001505"/>
                      <a:pt x="1663856" y="2001887"/>
                      <a:pt x="1665950" y="2003411"/>
                    </a:cubicBezTo>
                    <a:cubicBezTo>
                      <a:pt x="1678904" y="2013507"/>
                      <a:pt x="1692431" y="2014269"/>
                      <a:pt x="1709006" y="2015983"/>
                    </a:cubicBezTo>
                    <a:cubicBezTo>
                      <a:pt x="1732439" y="2018461"/>
                      <a:pt x="1753965" y="2016745"/>
                      <a:pt x="1775684" y="2012555"/>
                    </a:cubicBezTo>
                    <a:cubicBezTo>
                      <a:pt x="1791496" y="2009507"/>
                      <a:pt x="1807497" y="2003220"/>
                      <a:pt x="1821596" y="1995218"/>
                    </a:cubicBezTo>
                    <a:cubicBezTo>
                      <a:pt x="1841216" y="1983978"/>
                      <a:pt x="1860079" y="1979597"/>
                      <a:pt x="1878748" y="1994457"/>
                    </a:cubicBezTo>
                    <a:cubicBezTo>
                      <a:pt x="1898940" y="2010269"/>
                      <a:pt x="1921800" y="2004745"/>
                      <a:pt x="1944092" y="2005315"/>
                    </a:cubicBezTo>
                    <a:cubicBezTo>
                      <a:pt x="1953806" y="2005507"/>
                      <a:pt x="1964094" y="2005124"/>
                      <a:pt x="1973429" y="2007601"/>
                    </a:cubicBezTo>
                    <a:cubicBezTo>
                      <a:pt x="2000479" y="2014651"/>
                      <a:pt x="2026581" y="2025320"/>
                      <a:pt x="2054013" y="2030082"/>
                    </a:cubicBezTo>
                    <a:cubicBezTo>
                      <a:pt x="2069254" y="2032747"/>
                      <a:pt x="2086208" y="2027986"/>
                      <a:pt x="2102021" y="2024557"/>
                    </a:cubicBezTo>
                    <a:cubicBezTo>
                      <a:pt x="2118023" y="2020937"/>
                      <a:pt x="2133834" y="2015413"/>
                      <a:pt x="2149267" y="2009697"/>
                    </a:cubicBezTo>
                    <a:cubicBezTo>
                      <a:pt x="2159743" y="2005887"/>
                      <a:pt x="2171173" y="2002267"/>
                      <a:pt x="2179556" y="1995409"/>
                    </a:cubicBezTo>
                    <a:cubicBezTo>
                      <a:pt x="2198608" y="1979788"/>
                      <a:pt x="2218229" y="1977120"/>
                      <a:pt x="2240710" y="1985312"/>
                    </a:cubicBezTo>
                    <a:cubicBezTo>
                      <a:pt x="2244137" y="1986647"/>
                      <a:pt x="2248138" y="1986647"/>
                      <a:pt x="2251948" y="1986836"/>
                    </a:cubicBezTo>
                    <a:cubicBezTo>
                      <a:pt x="2312915" y="1990836"/>
                      <a:pt x="2373874" y="1993314"/>
                      <a:pt x="2434456" y="1999410"/>
                    </a:cubicBezTo>
                    <a:cubicBezTo>
                      <a:pt x="2459029" y="2001887"/>
                      <a:pt x="2482652" y="2012745"/>
                      <a:pt x="2506847" y="2019603"/>
                    </a:cubicBezTo>
                    <a:cubicBezTo>
                      <a:pt x="2511800" y="2020937"/>
                      <a:pt x="2517327" y="2023033"/>
                      <a:pt x="2522279" y="2022080"/>
                    </a:cubicBezTo>
                    <a:cubicBezTo>
                      <a:pt x="2576191" y="2012555"/>
                      <a:pt x="2626677" y="2026461"/>
                      <a:pt x="2676398" y="2044751"/>
                    </a:cubicBezTo>
                    <a:cubicBezTo>
                      <a:pt x="2681540" y="2046656"/>
                      <a:pt x="2687827" y="2046084"/>
                      <a:pt x="2693543" y="2045703"/>
                    </a:cubicBezTo>
                    <a:cubicBezTo>
                      <a:pt x="2709548" y="2044370"/>
                      <a:pt x="2726882" y="2037701"/>
                      <a:pt x="2741360" y="2041701"/>
                    </a:cubicBezTo>
                    <a:cubicBezTo>
                      <a:pt x="2779842" y="2052753"/>
                      <a:pt x="2817943" y="2066087"/>
                      <a:pt x="2854140" y="2082851"/>
                    </a:cubicBezTo>
                    <a:cubicBezTo>
                      <a:pt x="2890910" y="2099805"/>
                      <a:pt x="2925008" y="2114095"/>
                      <a:pt x="2967110" y="2096949"/>
                    </a:cubicBezTo>
                    <a:cubicBezTo>
                      <a:pt x="2985016" y="2089709"/>
                      <a:pt x="3008639" y="2094853"/>
                      <a:pt x="3029216" y="2096757"/>
                    </a:cubicBezTo>
                    <a:cubicBezTo>
                      <a:pt x="3044264" y="2098282"/>
                      <a:pt x="3058743" y="2106856"/>
                      <a:pt x="3073604" y="2106856"/>
                    </a:cubicBezTo>
                    <a:cubicBezTo>
                      <a:pt x="3113231" y="2106856"/>
                      <a:pt x="3148472" y="2116953"/>
                      <a:pt x="3182763" y="2137527"/>
                    </a:cubicBezTo>
                    <a:cubicBezTo>
                      <a:pt x="3196102" y="2145528"/>
                      <a:pt x="3216867" y="2140193"/>
                      <a:pt x="3234202" y="2142289"/>
                    </a:cubicBezTo>
                    <a:cubicBezTo>
                      <a:pt x="3252492" y="2144765"/>
                      <a:pt x="3271348" y="2147051"/>
                      <a:pt x="3288877" y="2152578"/>
                    </a:cubicBezTo>
                    <a:cubicBezTo>
                      <a:pt x="3334216" y="2167056"/>
                      <a:pt x="3378986" y="2183439"/>
                      <a:pt x="3424135" y="2198680"/>
                    </a:cubicBezTo>
                    <a:cubicBezTo>
                      <a:pt x="3461282" y="2211253"/>
                      <a:pt x="3497862" y="2201347"/>
                      <a:pt x="3534629" y="2196013"/>
                    </a:cubicBezTo>
                    <a:cubicBezTo>
                      <a:pt x="3557682" y="2192583"/>
                      <a:pt x="3579206" y="2184391"/>
                      <a:pt x="3605116" y="2196583"/>
                    </a:cubicBezTo>
                    <a:cubicBezTo>
                      <a:pt x="3629882" y="2208205"/>
                      <a:pt x="3661315" y="2205537"/>
                      <a:pt x="3689131" y="2211824"/>
                    </a:cubicBezTo>
                    <a:cubicBezTo>
                      <a:pt x="3712565" y="2217157"/>
                      <a:pt x="3735231" y="2225732"/>
                      <a:pt x="3757902" y="2234114"/>
                    </a:cubicBezTo>
                    <a:cubicBezTo>
                      <a:pt x="3788766" y="2245545"/>
                      <a:pt x="3819245" y="2257545"/>
                      <a:pt x="3852966" y="2251831"/>
                    </a:cubicBezTo>
                    <a:cubicBezTo>
                      <a:pt x="3891259" y="2245353"/>
                      <a:pt x="3917546" y="2269738"/>
                      <a:pt x="3947648" y="2285932"/>
                    </a:cubicBezTo>
                    <a:cubicBezTo>
                      <a:pt x="3968414" y="2296980"/>
                      <a:pt x="3991083" y="2305172"/>
                      <a:pt x="4013753" y="2312031"/>
                    </a:cubicBezTo>
                    <a:cubicBezTo>
                      <a:pt x="4044043" y="2320985"/>
                      <a:pt x="4075285" y="2326320"/>
                      <a:pt x="4105766" y="2335082"/>
                    </a:cubicBezTo>
                    <a:cubicBezTo>
                      <a:pt x="4151870" y="2348226"/>
                      <a:pt x="4198546" y="2358514"/>
                      <a:pt x="4246551" y="2351274"/>
                    </a:cubicBezTo>
                    <a:cubicBezTo>
                      <a:pt x="4268649" y="2348036"/>
                      <a:pt x="4289227" y="2348226"/>
                      <a:pt x="4311323" y="2352991"/>
                    </a:cubicBezTo>
                    <a:cubicBezTo>
                      <a:pt x="4347518" y="2360801"/>
                      <a:pt x="4384668" y="2361753"/>
                      <a:pt x="4413817" y="2390899"/>
                    </a:cubicBezTo>
                    <a:cubicBezTo>
                      <a:pt x="4424104" y="2401188"/>
                      <a:pt x="4442581" y="2403853"/>
                      <a:pt x="4457632" y="2409188"/>
                    </a:cubicBezTo>
                    <a:cubicBezTo>
                      <a:pt x="4474969" y="2415476"/>
                      <a:pt x="4487731" y="2412236"/>
                      <a:pt x="4497068" y="2393947"/>
                    </a:cubicBezTo>
                    <a:cubicBezTo>
                      <a:pt x="4501257" y="2385757"/>
                      <a:pt x="4513260" y="2377755"/>
                      <a:pt x="4522596" y="2376421"/>
                    </a:cubicBezTo>
                    <a:cubicBezTo>
                      <a:pt x="4550599" y="2372421"/>
                      <a:pt x="4576318" y="2378327"/>
                      <a:pt x="4603368" y="2391282"/>
                    </a:cubicBezTo>
                    <a:cubicBezTo>
                      <a:pt x="4628705" y="2403474"/>
                      <a:pt x="4660331" y="2402140"/>
                      <a:pt x="4689098" y="2406903"/>
                    </a:cubicBezTo>
                    <a:cubicBezTo>
                      <a:pt x="4699289" y="2408618"/>
                      <a:pt x="4709482" y="2411237"/>
                      <a:pt x="4719697" y="2413428"/>
                    </a:cubicBezTo>
                    <a:lnTo>
                      <a:pt x="4726469" y="2414298"/>
                    </a:lnTo>
                    <a:lnTo>
                      <a:pt x="4785776" y="2414298"/>
                    </a:lnTo>
                    <a:lnTo>
                      <a:pt x="4788661" y="2414047"/>
                    </a:lnTo>
                    <a:cubicBezTo>
                      <a:pt x="4801401" y="2412237"/>
                      <a:pt x="4814166" y="2410142"/>
                      <a:pt x="4827024" y="2408999"/>
                    </a:cubicBezTo>
                    <a:cubicBezTo>
                      <a:pt x="4847027" y="2407095"/>
                      <a:pt x="4867412" y="2407856"/>
                      <a:pt x="4887415" y="2405570"/>
                    </a:cubicBezTo>
                    <a:cubicBezTo>
                      <a:pt x="4903799" y="2403853"/>
                      <a:pt x="4919991" y="2399474"/>
                      <a:pt x="4936184" y="2395853"/>
                    </a:cubicBezTo>
                    <a:cubicBezTo>
                      <a:pt x="4942089" y="2394520"/>
                      <a:pt x="4947996" y="2389376"/>
                      <a:pt x="4953328" y="2390138"/>
                    </a:cubicBezTo>
                    <a:cubicBezTo>
                      <a:pt x="5006292" y="2398330"/>
                      <a:pt x="5044391" y="2361753"/>
                      <a:pt x="5089162" y="2345560"/>
                    </a:cubicBezTo>
                    <a:cubicBezTo>
                      <a:pt x="5136216" y="2328413"/>
                      <a:pt x="5181748" y="2302124"/>
                      <a:pt x="5234326" y="2309935"/>
                    </a:cubicBezTo>
                    <a:cubicBezTo>
                      <a:pt x="5266141" y="2314697"/>
                      <a:pt x="5296812" y="2325747"/>
                      <a:pt x="5328438" y="2332416"/>
                    </a:cubicBezTo>
                    <a:cubicBezTo>
                      <a:pt x="5339677" y="2334701"/>
                      <a:pt x="5352250" y="2334320"/>
                      <a:pt x="5363491" y="2332034"/>
                    </a:cubicBezTo>
                    <a:cubicBezTo>
                      <a:pt x="5417784" y="2321555"/>
                      <a:pt x="5471316" y="2320032"/>
                      <a:pt x="5524660" y="2337178"/>
                    </a:cubicBezTo>
                    <a:cubicBezTo>
                      <a:pt x="5533802" y="2340036"/>
                      <a:pt x="5543518" y="2342701"/>
                      <a:pt x="5553045" y="2342701"/>
                    </a:cubicBezTo>
                    <a:cubicBezTo>
                      <a:pt x="5605244" y="2342701"/>
                      <a:pt x="5656488" y="2338701"/>
                      <a:pt x="5706401" y="2320032"/>
                    </a:cubicBezTo>
                    <a:cubicBezTo>
                      <a:pt x="5723166" y="2313745"/>
                      <a:pt x="5743551" y="2317745"/>
                      <a:pt x="5762029" y="2316221"/>
                    </a:cubicBezTo>
                    <a:cubicBezTo>
                      <a:pt x="5779174" y="2314889"/>
                      <a:pt x="5796702" y="2314317"/>
                      <a:pt x="5813276" y="2309935"/>
                    </a:cubicBezTo>
                    <a:cubicBezTo>
                      <a:pt x="5837472" y="2303459"/>
                      <a:pt x="5859949" y="2302697"/>
                      <a:pt x="5884906" y="2308411"/>
                    </a:cubicBezTo>
                    <a:cubicBezTo>
                      <a:pt x="5908719" y="2313745"/>
                      <a:pt x="5934438" y="2311079"/>
                      <a:pt x="5959204" y="2311269"/>
                    </a:cubicBezTo>
                    <a:cubicBezTo>
                      <a:pt x="5986828" y="2311459"/>
                      <a:pt x="6014449" y="2311649"/>
                      <a:pt x="6042072" y="2310697"/>
                    </a:cubicBezTo>
                    <a:cubicBezTo>
                      <a:pt x="6053124" y="2310317"/>
                      <a:pt x="6065695" y="2302697"/>
                      <a:pt x="6074842" y="2305745"/>
                    </a:cubicBezTo>
                    <a:cubicBezTo>
                      <a:pt x="6104368" y="2316031"/>
                      <a:pt x="6133897" y="2303649"/>
                      <a:pt x="6163425" y="2309172"/>
                    </a:cubicBezTo>
                    <a:cubicBezTo>
                      <a:pt x="6177905" y="2312031"/>
                      <a:pt x="6194288" y="2304220"/>
                      <a:pt x="6209909" y="2303459"/>
                    </a:cubicBezTo>
                    <a:cubicBezTo>
                      <a:pt x="6235437" y="2302124"/>
                      <a:pt x="6260964" y="2302697"/>
                      <a:pt x="6286493" y="2302315"/>
                    </a:cubicBezTo>
                    <a:cubicBezTo>
                      <a:pt x="6294876" y="2302124"/>
                      <a:pt x="6303068" y="2301362"/>
                      <a:pt x="6311449" y="2300980"/>
                    </a:cubicBezTo>
                    <a:cubicBezTo>
                      <a:pt x="6318880" y="2300601"/>
                      <a:pt x="6326691" y="2298887"/>
                      <a:pt x="6333739" y="2300218"/>
                    </a:cubicBezTo>
                    <a:cubicBezTo>
                      <a:pt x="6359268" y="2304983"/>
                      <a:pt x="6384414" y="2312793"/>
                      <a:pt x="6410131" y="2315841"/>
                    </a:cubicBezTo>
                    <a:cubicBezTo>
                      <a:pt x="6432420" y="2318507"/>
                      <a:pt x="6455472" y="2314889"/>
                      <a:pt x="6477951" y="2316793"/>
                    </a:cubicBezTo>
                    <a:cubicBezTo>
                      <a:pt x="6517576" y="2320032"/>
                      <a:pt x="6557201" y="2325747"/>
                      <a:pt x="6596828" y="2329368"/>
                    </a:cubicBezTo>
                    <a:cubicBezTo>
                      <a:pt x="6605401" y="2330130"/>
                      <a:pt x="6614353" y="2325365"/>
                      <a:pt x="6623118" y="2324985"/>
                    </a:cubicBezTo>
                    <a:cubicBezTo>
                      <a:pt x="6650551" y="2324033"/>
                      <a:pt x="6677984" y="2323841"/>
                      <a:pt x="6705417" y="2323272"/>
                    </a:cubicBezTo>
                    <a:cubicBezTo>
                      <a:pt x="6721038" y="2323080"/>
                      <a:pt x="6736851" y="2323651"/>
                      <a:pt x="6752283" y="2321937"/>
                    </a:cubicBezTo>
                    <a:cubicBezTo>
                      <a:pt x="6772665" y="2319651"/>
                      <a:pt x="6791144" y="2316221"/>
                      <a:pt x="6810195" y="2331082"/>
                    </a:cubicBezTo>
                    <a:cubicBezTo>
                      <a:pt x="6839534" y="2354132"/>
                      <a:pt x="6876872" y="2345178"/>
                      <a:pt x="6910782" y="2350512"/>
                    </a:cubicBezTo>
                    <a:cubicBezTo>
                      <a:pt x="6919547" y="2351847"/>
                      <a:pt x="6928501" y="2352036"/>
                      <a:pt x="6937263" y="2353561"/>
                    </a:cubicBezTo>
                    <a:cubicBezTo>
                      <a:pt x="6953457" y="2356418"/>
                      <a:pt x="6969457" y="2359657"/>
                      <a:pt x="6985653" y="2362897"/>
                    </a:cubicBezTo>
                    <a:cubicBezTo>
                      <a:pt x="6988509" y="2363467"/>
                      <a:pt x="6991747" y="2363659"/>
                      <a:pt x="6994415" y="2364611"/>
                    </a:cubicBezTo>
                    <a:cubicBezTo>
                      <a:pt x="7018991" y="2372611"/>
                      <a:pt x="7043184" y="2381755"/>
                      <a:pt x="7068141" y="2388234"/>
                    </a:cubicBezTo>
                    <a:cubicBezTo>
                      <a:pt x="7080334" y="2391472"/>
                      <a:pt x="7093860" y="2391853"/>
                      <a:pt x="7106432" y="2390138"/>
                    </a:cubicBezTo>
                    <a:cubicBezTo>
                      <a:pt x="7143199" y="2385185"/>
                      <a:pt x="7179587" y="2383089"/>
                      <a:pt x="7216547" y="2390330"/>
                    </a:cubicBezTo>
                    <a:cubicBezTo>
                      <a:pt x="7231214" y="2393186"/>
                      <a:pt x="7247599" y="2388424"/>
                      <a:pt x="7263220" y="2386709"/>
                    </a:cubicBezTo>
                    <a:cubicBezTo>
                      <a:pt x="7300559" y="2382137"/>
                      <a:pt x="7337899" y="2377183"/>
                      <a:pt x="7375428" y="2372803"/>
                    </a:cubicBezTo>
                    <a:cubicBezTo>
                      <a:pt x="7398860" y="2370135"/>
                      <a:pt x="7422483" y="2368611"/>
                      <a:pt x="7445916" y="2365945"/>
                    </a:cubicBezTo>
                    <a:cubicBezTo>
                      <a:pt x="7472967" y="2362705"/>
                      <a:pt x="7499828" y="2357753"/>
                      <a:pt x="7526880" y="2355084"/>
                    </a:cubicBezTo>
                    <a:cubicBezTo>
                      <a:pt x="7557742" y="2352036"/>
                      <a:pt x="7588795" y="2351466"/>
                      <a:pt x="7619655" y="2348226"/>
                    </a:cubicBezTo>
                    <a:cubicBezTo>
                      <a:pt x="7676047" y="2341940"/>
                      <a:pt x="7732247" y="2334509"/>
                      <a:pt x="7788636" y="2327461"/>
                    </a:cubicBezTo>
                    <a:cubicBezTo>
                      <a:pt x="7843311" y="2320603"/>
                      <a:pt x="7897987" y="2314507"/>
                      <a:pt x="7952280" y="2305935"/>
                    </a:cubicBezTo>
                    <a:cubicBezTo>
                      <a:pt x="7975142" y="2302315"/>
                      <a:pt x="7996859" y="2292408"/>
                      <a:pt x="8019339" y="2286884"/>
                    </a:cubicBezTo>
                    <a:cubicBezTo>
                      <a:pt x="8058774" y="2277357"/>
                      <a:pt x="8098590" y="2269357"/>
                      <a:pt x="8137835" y="2259832"/>
                    </a:cubicBezTo>
                    <a:cubicBezTo>
                      <a:pt x="8155359" y="2255641"/>
                      <a:pt x="8172124" y="2248593"/>
                      <a:pt x="8189651" y="2243639"/>
                    </a:cubicBezTo>
                    <a:cubicBezTo>
                      <a:pt x="8230992" y="2232208"/>
                      <a:pt x="8272903" y="2222874"/>
                      <a:pt x="8313671" y="2209920"/>
                    </a:cubicBezTo>
                    <a:cubicBezTo>
                      <a:pt x="8362822" y="2194297"/>
                      <a:pt x="8411019" y="2175439"/>
                      <a:pt x="8459979" y="2158864"/>
                    </a:cubicBezTo>
                    <a:cubicBezTo>
                      <a:pt x="8478269" y="2152578"/>
                      <a:pt x="8497511" y="2148957"/>
                      <a:pt x="8516369" y="2144003"/>
                    </a:cubicBezTo>
                    <a:cubicBezTo>
                      <a:pt x="8563425" y="2131431"/>
                      <a:pt x="8610288" y="2118095"/>
                      <a:pt x="8657726" y="2106284"/>
                    </a:cubicBezTo>
                    <a:cubicBezTo>
                      <a:pt x="8675253" y="2101901"/>
                      <a:pt x="8693731" y="2102284"/>
                      <a:pt x="8711448" y="2098664"/>
                    </a:cubicBezTo>
                    <a:cubicBezTo>
                      <a:pt x="8732023" y="2094472"/>
                      <a:pt x="8752407" y="2089138"/>
                      <a:pt x="8772219" y="2082280"/>
                    </a:cubicBezTo>
                    <a:cubicBezTo>
                      <a:pt x="8796985" y="2073707"/>
                      <a:pt x="8820990" y="2062659"/>
                      <a:pt x="8845565" y="2053705"/>
                    </a:cubicBezTo>
                    <a:cubicBezTo>
                      <a:pt x="8886142" y="2039034"/>
                      <a:pt x="8926911" y="2024557"/>
                      <a:pt x="8967871" y="2011221"/>
                    </a:cubicBezTo>
                    <a:cubicBezTo>
                      <a:pt x="8983301" y="2006268"/>
                      <a:pt x="9000257" y="2005697"/>
                      <a:pt x="9015878" y="2001124"/>
                    </a:cubicBezTo>
                    <a:cubicBezTo>
                      <a:pt x="9088840" y="1979597"/>
                      <a:pt x="9161805" y="1957880"/>
                      <a:pt x="9234579" y="1935209"/>
                    </a:cubicBezTo>
                    <a:cubicBezTo>
                      <a:pt x="9272298" y="1923399"/>
                      <a:pt x="9308875" y="1908538"/>
                      <a:pt x="9346597" y="1896917"/>
                    </a:cubicBezTo>
                    <a:cubicBezTo>
                      <a:pt x="9369267" y="1889869"/>
                      <a:pt x="9393650" y="1887773"/>
                      <a:pt x="9416321" y="1880724"/>
                    </a:cubicBezTo>
                    <a:cubicBezTo>
                      <a:pt x="9437278" y="1874247"/>
                      <a:pt x="9456709" y="1863578"/>
                      <a:pt x="9477283" y="1856149"/>
                    </a:cubicBezTo>
                    <a:cubicBezTo>
                      <a:pt x="9540152" y="1833097"/>
                      <a:pt x="9603971" y="1811953"/>
                      <a:pt x="9666265" y="1787186"/>
                    </a:cubicBezTo>
                    <a:cubicBezTo>
                      <a:pt x="9696749" y="1775183"/>
                      <a:pt x="9725323" y="1757849"/>
                      <a:pt x="9754088" y="1741464"/>
                    </a:cubicBezTo>
                    <a:cubicBezTo>
                      <a:pt x="9802858" y="1713841"/>
                      <a:pt x="9850865" y="1685074"/>
                      <a:pt x="9899446" y="1656880"/>
                    </a:cubicBezTo>
                    <a:cubicBezTo>
                      <a:pt x="9935832" y="1635924"/>
                      <a:pt x="9968027" y="1611347"/>
                      <a:pt x="9993175" y="1576487"/>
                    </a:cubicBezTo>
                    <a:cubicBezTo>
                      <a:pt x="10004797" y="1560484"/>
                      <a:pt x="10024990" y="1546768"/>
                      <a:pt x="10044230" y="1540480"/>
                    </a:cubicBezTo>
                    <a:cubicBezTo>
                      <a:pt x="10078713" y="1529241"/>
                      <a:pt x="10104430" y="1507522"/>
                      <a:pt x="10131863" y="1485613"/>
                    </a:cubicBezTo>
                    <a:cubicBezTo>
                      <a:pt x="10166536" y="1457801"/>
                      <a:pt x="10203304" y="1431509"/>
                      <a:pt x="10242357" y="1410555"/>
                    </a:cubicBezTo>
                    <a:cubicBezTo>
                      <a:pt x="10280840" y="1389980"/>
                      <a:pt x="10324086" y="1378549"/>
                      <a:pt x="10363709" y="1359499"/>
                    </a:cubicBezTo>
                    <a:cubicBezTo>
                      <a:pt x="10386952" y="1348259"/>
                      <a:pt x="10407146" y="1330353"/>
                      <a:pt x="10428291" y="1314920"/>
                    </a:cubicBezTo>
                    <a:cubicBezTo>
                      <a:pt x="10449438" y="1299489"/>
                      <a:pt x="10470394" y="1283486"/>
                      <a:pt x="10490969" y="1267104"/>
                    </a:cubicBezTo>
                    <a:cubicBezTo>
                      <a:pt x="10502208" y="1258149"/>
                      <a:pt x="10511734" y="1246909"/>
                      <a:pt x="10523354" y="1238337"/>
                    </a:cubicBezTo>
                    <a:cubicBezTo>
                      <a:pt x="10545263" y="1222334"/>
                      <a:pt x="10569075" y="1208808"/>
                      <a:pt x="10590031" y="1191664"/>
                    </a:cubicBezTo>
                    <a:cubicBezTo>
                      <a:pt x="10610225" y="1175089"/>
                      <a:pt x="10633467" y="1166707"/>
                      <a:pt x="10656519" y="1156038"/>
                    </a:cubicBezTo>
                    <a:cubicBezTo>
                      <a:pt x="10674046" y="1148036"/>
                      <a:pt x="10686617" y="1130320"/>
                      <a:pt x="10703573" y="1120603"/>
                    </a:cubicBezTo>
                    <a:cubicBezTo>
                      <a:pt x="10727767" y="1106697"/>
                      <a:pt x="10746246" y="1089553"/>
                      <a:pt x="10764534" y="1067643"/>
                    </a:cubicBezTo>
                    <a:cubicBezTo>
                      <a:pt x="10785111" y="1043068"/>
                      <a:pt x="10820162" y="1029732"/>
                      <a:pt x="10850453" y="1014301"/>
                    </a:cubicBezTo>
                    <a:cubicBezTo>
                      <a:pt x="10876171" y="1001157"/>
                      <a:pt x="10906081" y="995632"/>
                      <a:pt x="10929704" y="980201"/>
                    </a:cubicBezTo>
                    <a:cubicBezTo>
                      <a:pt x="10946279" y="969342"/>
                      <a:pt x="10958661" y="948957"/>
                      <a:pt x="10967423" y="930289"/>
                    </a:cubicBezTo>
                    <a:cubicBezTo>
                      <a:pt x="10987046" y="887995"/>
                      <a:pt x="11021146" y="861897"/>
                      <a:pt x="11058869" y="838084"/>
                    </a:cubicBezTo>
                    <a:cubicBezTo>
                      <a:pt x="11097350" y="813699"/>
                      <a:pt x="11133927" y="786836"/>
                      <a:pt x="11172600" y="762834"/>
                    </a:cubicBezTo>
                    <a:cubicBezTo>
                      <a:pt x="11211843" y="738638"/>
                      <a:pt x="11243658" y="706443"/>
                      <a:pt x="11275283" y="673676"/>
                    </a:cubicBezTo>
                    <a:cubicBezTo>
                      <a:pt x="11288238" y="660150"/>
                      <a:pt x="11305192" y="650434"/>
                      <a:pt x="11320623" y="639195"/>
                    </a:cubicBezTo>
                    <a:cubicBezTo>
                      <a:pt x="11338339" y="626241"/>
                      <a:pt x="11355296" y="611953"/>
                      <a:pt x="11374346" y="601664"/>
                    </a:cubicBezTo>
                    <a:cubicBezTo>
                      <a:pt x="11398160" y="588709"/>
                      <a:pt x="11424069" y="579757"/>
                      <a:pt x="11448453" y="567755"/>
                    </a:cubicBezTo>
                    <a:cubicBezTo>
                      <a:pt x="11476838" y="553657"/>
                      <a:pt x="11505795" y="539750"/>
                      <a:pt x="11532275" y="522605"/>
                    </a:cubicBezTo>
                    <a:cubicBezTo>
                      <a:pt x="11545039" y="514413"/>
                      <a:pt x="11553613" y="499363"/>
                      <a:pt x="11562947" y="486598"/>
                    </a:cubicBezTo>
                    <a:cubicBezTo>
                      <a:pt x="11599714" y="436305"/>
                      <a:pt x="11635529" y="385441"/>
                      <a:pt x="11672489" y="335337"/>
                    </a:cubicBezTo>
                    <a:cubicBezTo>
                      <a:pt x="11712304" y="281424"/>
                      <a:pt x="11763931" y="241608"/>
                      <a:pt x="11821656" y="207889"/>
                    </a:cubicBezTo>
                    <a:cubicBezTo>
                      <a:pt x="11877664" y="175312"/>
                      <a:pt x="11931195" y="138734"/>
                      <a:pt x="11986443" y="104824"/>
                    </a:cubicBezTo>
                    <a:cubicBezTo>
                      <a:pt x="11998443" y="97395"/>
                      <a:pt x="12013114" y="94347"/>
                      <a:pt x="12026448" y="88821"/>
                    </a:cubicBezTo>
                    <a:cubicBezTo>
                      <a:pt x="12072360" y="69580"/>
                      <a:pt x="12118083" y="50147"/>
                      <a:pt x="12160947" y="28621"/>
                    </a:cubicBezTo>
                    <a:lnTo>
                      <a:pt x="12192000" y="0"/>
                    </a:lnTo>
                    <a:close/>
                  </a:path>
                </a:pathLst>
              </a:custGeom>
              <a:solidFill>
                <a:schemeClr val="bg1">
                  <a:alpha val="14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64" name="Group 40">
              <a:extLst>
                <a:ext uri="{FF2B5EF4-FFF2-40B4-BE49-F238E27FC236}">
                  <a16:creationId xmlns:a16="http://schemas.microsoft.com/office/drawing/2014/main" id="{8ADB9AB8-2EB4-4B5E-9A1E-84F2E44D9185}"/>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44" y="3296011"/>
              <a:ext cx="12191456" cy="2849975"/>
              <a:chOff x="544" y="3296011"/>
              <a:chExt cx="12191456" cy="2849975"/>
            </a:xfrm>
          </p:grpSpPr>
          <p:sp>
            <p:nvSpPr>
              <p:cNvPr id="42" name="Freeform: Shape 41">
                <a:extLst>
                  <a:ext uri="{FF2B5EF4-FFF2-40B4-BE49-F238E27FC236}">
                    <a16:creationId xmlns:a16="http://schemas.microsoft.com/office/drawing/2014/main" id="{95F439B0-E080-4B01-85AF-D226A85BA4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4" y="3296011"/>
                <a:ext cx="12191456" cy="2849975"/>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 name="Freeform: Shape 42">
                <a:extLst>
                  <a:ext uri="{FF2B5EF4-FFF2-40B4-BE49-F238E27FC236}">
                    <a16:creationId xmlns:a16="http://schemas.microsoft.com/office/drawing/2014/main" id="{EDEC643B-AA3F-4913-B411-1458BCEF26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4" y="3296011"/>
                <a:ext cx="12191456" cy="2849975"/>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blipFill>
                <a:blip r:embed="rId2">
                  <a:alphaModFix amt="57000"/>
                </a:blip>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sp>
        <p:nvSpPr>
          <p:cNvPr id="2" name="Title 1">
            <a:extLst>
              <a:ext uri="{FF2B5EF4-FFF2-40B4-BE49-F238E27FC236}">
                <a16:creationId xmlns:a16="http://schemas.microsoft.com/office/drawing/2014/main" id="{799C009A-2C38-420B-8FB8-32CE1834ACC8}"/>
              </a:ext>
            </a:extLst>
          </p:cNvPr>
          <p:cNvSpPr>
            <a:spLocks noGrp="1"/>
          </p:cNvSpPr>
          <p:nvPr>
            <p:ph type="title"/>
          </p:nvPr>
        </p:nvSpPr>
        <p:spPr>
          <a:xfrm>
            <a:off x="743565" y="1174819"/>
            <a:ext cx="6119192" cy="2308324"/>
          </a:xfrm>
        </p:spPr>
        <p:txBody>
          <a:bodyPr vert="horz" lIns="91440" tIns="45720" rIns="91440" bIns="45720" rtlCol="0" anchor="b">
            <a:normAutofit/>
          </a:bodyPr>
          <a:lstStyle/>
          <a:p>
            <a:r>
              <a:rPr lang="en-US" sz="7200" b="1" dirty="0">
                <a:solidFill>
                  <a:srgbClr val="FF6600"/>
                </a:solidFill>
                <a:effectLst>
                  <a:outerShdw blurRad="38100" dist="38100" dir="2700000" algn="tl">
                    <a:srgbClr val="000000">
                      <a:alpha val="43137"/>
                    </a:srgbClr>
                  </a:outerShdw>
                </a:effectLst>
                <a:latin typeface="Avenir LT Std 65 Medium" panose="020B0803020203020204" pitchFamily="34" charset="0"/>
              </a:rPr>
              <a:t>Hypothesis 8:</a:t>
            </a:r>
            <a:r>
              <a:rPr lang="en-US" sz="7200" b="1" kern="1200" dirty="0">
                <a:solidFill>
                  <a:srgbClr val="FF6600"/>
                </a:solidFill>
                <a:effectLst>
                  <a:outerShdw blurRad="38100" dist="38100" dir="2700000" algn="tl">
                    <a:srgbClr val="000000">
                      <a:alpha val="43137"/>
                    </a:srgbClr>
                  </a:outerShdw>
                </a:effectLst>
                <a:latin typeface="Avenir LT Std 65 Medium" panose="020B0803020203020204" pitchFamily="34" charset="0"/>
              </a:rPr>
              <a:t> </a:t>
            </a:r>
            <a:br>
              <a:rPr lang="en-US" sz="7200" b="1" kern="1200" dirty="0">
                <a:solidFill>
                  <a:srgbClr val="FF6600"/>
                </a:solidFill>
                <a:effectLst>
                  <a:outerShdw blurRad="38100" dist="38100" dir="2700000" algn="tl">
                    <a:srgbClr val="000000">
                      <a:alpha val="43137"/>
                    </a:srgbClr>
                  </a:outerShdw>
                </a:effectLst>
                <a:latin typeface="Avenir LT Std 65 Medium" panose="020B0803020203020204" pitchFamily="34" charset="0"/>
              </a:rPr>
            </a:br>
            <a:br>
              <a:rPr lang="en-US" sz="2400" b="1" dirty="0">
                <a:solidFill>
                  <a:srgbClr val="FF6600"/>
                </a:solidFill>
                <a:effectLst>
                  <a:outerShdw blurRad="38100" dist="38100" dir="2700000" algn="tl">
                    <a:srgbClr val="000000">
                      <a:alpha val="43137"/>
                    </a:srgbClr>
                  </a:outerShdw>
                </a:effectLst>
                <a:latin typeface="Avenir LT Std 65 Medium" panose="020B0803020203020204" pitchFamily="34" charset="0"/>
              </a:rPr>
            </a:br>
            <a:r>
              <a:rPr lang="en-US" sz="2400" b="1" dirty="0">
                <a:solidFill>
                  <a:srgbClr val="FF6600"/>
                </a:solidFill>
                <a:effectLst>
                  <a:outerShdw blurRad="38100" dist="38100" dir="2700000" algn="tl">
                    <a:srgbClr val="000000">
                      <a:alpha val="43137"/>
                    </a:srgbClr>
                  </a:outerShdw>
                </a:effectLst>
                <a:latin typeface="Avenir LT Std 65 Medium" panose="020B0803020203020204" pitchFamily="34" charset="0"/>
              </a:rPr>
              <a:t>Does Public Holidays affect daily number of trips?</a:t>
            </a:r>
            <a:endParaRPr lang="en-US" sz="7200" b="1" kern="1200" dirty="0">
              <a:solidFill>
                <a:srgbClr val="FF6600"/>
              </a:solidFill>
              <a:effectLst>
                <a:outerShdw blurRad="38100" dist="38100" dir="2700000" algn="tl">
                  <a:srgbClr val="000000">
                    <a:alpha val="43137"/>
                  </a:srgbClr>
                </a:outerShdw>
              </a:effectLst>
              <a:latin typeface="Avenir LT Std 65 Medium" panose="020B0803020203020204" pitchFamily="34" charset="0"/>
            </a:endParaRPr>
          </a:p>
        </p:txBody>
      </p:sp>
      <p:sp>
        <p:nvSpPr>
          <p:cNvPr id="4" name="Slide Number Placeholder 3">
            <a:extLst>
              <a:ext uri="{FF2B5EF4-FFF2-40B4-BE49-F238E27FC236}">
                <a16:creationId xmlns:a16="http://schemas.microsoft.com/office/drawing/2014/main" id="{1992C3F3-C64F-4C4F-A7B4-4C7B4ECC5791}"/>
              </a:ext>
            </a:extLst>
          </p:cNvPr>
          <p:cNvSpPr>
            <a:spLocks noGrp="1"/>
          </p:cNvSpPr>
          <p:nvPr>
            <p:ph type="sldNum" sz="quarter" idx="12"/>
          </p:nvPr>
        </p:nvSpPr>
        <p:spPr>
          <a:xfrm>
            <a:off x="8737600" y="466933"/>
            <a:ext cx="2635250" cy="707886"/>
          </a:xfrm>
        </p:spPr>
        <p:txBody>
          <a:bodyPr vert="horz" lIns="91440" tIns="45720" rIns="91440" bIns="45720" rtlCol="0" anchor="ctr">
            <a:norm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fld id="{48F63A3B-78C7-47BE-AE5E-E10140E04643}" type="slidenum">
              <a:rPr kumimoji="0" lang="en-US" sz="4400" b="0" i="0" u="none" strike="noStrike" kern="1200" cap="none" spc="0" normalizeH="0" baseline="0" noProof="0">
                <a:ln>
                  <a:noFill/>
                </a:ln>
                <a:solidFill>
                  <a:prstClr val="white"/>
                </a:solidFill>
                <a:effectLst/>
                <a:uLnTx/>
                <a:uFillTx/>
                <a:latin typeface="Calibri" panose="020F0502020204030204"/>
                <a:ea typeface="+mn-ea"/>
                <a:cs typeface="+mn-cs"/>
              </a:rPr>
              <a:pPr marL="0" marR="0" lvl="0" indent="0" algn="r" defTabSz="914400" rtl="0" eaLnBrk="1" fontAlgn="auto" latinLnBrk="0" hangingPunct="1">
                <a:lnSpc>
                  <a:spcPct val="90000"/>
                </a:lnSpc>
                <a:spcBef>
                  <a:spcPts val="0"/>
                </a:spcBef>
                <a:spcAft>
                  <a:spcPts val="600"/>
                </a:spcAft>
                <a:buClrTx/>
                <a:buSzTx/>
                <a:buFontTx/>
                <a:buNone/>
                <a:tabLst/>
                <a:defRPr/>
              </a:pPr>
              <a:t>47</a:t>
            </a:fld>
            <a:endParaRPr kumimoji="0" lang="en-US" sz="44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3" name="Picture 62">
            <a:extLst>
              <a:ext uri="{FF2B5EF4-FFF2-40B4-BE49-F238E27FC236}">
                <a16:creationId xmlns:a16="http://schemas.microsoft.com/office/drawing/2014/main" id="{A704440B-E7BA-4BDD-A268-7403304B3E5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37373" y="0"/>
            <a:ext cx="1654627" cy="994232"/>
          </a:xfrm>
          <a:prstGeom prst="rect">
            <a:avLst/>
          </a:prstGeom>
        </p:spPr>
      </p:pic>
      <p:pic>
        <p:nvPicPr>
          <p:cNvPr id="14" name="Graphic 13" descr="Clipboard Mixed with solid fill">
            <a:extLst>
              <a:ext uri="{FF2B5EF4-FFF2-40B4-BE49-F238E27FC236}">
                <a16:creationId xmlns:a16="http://schemas.microsoft.com/office/drawing/2014/main" id="{ECA79679-2C8D-4692-BABE-D61577CE7C4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606322" y="1120676"/>
            <a:ext cx="2262555" cy="2262555"/>
          </a:xfrm>
          <a:prstGeom prst="rect">
            <a:avLst/>
          </a:prstGeom>
        </p:spPr>
      </p:pic>
    </p:spTree>
    <p:extLst>
      <p:ext uri="{BB962C8B-B14F-4D97-AF65-F5344CB8AC3E}">
        <p14:creationId xmlns:p14="http://schemas.microsoft.com/office/powerpoint/2010/main" val="211097234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Timeline&#10;&#10;Description automatically generated">
            <a:extLst>
              <a:ext uri="{FF2B5EF4-FFF2-40B4-BE49-F238E27FC236}">
                <a16:creationId xmlns:a16="http://schemas.microsoft.com/office/drawing/2014/main" id="{0640258A-B48B-4375-BF9D-D040104D77CE}"/>
              </a:ext>
            </a:extLst>
          </p:cNvPr>
          <p:cNvPicPr>
            <a:picLocks noGrp="1" noChangeAspect="1"/>
          </p:cNvPicPr>
          <p:nvPr>
            <p:ph idx="1"/>
          </p:nvPr>
        </p:nvPicPr>
        <p:blipFill>
          <a:blip r:embed="rId2"/>
          <a:stretch>
            <a:fillRect/>
          </a:stretch>
        </p:blipFill>
        <p:spPr>
          <a:xfrm>
            <a:off x="812873" y="555972"/>
            <a:ext cx="9129727" cy="2677558"/>
          </a:xfrm>
          <a:ln>
            <a:solidFill>
              <a:schemeClr val="tx1"/>
            </a:solidFill>
          </a:ln>
        </p:spPr>
      </p:pic>
      <p:sp>
        <p:nvSpPr>
          <p:cNvPr id="4" name="Slide Number Placeholder 3">
            <a:extLst>
              <a:ext uri="{FF2B5EF4-FFF2-40B4-BE49-F238E27FC236}">
                <a16:creationId xmlns:a16="http://schemas.microsoft.com/office/drawing/2014/main" id="{47AF7462-92A8-45C4-842B-25B51DE4202D}"/>
              </a:ext>
            </a:extLst>
          </p:cNvPr>
          <p:cNvSpPr>
            <a:spLocks noGrp="1"/>
          </p:cNvSpPr>
          <p:nvPr>
            <p:ph type="sldNum" sz="quarter" idx="12"/>
          </p:nvPr>
        </p:nvSpPr>
        <p:spPr/>
        <p:txBody>
          <a:bodyPr/>
          <a:lstStyle/>
          <a:p>
            <a:fld id="{48F63A3B-78C7-47BE-AE5E-E10140E04643}" type="slidenum">
              <a:rPr lang="en-US" smtClean="0"/>
              <a:t>48</a:t>
            </a:fld>
            <a:endParaRPr lang="en-US"/>
          </a:p>
        </p:txBody>
      </p:sp>
      <p:pic>
        <p:nvPicPr>
          <p:cNvPr id="5" name="Picture 4">
            <a:extLst>
              <a:ext uri="{FF2B5EF4-FFF2-40B4-BE49-F238E27FC236}">
                <a16:creationId xmlns:a16="http://schemas.microsoft.com/office/drawing/2014/main" id="{C913BC1F-547D-4D5F-8AAB-5AAAF3EA094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37373" y="0"/>
            <a:ext cx="1654627" cy="994232"/>
          </a:xfrm>
          <a:prstGeom prst="rect">
            <a:avLst/>
          </a:prstGeom>
        </p:spPr>
      </p:pic>
      <p:sp>
        <p:nvSpPr>
          <p:cNvPr id="8" name="Content Placeholder 2">
            <a:extLst>
              <a:ext uri="{FF2B5EF4-FFF2-40B4-BE49-F238E27FC236}">
                <a16:creationId xmlns:a16="http://schemas.microsoft.com/office/drawing/2014/main" id="{14EBEC4D-707B-426D-A95A-02C3FD4B1100}"/>
              </a:ext>
            </a:extLst>
          </p:cNvPr>
          <p:cNvSpPr txBox="1">
            <a:spLocks/>
          </p:cNvSpPr>
          <p:nvPr/>
        </p:nvSpPr>
        <p:spPr>
          <a:xfrm>
            <a:off x="812873" y="3416092"/>
            <a:ext cx="10515600" cy="312282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r>
              <a:rPr lang="en-US" sz="1550" b="1" dirty="0">
                <a:latin typeface="Avenir Next LT Pro" panose="020B0504020202020204" pitchFamily="34" charset="0"/>
              </a:rPr>
              <a:t>H0: No difference in median daily trips during both types of days.</a:t>
            </a:r>
          </a:p>
          <a:p>
            <a:pPr>
              <a:buFont typeface="Wingdings" panose="05000000000000000000" pitchFamily="2" charset="2"/>
              <a:buChar char="Ø"/>
            </a:pPr>
            <a:r>
              <a:rPr lang="en-US" sz="1550" b="1" dirty="0">
                <a:latin typeface="Avenir Next LT Pro" panose="020B0504020202020204" pitchFamily="34" charset="0"/>
              </a:rPr>
              <a:t>H1: There is a difference in median daily trips during both types of days.</a:t>
            </a:r>
          </a:p>
          <a:p>
            <a:pPr marL="0" indent="0">
              <a:buFont typeface="Arial" panose="020B0604020202020204" pitchFamily="34" charset="0"/>
              <a:buNone/>
            </a:pPr>
            <a:endParaRPr lang="en-US" sz="1550" dirty="0">
              <a:latin typeface="Avenir Next LT Pro" panose="020B0504020202020204" pitchFamily="34" charset="0"/>
            </a:endParaRPr>
          </a:p>
          <a:p>
            <a:pPr marL="0" indent="0">
              <a:buFont typeface="Arial" panose="020B0604020202020204" pitchFamily="34" charset="0"/>
              <a:buNone/>
            </a:pPr>
            <a:r>
              <a:rPr lang="en-US" sz="1550" b="1" u="sng" dirty="0">
                <a:latin typeface="Avenir Next LT Pro" panose="020B0504020202020204" pitchFamily="34" charset="0"/>
              </a:rPr>
              <a:t>Test Utilized :  Mood’s median test</a:t>
            </a:r>
          </a:p>
          <a:p>
            <a:pPr marL="0" indent="0">
              <a:buFont typeface="Arial" panose="020B0604020202020204" pitchFamily="34" charset="0"/>
              <a:buNone/>
            </a:pPr>
            <a:r>
              <a:rPr lang="en-US" sz="1550" dirty="0">
                <a:latin typeface="Avenir Next LT Pro" panose="020B0504020202020204" pitchFamily="34" charset="0"/>
              </a:rPr>
              <a:t>Alpha: </a:t>
            </a:r>
            <a:r>
              <a:rPr lang="en-US" sz="1550" b="1" dirty="0">
                <a:latin typeface="Avenir Next LT Pro" panose="020B0504020202020204" pitchFamily="34" charset="0"/>
              </a:rPr>
              <a:t>0.05</a:t>
            </a:r>
          </a:p>
          <a:p>
            <a:pPr marL="0" indent="0">
              <a:buFont typeface="Arial" panose="020B0604020202020204" pitchFamily="34" charset="0"/>
              <a:buNone/>
            </a:pPr>
            <a:r>
              <a:rPr lang="en-US" sz="1550" dirty="0">
                <a:latin typeface="Avenir Next LT Pro" panose="020B0504020202020204" pitchFamily="34" charset="0"/>
              </a:rPr>
              <a:t>P-Value: </a:t>
            </a:r>
            <a:r>
              <a:rPr lang="en-US" sz="1550" b="1" dirty="0">
                <a:latin typeface="Avenir Next LT Pro" panose="020B0504020202020204" pitchFamily="34" charset="0"/>
              </a:rPr>
              <a:t>0.403</a:t>
            </a:r>
            <a:endParaRPr lang="en-US" sz="1550" u="sng" dirty="0">
              <a:latin typeface="Avenir Next LT Pro" panose="020B0504020202020204" pitchFamily="34" charset="0"/>
            </a:endParaRPr>
          </a:p>
          <a:p>
            <a:pPr marL="0" indent="0">
              <a:buFont typeface="Arial" panose="020B0604020202020204" pitchFamily="34" charset="0"/>
              <a:buNone/>
            </a:pPr>
            <a:r>
              <a:rPr lang="en-US" sz="1550" b="1" u="sng" dirty="0">
                <a:latin typeface="Avenir Next LT Pro" panose="020B0504020202020204" pitchFamily="34" charset="0"/>
              </a:rPr>
              <a:t>Verdict</a:t>
            </a:r>
            <a:r>
              <a:rPr lang="en-US" sz="1550" u="sng" dirty="0">
                <a:latin typeface="Avenir Next LT Pro" panose="020B0504020202020204" pitchFamily="34" charset="0"/>
              </a:rPr>
              <a:t>:</a:t>
            </a:r>
            <a:r>
              <a:rPr lang="en-US" sz="1550" dirty="0">
                <a:latin typeface="Avenir Next LT Pro" panose="020B0504020202020204" pitchFamily="34" charset="0"/>
              </a:rPr>
              <a:t> If the null hypothesis is true, the probability of obtaining the results of median daily trips such as shown here </a:t>
            </a:r>
            <a:r>
              <a:rPr lang="en-US" sz="1550" b="1" dirty="0">
                <a:latin typeface="Avenir Next LT Pro" panose="020B0504020202020204" pitchFamily="34" charset="0"/>
              </a:rPr>
              <a:t>is 40.3%. </a:t>
            </a:r>
            <a:r>
              <a:rPr lang="en-US" sz="1550" dirty="0">
                <a:latin typeface="Avenir Next LT Pro" panose="020B0504020202020204" pitchFamily="34" charset="0"/>
              </a:rPr>
              <a:t>Since the P-value is higher than the alpha, </a:t>
            </a:r>
            <a:r>
              <a:rPr lang="en-US" sz="1550" b="1" dirty="0">
                <a:latin typeface="Avenir Next LT Pro" panose="020B0504020202020204" pitchFamily="34" charset="0"/>
              </a:rPr>
              <a:t>we fail to reject the null hypothesis </a:t>
            </a:r>
            <a:r>
              <a:rPr lang="en-US" sz="1550" dirty="0">
                <a:latin typeface="Avenir Next LT Pro" panose="020B0504020202020204" pitchFamily="34" charset="0"/>
              </a:rPr>
              <a:t>in favor of the alternative hypothesis. </a:t>
            </a:r>
            <a:r>
              <a:rPr lang="en-US" sz="1550" b="1" dirty="0">
                <a:latin typeface="Avenir Next LT Pro" panose="020B0504020202020204" pitchFamily="34" charset="0"/>
              </a:rPr>
              <a:t>There is no significant difference in median trips on both types of days.</a:t>
            </a:r>
          </a:p>
          <a:p>
            <a:endParaRPr lang="en-US" sz="1550" dirty="0">
              <a:latin typeface="Avenir Next LT Pro" panose="020B0504020202020204" pitchFamily="34" charset="0"/>
            </a:endParaRPr>
          </a:p>
          <a:p>
            <a:endParaRPr lang="en-US" sz="1550" dirty="0">
              <a:latin typeface="Avenir Next LT Pro" panose="020B0504020202020204" pitchFamily="34" charset="0"/>
            </a:endParaRPr>
          </a:p>
        </p:txBody>
      </p:sp>
    </p:spTree>
    <p:extLst>
      <p:ext uri="{BB962C8B-B14F-4D97-AF65-F5344CB8AC3E}">
        <p14:creationId xmlns:p14="http://schemas.microsoft.com/office/powerpoint/2010/main" val="107688959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74739FC-1EA3-42E7-BA18-C5EBDCBA3EE4}"/>
              </a:ext>
            </a:extLst>
          </p:cNvPr>
          <p:cNvSpPr>
            <a:spLocks noGrp="1"/>
          </p:cNvSpPr>
          <p:nvPr>
            <p:ph type="sldNum" sz="quarter" idx="12"/>
          </p:nvPr>
        </p:nvSpPr>
        <p:spPr/>
        <p:txBody>
          <a:bodyPr/>
          <a:lstStyle/>
          <a:p>
            <a:fld id="{48F63A3B-78C7-47BE-AE5E-E10140E04643}" type="slidenum">
              <a:rPr lang="en-US" smtClean="0"/>
              <a:t>49</a:t>
            </a:fld>
            <a:endParaRPr lang="en-US"/>
          </a:p>
        </p:txBody>
      </p:sp>
      <p:sp>
        <p:nvSpPr>
          <p:cNvPr id="5" name="Title 1">
            <a:extLst>
              <a:ext uri="{FF2B5EF4-FFF2-40B4-BE49-F238E27FC236}">
                <a16:creationId xmlns:a16="http://schemas.microsoft.com/office/drawing/2014/main" id="{67FEA78F-317D-4A1C-BCB1-36304926B165}"/>
              </a:ext>
            </a:extLst>
          </p:cNvPr>
          <p:cNvSpPr>
            <a:spLocks noGrp="1"/>
          </p:cNvSpPr>
          <p:nvPr>
            <p:ph type="title"/>
          </p:nvPr>
        </p:nvSpPr>
        <p:spPr>
          <a:xfrm>
            <a:off x="838200" y="136526"/>
            <a:ext cx="10147852" cy="1003162"/>
          </a:xfrm>
        </p:spPr>
        <p:txBody>
          <a:bodyPr/>
          <a:lstStyle/>
          <a:p>
            <a:pPr algn="ctr"/>
            <a:r>
              <a:rPr lang="en-US" dirty="0">
                <a:solidFill>
                  <a:srgbClr val="FF6600"/>
                </a:solidFill>
                <a:effectLst>
                  <a:outerShdw blurRad="38100" dist="38100" dir="2700000" algn="tl">
                    <a:srgbClr val="000000">
                      <a:alpha val="43137"/>
                    </a:srgbClr>
                  </a:outerShdw>
                </a:effectLst>
                <a:latin typeface="Avenir LT Std 65 Medium" panose="020B0803020203020204" pitchFamily="34" charset="0"/>
              </a:rPr>
              <a:t>Trips during Public Holidays</a:t>
            </a:r>
            <a:endParaRPr lang="en-US" dirty="0">
              <a:effectLst>
                <a:outerShdw blurRad="38100" dist="38100" dir="2700000" algn="tl">
                  <a:srgbClr val="000000">
                    <a:alpha val="43137"/>
                  </a:srgbClr>
                </a:outerShdw>
              </a:effectLst>
            </a:endParaRPr>
          </a:p>
        </p:txBody>
      </p:sp>
      <p:pic>
        <p:nvPicPr>
          <p:cNvPr id="10" name="Picture 9" descr="Chart&#10;&#10;Description automatically generated">
            <a:extLst>
              <a:ext uri="{FF2B5EF4-FFF2-40B4-BE49-F238E27FC236}">
                <a16:creationId xmlns:a16="http://schemas.microsoft.com/office/drawing/2014/main" id="{E135E92A-5769-4469-BDFC-FA7E66F95C57}"/>
              </a:ext>
            </a:extLst>
          </p:cNvPr>
          <p:cNvPicPr>
            <a:picLocks noChangeAspect="1"/>
          </p:cNvPicPr>
          <p:nvPr/>
        </p:nvPicPr>
        <p:blipFill>
          <a:blip r:embed="rId2"/>
          <a:stretch>
            <a:fillRect/>
          </a:stretch>
        </p:blipFill>
        <p:spPr>
          <a:xfrm>
            <a:off x="1205947" y="1125783"/>
            <a:ext cx="10147851" cy="3972491"/>
          </a:xfrm>
          <a:prstGeom prst="rect">
            <a:avLst/>
          </a:prstGeom>
          <a:ln>
            <a:solidFill>
              <a:schemeClr val="tx1"/>
            </a:solidFill>
          </a:ln>
        </p:spPr>
      </p:pic>
      <p:sp>
        <p:nvSpPr>
          <p:cNvPr id="11" name="TextBox 10">
            <a:extLst>
              <a:ext uri="{FF2B5EF4-FFF2-40B4-BE49-F238E27FC236}">
                <a16:creationId xmlns:a16="http://schemas.microsoft.com/office/drawing/2014/main" id="{7126FD8B-EFF5-4328-BD9D-F49205142EBA}"/>
              </a:ext>
            </a:extLst>
          </p:cNvPr>
          <p:cNvSpPr txBox="1"/>
          <p:nvPr/>
        </p:nvSpPr>
        <p:spPr>
          <a:xfrm>
            <a:off x="4454610" y="5256816"/>
            <a:ext cx="3053452" cy="2062103"/>
          </a:xfrm>
          <a:prstGeom prst="rect">
            <a:avLst/>
          </a:prstGeom>
          <a:noFill/>
        </p:spPr>
        <p:txBody>
          <a:bodyPr wrap="square" rtlCol="0">
            <a:spAutoFit/>
          </a:bodyPr>
          <a:lstStyle/>
          <a:p>
            <a:pPr marL="285750" indent="-285750">
              <a:buFont typeface="Wingdings" panose="05000000000000000000" pitchFamily="2" charset="2"/>
              <a:buChar char="Ø"/>
            </a:pPr>
            <a:r>
              <a:rPr lang="en-US" sz="1600" dirty="0">
                <a:latin typeface="Avenir Next LT Pro" panose="020B0504020202020204" pitchFamily="34" charset="0"/>
                <a:cs typeface="Aldhabi" panose="020B0604020202020204" pitchFamily="2" charset="-78"/>
              </a:rPr>
              <a:t>During Public Holidays, customers </a:t>
            </a:r>
            <a:r>
              <a:rPr lang="en-US" sz="1600" b="1" dirty="0">
                <a:latin typeface="Avenir Next LT Pro" panose="020B0504020202020204" pitchFamily="34" charset="0"/>
                <a:cs typeface="Aldhabi" panose="020B0604020202020204" pitchFamily="2" charset="-78"/>
              </a:rPr>
              <a:t>travel the most </a:t>
            </a:r>
            <a:r>
              <a:rPr lang="en-US" sz="1600" dirty="0">
                <a:latin typeface="Avenir Next LT Pro" panose="020B0504020202020204" pitchFamily="34" charset="0"/>
                <a:cs typeface="Aldhabi" panose="020B0604020202020204" pitchFamily="2" charset="-78"/>
              </a:rPr>
              <a:t>during </a:t>
            </a:r>
            <a:r>
              <a:rPr lang="en-US" sz="1600" b="1" dirty="0">
                <a:latin typeface="Avenir Next LT Pro" panose="020B0504020202020204" pitchFamily="34" charset="0"/>
                <a:cs typeface="Aldhabi" panose="020B0604020202020204" pitchFamily="2" charset="-78"/>
              </a:rPr>
              <a:t>Labor Day Weekend</a:t>
            </a:r>
            <a:r>
              <a:rPr lang="en-US" sz="1600" dirty="0">
                <a:latin typeface="Avenir Next LT Pro" panose="020B0504020202020204" pitchFamily="34" charset="0"/>
                <a:cs typeface="Aldhabi" panose="020B0604020202020204" pitchFamily="2" charset="-78"/>
              </a:rPr>
              <a:t>, followed by </a:t>
            </a:r>
            <a:r>
              <a:rPr lang="en-US" sz="1600" b="1" dirty="0">
                <a:latin typeface="Avenir Next LT Pro" panose="020B0504020202020204" pitchFamily="34" charset="0"/>
                <a:cs typeface="Aldhabi" panose="020B0604020202020204" pitchFamily="2" charset="-78"/>
              </a:rPr>
              <a:t>Christmas Eve </a:t>
            </a:r>
            <a:r>
              <a:rPr lang="en-US" sz="1600" dirty="0">
                <a:latin typeface="Avenir Next LT Pro" panose="020B0504020202020204" pitchFamily="34" charset="0"/>
                <a:cs typeface="Aldhabi" panose="020B0604020202020204" pitchFamily="2" charset="-78"/>
              </a:rPr>
              <a:t>and </a:t>
            </a:r>
            <a:r>
              <a:rPr lang="en-US" sz="1600" b="1" dirty="0">
                <a:latin typeface="Avenir Next LT Pro" panose="020B0504020202020204" pitchFamily="34" charset="0"/>
                <a:cs typeface="Aldhabi" panose="020B0604020202020204" pitchFamily="2" charset="-78"/>
              </a:rPr>
              <a:t>New Year’s Eve</a:t>
            </a:r>
            <a:r>
              <a:rPr lang="en-US" sz="1600" dirty="0">
                <a:latin typeface="Avenir Next LT Pro" panose="020B0504020202020204" pitchFamily="34" charset="0"/>
                <a:cs typeface="Aldhabi" panose="020B0604020202020204" pitchFamily="2" charset="-78"/>
              </a:rPr>
              <a:t>.</a:t>
            </a:r>
          </a:p>
          <a:p>
            <a:pPr marL="285750" indent="-285750">
              <a:buFont typeface="Arial" panose="020B0604020202020204" pitchFamily="34" charset="0"/>
              <a:buChar char="•"/>
            </a:pPr>
            <a:endParaRPr lang="en-US" sz="1600" dirty="0">
              <a:latin typeface="Avenir Next LT Pro" panose="020B0504020202020204" pitchFamily="34" charset="0"/>
              <a:cs typeface="Aldhabi" panose="020B0604020202020204" pitchFamily="2" charset="-78"/>
            </a:endParaRPr>
          </a:p>
          <a:p>
            <a:pPr marL="285750" indent="-285750">
              <a:buFont typeface="Arial" panose="020B0604020202020204" pitchFamily="34" charset="0"/>
              <a:buChar char="•"/>
            </a:pPr>
            <a:endParaRPr lang="en-US" sz="1600" dirty="0">
              <a:latin typeface="Avenir Next LT Pro" panose="020B0504020202020204" pitchFamily="34" charset="0"/>
              <a:cs typeface="Aldhabi" panose="020B0604020202020204" pitchFamily="2" charset="-78"/>
            </a:endParaRPr>
          </a:p>
        </p:txBody>
      </p:sp>
      <p:sp>
        <p:nvSpPr>
          <p:cNvPr id="12" name="TextBox 11">
            <a:extLst>
              <a:ext uri="{FF2B5EF4-FFF2-40B4-BE49-F238E27FC236}">
                <a16:creationId xmlns:a16="http://schemas.microsoft.com/office/drawing/2014/main" id="{BD3ACA66-D3B2-43A2-B0C1-0B5C8DB65BEE}"/>
              </a:ext>
            </a:extLst>
          </p:cNvPr>
          <p:cNvSpPr txBox="1"/>
          <p:nvPr/>
        </p:nvSpPr>
        <p:spPr>
          <a:xfrm>
            <a:off x="7508062" y="5256816"/>
            <a:ext cx="4193608" cy="1815882"/>
          </a:xfrm>
          <a:prstGeom prst="rect">
            <a:avLst/>
          </a:prstGeom>
          <a:noFill/>
        </p:spPr>
        <p:txBody>
          <a:bodyPr wrap="square" rtlCol="0">
            <a:spAutoFit/>
          </a:bodyPr>
          <a:lstStyle/>
          <a:p>
            <a:pPr marL="285750" indent="-285750">
              <a:buFont typeface="Wingdings" panose="05000000000000000000" pitchFamily="2" charset="2"/>
              <a:buChar char="Ø"/>
            </a:pPr>
            <a:r>
              <a:rPr lang="en-US" sz="1600" dirty="0">
                <a:latin typeface="Avenir Next LT Pro" panose="020B0504020202020204" pitchFamily="34" charset="0"/>
                <a:cs typeface="Aldhabi" panose="020B0604020202020204" pitchFamily="2" charset="-78"/>
              </a:rPr>
              <a:t>In 2016, there were almost no trips on New Year’s Day according to the data. But New Year’s Day in 2017 is observed to have a high spike in trips. In 2018, trips on this day has reduced significantly.</a:t>
            </a:r>
          </a:p>
          <a:p>
            <a:pPr marL="285750" indent="-285750">
              <a:buFont typeface="Wingdings" panose="05000000000000000000" pitchFamily="2" charset="2"/>
              <a:buChar char="Ø"/>
            </a:pPr>
            <a:endParaRPr lang="en-US" sz="1600" dirty="0"/>
          </a:p>
        </p:txBody>
      </p:sp>
      <p:sp>
        <p:nvSpPr>
          <p:cNvPr id="13" name="TextBox 12">
            <a:extLst>
              <a:ext uri="{FF2B5EF4-FFF2-40B4-BE49-F238E27FC236}">
                <a16:creationId xmlns:a16="http://schemas.microsoft.com/office/drawing/2014/main" id="{1E03665E-0166-490E-81FB-1A3E1E305120}"/>
              </a:ext>
            </a:extLst>
          </p:cNvPr>
          <p:cNvSpPr txBox="1"/>
          <p:nvPr/>
        </p:nvSpPr>
        <p:spPr>
          <a:xfrm>
            <a:off x="967409" y="5256816"/>
            <a:ext cx="3267611" cy="1323439"/>
          </a:xfrm>
          <a:prstGeom prst="rect">
            <a:avLst/>
          </a:prstGeom>
          <a:noFill/>
        </p:spPr>
        <p:txBody>
          <a:bodyPr wrap="square" rtlCol="0">
            <a:spAutoFit/>
          </a:bodyPr>
          <a:lstStyle/>
          <a:p>
            <a:pPr marL="285750" indent="-285750">
              <a:buFont typeface="Wingdings" panose="05000000000000000000" pitchFamily="2" charset="2"/>
              <a:buChar char="Ø"/>
            </a:pPr>
            <a:r>
              <a:rPr lang="en-US" sz="1600" dirty="0">
                <a:latin typeface="Avenir Next LT Pro" panose="020B0504020202020204" pitchFamily="34" charset="0"/>
                <a:cs typeface="Aldhabi" panose="020B0604020202020204" pitchFamily="2" charset="-78"/>
              </a:rPr>
              <a:t>The </a:t>
            </a:r>
            <a:r>
              <a:rPr lang="en-US" sz="1600" b="1" dirty="0">
                <a:latin typeface="Avenir Next LT Pro" panose="020B0504020202020204" pitchFamily="34" charset="0"/>
                <a:cs typeface="Aldhabi" panose="020B0604020202020204" pitchFamily="2" charset="-78"/>
              </a:rPr>
              <a:t>lowest trips </a:t>
            </a:r>
            <a:r>
              <a:rPr lang="en-US" sz="1600" dirty="0">
                <a:latin typeface="Avenir Next LT Pro" panose="020B0504020202020204" pitchFamily="34" charset="0"/>
                <a:cs typeface="Aldhabi" panose="020B0604020202020204" pitchFamily="2" charset="-78"/>
              </a:rPr>
              <a:t>during public holidays for all three years were on </a:t>
            </a:r>
            <a:r>
              <a:rPr lang="en-US" sz="1600" b="1" dirty="0">
                <a:latin typeface="Avenir Next LT Pro" panose="020B0504020202020204" pitchFamily="34" charset="0"/>
                <a:cs typeface="Aldhabi" panose="020B0604020202020204" pitchFamily="2" charset="-78"/>
              </a:rPr>
              <a:t>Martin Luther King Jr. Day </a:t>
            </a:r>
            <a:r>
              <a:rPr lang="en-US" sz="1600" dirty="0">
                <a:latin typeface="Avenir Next LT Pro" panose="020B0504020202020204" pitchFamily="34" charset="0"/>
                <a:cs typeface="Aldhabi" panose="020B0604020202020204" pitchFamily="2" charset="-78"/>
              </a:rPr>
              <a:t>and </a:t>
            </a:r>
            <a:r>
              <a:rPr lang="en-US" sz="1600" b="1" dirty="0">
                <a:latin typeface="Avenir Next LT Pro" panose="020B0504020202020204" pitchFamily="34" charset="0"/>
                <a:cs typeface="Aldhabi" panose="020B0604020202020204" pitchFamily="2" charset="-78"/>
              </a:rPr>
              <a:t>Washington’s Birthday.</a:t>
            </a:r>
          </a:p>
        </p:txBody>
      </p:sp>
    </p:spTree>
    <p:extLst>
      <p:ext uri="{BB962C8B-B14F-4D97-AF65-F5344CB8AC3E}">
        <p14:creationId xmlns:p14="http://schemas.microsoft.com/office/powerpoint/2010/main" val="7834359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B0C2EC9-AD03-41BD-BEED-FEB6A9653AB1}"/>
              </a:ext>
            </a:extLst>
          </p:cNvPr>
          <p:cNvSpPr txBox="1">
            <a:spLocks/>
          </p:cNvSpPr>
          <p:nvPr/>
        </p:nvSpPr>
        <p:spPr>
          <a:xfrm rot="5400000">
            <a:off x="2666998" y="-2667000"/>
            <a:ext cx="6858002" cy="12192002"/>
          </a:xfrm>
          <a:prstGeom prst="rect">
            <a:avLst/>
          </a:prstGeom>
          <a:solidFill>
            <a:srgbClr val="3B3B3B"/>
          </a:solidFill>
        </p:spPr>
        <p:txBody>
          <a:bodyPr vert="vert270" lIns="91440" tIns="45720" rIns="91440" bIns="45720" rtlCol="0" anchor="t"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br>
              <a:rPr lang="en-US" dirty="0">
                <a:solidFill>
                  <a:srgbClr val="FF6600"/>
                </a:solidFill>
              </a:rPr>
            </a:br>
            <a:br>
              <a:rPr lang="en-US" dirty="0">
                <a:solidFill>
                  <a:srgbClr val="FF6600"/>
                </a:solidFill>
              </a:rPr>
            </a:br>
            <a:br>
              <a:rPr lang="en-US" dirty="0">
                <a:solidFill>
                  <a:srgbClr val="FF6600"/>
                </a:solidFill>
              </a:rPr>
            </a:br>
            <a:endParaRPr lang="en-US" b="1" dirty="0">
              <a:solidFill>
                <a:srgbClr val="FF6600"/>
              </a:solidFill>
              <a:latin typeface="Avenir LT Std 65 Medium" panose="020B0803020203020204" pitchFamily="34" charset="0"/>
            </a:endParaRPr>
          </a:p>
        </p:txBody>
      </p:sp>
      <p:sp>
        <p:nvSpPr>
          <p:cNvPr id="3" name="Content Placeholder 2">
            <a:extLst>
              <a:ext uri="{FF2B5EF4-FFF2-40B4-BE49-F238E27FC236}">
                <a16:creationId xmlns:a16="http://schemas.microsoft.com/office/drawing/2014/main" id="{6DE713C8-DD7E-46D7-AD24-26C4C8B94D30}"/>
              </a:ext>
            </a:extLst>
          </p:cNvPr>
          <p:cNvSpPr>
            <a:spLocks noGrp="1"/>
          </p:cNvSpPr>
          <p:nvPr>
            <p:ph idx="1"/>
          </p:nvPr>
        </p:nvSpPr>
        <p:spPr/>
        <p:txBody>
          <a:bodyPr>
            <a:normAutofit/>
          </a:bodyPr>
          <a:lstStyle/>
          <a:p>
            <a:pPr>
              <a:lnSpc>
                <a:spcPct val="150000"/>
              </a:lnSpc>
              <a:buFont typeface="Wingdings" panose="05000000000000000000" pitchFamily="2" charset="2"/>
              <a:buChar char="Ø"/>
            </a:pPr>
            <a:r>
              <a:rPr lang="en-US" sz="4400" dirty="0">
                <a:solidFill>
                  <a:schemeClr val="bg1"/>
                </a:solidFill>
                <a:effectLst>
                  <a:outerShdw blurRad="38100" dist="38100" dir="2700000" algn="tl">
                    <a:srgbClr val="000000">
                      <a:alpha val="43137"/>
                    </a:srgbClr>
                  </a:outerShdw>
                </a:effectLst>
                <a:latin typeface="Avenir LT Std 65 Medium" panose="020B0803020203020204" pitchFamily="34" charset="0"/>
              </a:rPr>
              <a:t>         </a:t>
            </a:r>
            <a:r>
              <a:rPr lang="en-US" sz="4000" dirty="0">
                <a:solidFill>
                  <a:schemeClr val="bg1"/>
                </a:solidFill>
                <a:effectLst>
                  <a:outerShdw blurRad="38100" dist="38100" dir="2700000" algn="tl">
                    <a:srgbClr val="000000">
                      <a:alpha val="43137"/>
                    </a:srgbClr>
                  </a:outerShdw>
                </a:effectLst>
                <a:latin typeface="Avenir LT Std 65 Medium" panose="020B0803020203020204" pitchFamily="34" charset="0"/>
              </a:rPr>
              <a:t>Exploratory Data Analysis (EDA)</a:t>
            </a:r>
          </a:p>
          <a:p>
            <a:pPr>
              <a:lnSpc>
                <a:spcPct val="150000"/>
              </a:lnSpc>
              <a:buFont typeface="Wingdings" panose="05000000000000000000" pitchFamily="2" charset="2"/>
              <a:buChar char="Ø"/>
            </a:pPr>
            <a:r>
              <a:rPr lang="en-US" sz="4400" dirty="0">
                <a:solidFill>
                  <a:schemeClr val="bg1"/>
                </a:solidFill>
                <a:effectLst>
                  <a:outerShdw blurRad="38100" dist="38100" dir="2700000" algn="tl">
                    <a:srgbClr val="000000">
                      <a:alpha val="43137"/>
                    </a:srgbClr>
                  </a:outerShdw>
                </a:effectLst>
                <a:latin typeface="Avenir LT Std 65 Medium" panose="020B0803020203020204" pitchFamily="34" charset="0"/>
              </a:rPr>
              <a:t>         </a:t>
            </a:r>
            <a:r>
              <a:rPr lang="en-US" sz="4000" dirty="0">
                <a:solidFill>
                  <a:schemeClr val="bg1"/>
                </a:solidFill>
                <a:effectLst>
                  <a:outerShdw blurRad="38100" dist="38100" dir="2700000" algn="tl">
                    <a:srgbClr val="000000">
                      <a:alpha val="43137"/>
                    </a:srgbClr>
                  </a:outerShdw>
                </a:effectLst>
                <a:latin typeface="Avenir LT Std 65 Medium" panose="020B0803020203020204" pitchFamily="34" charset="0"/>
              </a:rPr>
              <a:t>Hypothesis Testing</a:t>
            </a:r>
          </a:p>
          <a:p>
            <a:pPr>
              <a:lnSpc>
                <a:spcPct val="150000"/>
              </a:lnSpc>
              <a:buFont typeface="Wingdings" panose="05000000000000000000" pitchFamily="2" charset="2"/>
              <a:buChar char="Ø"/>
            </a:pPr>
            <a:r>
              <a:rPr lang="en-US" sz="4000" dirty="0">
                <a:solidFill>
                  <a:schemeClr val="bg1"/>
                </a:solidFill>
                <a:effectLst>
                  <a:outerShdw blurRad="38100" dist="38100" dir="2700000" algn="tl">
                    <a:srgbClr val="000000">
                      <a:alpha val="43137"/>
                    </a:srgbClr>
                  </a:outerShdw>
                </a:effectLst>
                <a:latin typeface="Avenir LT Std 65 Medium" panose="020B0803020203020204" pitchFamily="34" charset="0"/>
              </a:rPr>
              <a:t>          Forecasting</a:t>
            </a:r>
          </a:p>
        </p:txBody>
      </p:sp>
      <p:sp>
        <p:nvSpPr>
          <p:cNvPr id="4" name="Slide Number Placeholder 3">
            <a:extLst>
              <a:ext uri="{FF2B5EF4-FFF2-40B4-BE49-F238E27FC236}">
                <a16:creationId xmlns:a16="http://schemas.microsoft.com/office/drawing/2014/main" id="{E2D76D96-2A58-4B02-8C71-F9A01D4AE731}"/>
              </a:ext>
            </a:extLst>
          </p:cNvPr>
          <p:cNvSpPr>
            <a:spLocks noGrp="1"/>
          </p:cNvSpPr>
          <p:nvPr>
            <p:ph type="sldNum" sz="quarter" idx="12"/>
          </p:nvPr>
        </p:nvSpPr>
        <p:spPr/>
        <p:txBody>
          <a:bodyPr/>
          <a:lstStyle/>
          <a:p>
            <a:fld id="{48F63A3B-78C7-47BE-AE5E-E10140E04643}" type="slidenum">
              <a:rPr lang="en-US" smtClean="0"/>
              <a:t>5</a:t>
            </a:fld>
            <a:endParaRPr lang="en-US"/>
          </a:p>
        </p:txBody>
      </p:sp>
      <p:sp>
        <p:nvSpPr>
          <p:cNvPr id="7" name="Title 1">
            <a:extLst>
              <a:ext uri="{FF2B5EF4-FFF2-40B4-BE49-F238E27FC236}">
                <a16:creationId xmlns:a16="http://schemas.microsoft.com/office/drawing/2014/main" id="{D4FE4B54-9428-4F2A-987F-A7BA08CA7BF0}"/>
              </a:ext>
            </a:extLst>
          </p:cNvPr>
          <p:cNvSpPr>
            <a:spLocks noGrp="1"/>
          </p:cNvSpPr>
          <p:nvPr>
            <p:ph type="title"/>
          </p:nvPr>
        </p:nvSpPr>
        <p:spPr>
          <a:xfrm>
            <a:off x="838200" y="365125"/>
            <a:ext cx="10515600" cy="1325563"/>
          </a:xfrm>
        </p:spPr>
        <p:txBody>
          <a:bodyPr/>
          <a:lstStyle/>
          <a:p>
            <a:r>
              <a:rPr lang="en-US" dirty="0">
                <a:solidFill>
                  <a:srgbClr val="FF6600"/>
                </a:solidFill>
                <a:effectLst>
                  <a:outerShdw blurRad="38100" dist="38100" dir="2700000" algn="tl">
                    <a:srgbClr val="000000">
                      <a:alpha val="43137"/>
                    </a:srgbClr>
                  </a:outerShdw>
                </a:effectLst>
                <a:latin typeface="Avenir LT Std 65 Medium" panose="020B0803020203020204" pitchFamily="34" charset="0"/>
              </a:rPr>
              <a:t>Methodology</a:t>
            </a:r>
            <a:endParaRPr lang="en-US" dirty="0">
              <a:effectLst>
                <a:outerShdw blurRad="38100" dist="38100" dir="2700000" algn="tl">
                  <a:srgbClr val="000000">
                    <a:alpha val="43137"/>
                  </a:srgbClr>
                </a:outerShdw>
              </a:effectLst>
              <a:latin typeface="Avenir LT Std 45 Book" panose="020B0502020203020204" pitchFamily="34" charset="0"/>
            </a:endParaRPr>
          </a:p>
        </p:txBody>
      </p:sp>
      <p:pic>
        <p:nvPicPr>
          <p:cNvPr id="10" name="Graphic 9" descr="Research with solid fill">
            <a:extLst>
              <a:ext uri="{FF2B5EF4-FFF2-40B4-BE49-F238E27FC236}">
                <a16:creationId xmlns:a16="http://schemas.microsoft.com/office/drawing/2014/main" id="{2FAC939D-1CCB-423F-B952-576668E21D5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654627" y="1922756"/>
            <a:ext cx="914400" cy="914400"/>
          </a:xfrm>
          <a:prstGeom prst="rect">
            <a:avLst/>
          </a:prstGeom>
        </p:spPr>
      </p:pic>
      <p:pic>
        <p:nvPicPr>
          <p:cNvPr id="12" name="Graphic 11" descr="Clipboard Mixed with solid fill">
            <a:extLst>
              <a:ext uri="{FF2B5EF4-FFF2-40B4-BE49-F238E27FC236}">
                <a16:creationId xmlns:a16="http://schemas.microsoft.com/office/drawing/2014/main" id="{8A68C042-2485-490F-9906-74161CF4E62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654627" y="3084932"/>
            <a:ext cx="914400" cy="914400"/>
          </a:xfrm>
          <a:prstGeom prst="rect">
            <a:avLst/>
          </a:prstGeom>
        </p:spPr>
      </p:pic>
      <p:pic>
        <p:nvPicPr>
          <p:cNvPr id="20" name="Content Placeholder 6" descr="Upward trend with solid fill">
            <a:extLst>
              <a:ext uri="{FF2B5EF4-FFF2-40B4-BE49-F238E27FC236}">
                <a16:creationId xmlns:a16="http://schemas.microsoft.com/office/drawing/2014/main" id="{6891E036-4154-4B52-853A-D5E8EA33F6F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654627" y="4134269"/>
            <a:ext cx="914400" cy="914400"/>
          </a:xfrm>
          <a:prstGeom prst="rect">
            <a:avLst/>
          </a:prstGeom>
        </p:spPr>
      </p:pic>
      <p:pic>
        <p:nvPicPr>
          <p:cNvPr id="21" name="Picture 20">
            <a:extLst>
              <a:ext uri="{FF2B5EF4-FFF2-40B4-BE49-F238E27FC236}">
                <a16:creationId xmlns:a16="http://schemas.microsoft.com/office/drawing/2014/main" id="{F014AB6A-4D66-4AD1-8C3E-11EA3C5599B8}"/>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537373" y="0"/>
            <a:ext cx="1654627" cy="994232"/>
          </a:xfrm>
          <a:prstGeom prst="rect">
            <a:avLst/>
          </a:prstGeom>
        </p:spPr>
      </p:pic>
    </p:spTree>
    <p:extLst>
      <p:ext uri="{BB962C8B-B14F-4D97-AF65-F5344CB8AC3E}">
        <p14:creationId xmlns:p14="http://schemas.microsoft.com/office/powerpoint/2010/main" val="236828304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9B37791B-B040-4694-BFDC-8DD132D86E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9" name="Group 38">
            <a:extLst>
              <a:ext uri="{FF2B5EF4-FFF2-40B4-BE49-F238E27FC236}">
                <a16:creationId xmlns:a16="http://schemas.microsoft.com/office/drawing/2014/main" id="{59A59B10-9D94-4C5B-8BF0-95928DCEB1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296011"/>
            <a:ext cx="12192000" cy="3561989"/>
            <a:chOff x="0" y="3296011"/>
            <a:chExt cx="12192000" cy="3561989"/>
          </a:xfrm>
          <a:effectLst>
            <a:outerShdw blurRad="254000" dist="152400" dir="16200000" rotWithShape="0">
              <a:prstClr val="black">
                <a:alpha val="10000"/>
              </a:prstClr>
            </a:outerShdw>
          </a:effectLst>
        </p:grpSpPr>
        <p:grpSp>
          <p:nvGrpSpPr>
            <p:cNvPr id="40" name="Group 39">
              <a:extLst>
                <a:ext uri="{FF2B5EF4-FFF2-40B4-BE49-F238E27FC236}">
                  <a16:creationId xmlns:a16="http://schemas.microsoft.com/office/drawing/2014/main" id="{354E31B9-72DD-4DE4-B3E3-4395530BEC1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3681702"/>
              <a:ext cx="12192000" cy="3176298"/>
              <a:chOff x="0" y="3681702"/>
              <a:chExt cx="12192000" cy="3176298"/>
            </a:xfrm>
          </p:grpSpPr>
          <p:sp>
            <p:nvSpPr>
              <p:cNvPr id="44" name="Freeform: Shape 43">
                <a:extLst>
                  <a:ext uri="{FF2B5EF4-FFF2-40B4-BE49-F238E27FC236}">
                    <a16:creationId xmlns:a16="http://schemas.microsoft.com/office/drawing/2014/main" id="{68738192-1FEA-49E1-BFF3-6D1C324A5C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681702"/>
                <a:ext cx="12192000" cy="3176298"/>
              </a:xfrm>
              <a:custGeom>
                <a:avLst/>
                <a:gdLst>
                  <a:gd name="connsiteX0" fmla="*/ 12192000 w 12192000"/>
                  <a:gd name="connsiteY0" fmla="*/ 0 h 3176298"/>
                  <a:gd name="connsiteX1" fmla="*/ 12192000 w 12192000"/>
                  <a:gd name="connsiteY1" fmla="*/ 3176298 h 3176298"/>
                  <a:gd name="connsiteX2" fmla="*/ 0 w 12192000"/>
                  <a:gd name="connsiteY2" fmla="*/ 3176298 h 3176298"/>
                  <a:gd name="connsiteX3" fmla="*/ 0 w 12192000"/>
                  <a:gd name="connsiteY3" fmla="*/ 2264980 h 3176298"/>
                  <a:gd name="connsiteX4" fmla="*/ 544 w 12192000"/>
                  <a:gd name="connsiteY4" fmla="*/ 2264980 h 3176298"/>
                  <a:gd name="connsiteX5" fmla="*/ 544 w 12192000"/>
                  <a:gd name="connsiteY5" fmla="*/ 2392219 h 3176298"/>
                  <a:gd name="connsiteX6" fmla="*/ 61197 w 12192000"/>
                  <a:gd name="connsiteY6" fmla="*/ 2387448 h 3176298"/>
                  <a:gd name="connsiteX7" fmla="*/ 119613 w 12192000"/>
                  <a:gd name="connsiteY7" fmla="*/ 2369945 h 3176298"/>
                  <a:gd name="connsiteX8" fmla="*/ 172384 w 12192000"/>
                  <a:gd name="connsiteY8" fmla="*/ 2347084 h 3176298"/>
                  <a:gd name="connsiteX9" fmla="*/ 274873 w 12192000"/>
                  <a:gd name="connsiteY9" fmla="*/ 2336988 h 3176298"/>
                  <a:gd name="connsiteX10" fmla="*/ 307259 w 12192000"/>
                  <a:gd name="connsiteY10" fmla="*/ 2331461 h 3176298"/>
                  <a:gd name="connsiteX11" fmla="*/ 394511 w 12192000"/>
                  <a:gd name="connsiteY11" fmla="*/ 2308601 h 3176298"/>
                  <a:gd name="connsiteX12" fmla="*/ 494337 w 12192000"/>
                  <a:gd name="connsiteY12" fmla="*/ 2268213 h 3176298"/>
                  <a:gd name="connsiteX13" fmla="*/ 546917 w 12192000"/>
                  <a:gd name="connsiteY13" fmla="*/ 2283264 h 3176298"/>
                  <a:gd name="connsiteX14" fmla="*/ 730754 w 12192000"/>
                  <a:gd name="connsiteY14" fmla="*/ 2240780 h 3176298"/>
                  <a:gd name="connsiteX15" fmla="*/ 785432 w 12192000"/>
                  <a:gd name="connsiteY15" fmla="*/ 2218682 h 3176298"/>
                  <a:gd name="connsiteX16" fmla="*/ 801053 w 12192000"/>
                  <a:gd name="connsiteY16" fmla="*/ 2204013 h 3176298"/>
                  <a:gd name="connsiteX17" fmla="*/ 858205 w 12192000"/>
                  <a:gd name="connsiteY17" fmla="*/ 2169532 h 3176298"/>
                  <a:gd name="connsiteX18" fmla="*/ 949646 w 12192000"/>
                  <a:gd name="connsiteY18" fmla="*/ 2157340 h 3176298"/>
                  <a:gd name="connsiteX19" fmla="*/ 960887 w 12192000"/>
                  <a:gd name="connsiteY19" fmla="*/ 2150099 h 3176298"/>
                  <a:gd name="connsiteX20" fmla="*/ 977653 w 12192000"/>
                  <a:gd name="connsiteY20" fmla="*/ 2138480 h 3176298"/>
                  <a:gd name="connsiteX21" fmla="*/ 1071762 w 12192000"/>
                  <a:gd name="connsiteY21" fmla="*/ 2117905 h 3176298"/>
                  <a:gd name="connsiteX22" fmla="*/ 1092527 w 12192000"/>
                  <a:gd name="connsiteY22" fmla="*/ 2111428 h 3176298"/>
                  <a:gd name="connsiteX23" fmla="*/ 1109865 w 12192000"/>
                  <a:gd name="connsiteY23" fmla="*/ 2100568 h 3176298"/>
                  <a:gd name="connsiteX24" fmla="*/ 1162823 w 12192000"/>
                  <a:gd name="connsiteY24" fmla="*/ 2075613 h 3176298"/>
                  <a:gd name="connsiteX25" fmla="*/ 1206641 w 12192000"/>
                  <a:gd name="connsiteY25" fmla="*/ 2074851 h 3176298"/>
                  <a:gd name="connsiteX26" fmla="*/ 1267411 w 12192000"/>
                  <a:gd name="connsiteY26" fmla="*/ 2060753 h 3176298"/>
                  <a:gd name="connsiteX27" fmla="*/ 1380762 w 12192000"/>
                  <a:gd name="connsiteY27" fmla="*/ 2046847 h 3176298"/>
                  <a:gd name="connsiteX28" fmla="*/ 1404006 w 12192000"/>
                  <a:gd name="connsiteY28" fmla="*/ 2038844 h 3176298"/>
                  <a:gd name="connsiteX29" fmla="*/ 1544598 w 12192000"/>
                  <a:gd name="connsiteY29" fmla="*/ 2000932 h 3176298"/>
                  <a:gd name="connsiteX30" fmla="*/ 1657188 w 12192000"/>
                  <a:gd name="connsiteY30" fmla="*/ 2001697 h 3176298"/>
                  <a:gd name="connsiteX31" fmla="*/ 1665950 w 12192000"/>
                  <a:gd name="connsiteY31" fmla="*/ 2003411 h 3176298"/>
                  <a:gd name="connsiteX32" fmla="*/ 1709006 w 12192000"/>
                  <a:gd name="connsiteY32" fmla="*/ 2015983 h 3176298"/>
                  <a:gd name="connsiteX33" fmla="*/ 1775684 w 12192000"/>
                  <a:gd name="connsiteY33" fmla="*/ 2012555 h 3176298"/>
                  <a:gd name="connsiteX34" fmla="*/ 1821596 w 12192000"/>
                  <a:gd name="connsiteY34" fmla="*/ 1995218 h 3176298"/>
                  <a:gd name="connsiteX35" fmla="*/ 1878748 w 12192000"/>
                  <a:gd name="connsiteY35" fmla="*/ 1994457 h 3176298"/>
                  <a:gd name="connsiteX36" fmla="*/ 1944092 w 12192000"/>
                  <a:gd name="connsiteY36" fmla="*/ 2005315 h 3176298"/>
                  <a:gd name="connsiteX37" fmla="*/ 1973429 w 12192000"/>
                  <a:gd name="connsiteY37" fmla="*/ 2007601 h 3176298"/>
                  <a:gd name="connsiteX38" fmla="*/ 2054013 w 12192000"/>
                  <a:gd name="connsiteY38" fmla="*/ 2030082 h 3176298"/>
                  <a:gd name="connsiteX39" fmla="*/ 2102021 w 12192000"/>
                  <a:gd name="connsiteY39" fmla="*/ 2024557 h 3176298"/>
                  <a:gd name="connsiteX40" fmla="*/ 2149267 w 12192000"/>
                  <a:gd name="connsiteY40" fmla="*/ 2009697 h 3176298"/>
                  <a:gd name="connsiteX41" fmla="*/ 2179556 w 12192000"/>
                  <a:gd name="connsiteY41" fmla="*/ 1995409 h 3176298"/>
                  <a:gd name="connsiteX42" fmla="*/ 2240710 w 12192000"/>
                  <a:gd name="connsiteY42" fmla="*/ 1985312 h 3176298"/>
                  <a:gd name="connsiteX43" fmla="*/ 2251948 w 12192000"/>
                  <a:gd name="connsiteY43" fmla="*/ 1986836 h 3176298"/>
                  <a:gd name="connsiteX44" fmla="*/ 2434456 w 12192000"/>
                  <a:gd name="connsiteY44" fmla="*/ 1999410 h 3176298"/>
                  <a:gd name="connsiteX45" fmla="*/ 2506847 w 12192000"/>
                  <a:gd name="connsiteY45" fmla="*/ 2019603 h 3176298"/>
                  <a:gd name="connsiteX46" fmla="*/ 2522279 w 12192000"/>
                  <a:gd name="connsiteY46" fmla="*/ 2022080 h 3176298"/>
                  <a:gd name="connsiteX47" fmla="*/ 2676398 w 12192000"/>
                  <a:gd name="connsiteY47" fmla="*/ 2044751 h 3176298"/>
                  <a:gd name="connsiteX48" fmla="*/ 2693543 w 12192000"/>
                  <a:gd name="connsiteY48" fmla="*/ 2045703 h 3176298"/>
                  <a:gd name="connsiteX49" fmla="*/ 2741360 w 12192000"/>
                  <a:gd name="connsiteY49" fmla="*/ 2041701 h 3176298"/>
                  <a:gd name="connsiteX50" fmla="*/ 2854140 w 12192000"/>
                  <a:gd name="connsiteY50" fmla="*/ 2082851 h 3176298"/>
                  <a:gd name="connsiteX51" fmla="*/ 2967110 w 12192000"/>
                  <a:gd name="connsiteY51" fmla="*/ 2096949 h 3176298"/>
                  <a:gd name="connsiteX52" fmla="*/ 3029216 w 12192000"/>
                  <a:gd name="connsiteY52" fmla="*/ 2096757 h 3176298"/>
                  <a:gd name="connsiteX53" fmla="*/ 3073604 w 12192000"/>
                  <a:gd name="connsiteY53" fmla="*/ 2106856 h 3176298"/>
                  <a:gd name="connsiteX54" fmla="*/ 3182763 w 12192000"/>
                  <a:gd name="connsiteY54" fmla="*/ 2137527 h 3176298"/>
                  <a:gd name="connsiteX55" fmla="*/ 3234202 w 12192000"/>
                  <a:gd name="connsiteY55" fmla="*/ 2142289 h 3176298"/>
                  <a:gd name="connsiteX56" fmla="*/ 3288877 w 12192000"/>
                  <a:gd name="connsiteY56" fmla="*/ 2152578 h 3176298"/>
                  <a:gd name="connsiteX57" fmla="*/ 3424135 w 12192000"/>
                  <a:gd name="connsiteY57" fmla="*/ 2198680 h 3176298"/>
                  <a:gd name="connsiteX58" fmla="*/ 3534629 w 12192000"/>
                  <a:gd name="connsiteY58" fmla="*/ 2196013 h 3176298"/>
                  <a:gd name="connsiteX59" fmla="*/ 3605116 w 12192000"/>
                  <a:gd name="connsiteY59" fmla="*/ 2196583 h 3176298"/>
                  <a:gd name="connsiteX60" fmla="*/ 3689131 w 12192000"/>
                  <a:gd name="connsiteY60" fmla="*/ 2211824 h 3176298"/>
                  <a:gd name="connsiteX61" fmla="*/ 3757902 w 12192000"/>
                  <a:gd name="connsiteY61" fmla="*/ 2234114 h 3176298"/>
                  <a:gd name="connsiteX62" fmla="*/ 3852966 w 12192000"/>
                  <a:gd name="connsiteY62" fmla="*/ 2251831 h 3176298"/>
                  <a:gd name="connsiteX63" fmla="*/ 3947648 w 12192000"/>
                  <a:gd name="connsiteY63" fmla="*/ 2285932 h 3176298"/>
                  <a:gd name="connsiteX64" fmla="*/ 4013753 w 12192000"/>
                  <a:gd name="connsiteY64" fmla="*/ 2312031 h 3176298"/>
                  <a:gd name="connsiteX65" fmla="*/ 4105766 w 12192000"/>
                  <a:gd name="connsiteY65" fmla="*/ 2335082 h 3176298"/>
                  <a:gd name="connsiteX66" fmla="*/ 4246551 w 12192000"/>
                  <a:gd name="connsiteY66" fmla="*/ 2351274 h 3176298"/>
                  <a:gd name="connsiteX67" fmla="*/ 4311323 w 12192000"/>
                  <a:gd name="connsiteY67" fmla="*/ 2352991 h 3176298"/>
                  <a:gd name="connsiteX68" fmla="*/ 4413817 w 12192000"/>
                  <a:gd name="connsiteY68" fmla="*/ 2390899 h 3176298"/>
                  <a:gd name="connsiteX69" fmla="*/ 4457632 w 12192000"/>
                  <a:gd name="connsiteY69" fmla="*/ 2409188 h 3176298"/>
                  <a:gd name="connsiteX70" fmla="*/ 4497068 w 12192000"/>
                  <a:gd name="connsiteY70" fmla="*/ 2393947 h 3176298"/>
                  <a:gd name="connsiteX71" fmla="*/ 4522596 w 12192000"/>
                  <a:gd name="connsiteY71" fmla="*/ 2376421 h 3176298"/>
                  <a:gd name="connsiteX72" fmla="*/ 4603368 w 12192000"/>
                  <a:gd name="connsiteY72" fmla="*/ 2391282 h 3176298"/>
                  <a:gd name="connsiteX73" fmla="*/ 4689098 w 12192000"/>
                  <a:gd name="connsiteY73" fmla="*/ 2406903 h 3176298"/>
                  <a:gd name="connsiteX74" fmla="*/ 4719697 w 12192000"/>
                  <a:gd name="connsiteY74" fmla="*/ 2413428 h 3176298"/>
                  <a:gd name="connsiteX75" fmla="*/ 4726469 w 12192000"/>
                  <a:gd name="connsiteY75" fmla="*/ 2414298 h 3176298"/>
                  <a:gd name="connsiteX76" fmla="*/ 4785776 w 12192000"/>
                  <a:gd name="connsiteY76" fmla="*/ 2414298 h 3176298"/>
                  <a:gd name="connsiteX77" fmla="*/ 4788661 w 12192000"/>
                  <a:gd name="connsiteY77" fmla="*/ 2414047 h 3176298"/>
                  <a:gd name="connsiteX78" fmla="*/ 4827024 w 12192000"/>
                  <a:gd name="connsiteY78" fmla="*/ 2408999 h 3176298"/>
                  <a:gd name="connsiteX79" fmla="*/ 4887415 w 12192000"/>
                  <a:gd name="connsiteY79" fmla="*/ 2405570 h 3176298"/>
                  <a:gd name="connsiteX80" fmla="*/ 4936184 w 12192000"/>
                  <a:gd name="connsiteY80" fmla="*/ 2395853 h 3176298"/>
                  <a:gd name="connsiteX81" fmla="*/ 4953328 w 12192000"/>
                  <a:gd name="connsiteY81" fmla="*/ 2390138 h 3176298"/>
                  <a:gd name="connsiteX82" fmla="*/ 5089162 w 12192000"/>
                  <a:gd name="connsiteY82" fmla="*/ 2345560 h 3176298"/>
                  <a:gd name="connsiteX83" fmla="*/ 5234326 w 12192000"/>
                  <a:gd name="connsiteY83" fmla="*/ 2309935 h 3176298"/>
                  <a:gd name="connsiteX84" fmla="*/ 5328438 w 12192000"/>
                  <a:gd name="connsiteY84" fmla="*/ 2332416 h 3176298"/>
                  <a:gd name="connsiteX85" fmla="*/ 5363491 w 12192000"/>
                  <a:gd name="connsiteY85" fmla="*/ 2332034 h 3176298"/>
                  <a:gd name="connsiteX86" fmla="*/ 5524660 w 12192000"/>
                  <a:gd name="connsiteY86" fmla="*/ 2337178 h 3176298"/>
                  <a:gd name="connsiteX87" fmla="*/ 5553045 w 12192000"/>
                  <a:gd name="connsiteY87" fmla="*/ 2342701 h 3176298"/>
                  <a:gd name="connsiteX88" fmla="*/ 5706401 w 12192000"/>
                  <a:gd name="connsiteY88" fmla="*/ 2320032 h 3176298"/>
                  <a:gd name="connsiteX89" fmla="*/ 5762029 w 12192000"/>
                  <a:gd name="connsiteY89" fmla="*/ 2316221 h 3176298"/>
                  <a:gd name="connsiteX90" fmla="*/ 5813276 w 12192000"/>
                  <a:gd name="connsiteY90" fmla="*/ 2309935 h 3176298"/>
                  <a:gd name="connsiteX91" fmla="*/ 5884906 w 12192000"/>
                  <a:gd name="connsiteY91" fmla="*/ 2308411 h 3176298"/>
                  <a:gd name="connsiteX92" fmla="*/ 5959204 w 12192000"/>
                  <a:gd name="connsiteY92" fmla="*/ 2311269 h 3176298"/>
                  <a:gd name="connsiteX93" fmla="*/ 6042072 w 12192000"/>
                  <a:gd name="connsiteY93" fmla="*/ 2310697 h 3176298"/>
                  <a:gd name="connsiteX94" fmla="*/ 6074842 w 12192000"/>
                  <a:gd name="connsiteY94" fmla="*/ 2305745 h 3176298"/>
                  <a:gd name="connsiteX95" fmla="*/ 6163425 w 12192000"/>
                  <a:gd name="connsiteY95" fmla="*/ 2309172 h 3176298"/>
                  <a:gd name="connsiteX96" fmla="*/ 6209909 w 12192000"/>
                  <a:gd name="connsiteY96" fmla="*/ 2303459 h 3176298"/>
                  <a:gd name="connsiteX97" fmla="*/ 6286493 w 12192000"/>
                  <a:gd name="connsiteY97" fmla="*/ 2302315 h 3176298"/>
                  <a:gd name="connsiteX98" fmla="*/ 6311449 w 12192000"/>
                  <a:gd name="connsiteY98" fmla="*/ 2300980 h 3176298"/>
                  <a:gd name="connsiteX99" fmla="*/ 6333739 w 12192000"/>
                  <a:gd name="connsiteY99" fmla="*/ 2300218 h 3176298"/>
                  <a:gd name="connsiteX100" fmla="*/ 6410131 w 12192000"/>
                  <a:gd name="connsiteY100" fmla="*/ 2315841 h 3176298"/>
                  <a:gd name="connsiteX101" fmla="*/ 6477951 w 12192000"/>
                  <a:gd name="connsiteY101" fmla="*/ 2316793 h 3176298"/>
                  <a:gd name="connsiteX102" fmla="*/ 6596828 w 12192000"/>
                  <a:gd name="connsiteY102" fmla="*/ 2329368 h 3176298"/>
                  <a:gd name="connsiteX103" fmla="*/ 6623118 w 12192000"/>
                  <a:gd name="connsiteY103" fmla="*/ 2324985 h 3176298"/>
                  <a:gd name="connsiteX104" fmla="*/ 6705417 w 12192000"/>
                  <a:gd name="connsiteY104" fmla="*/ 2323272 h 3176298"/>
                  <a:gd name="connsiteX105" fmla="*/ 6752283 w 12192000"/>
                  <a:gd name="connsiteY105" fmla="*/ 2321937 h 3176298"/>
                  <a:gd name="connsiteX106" fmla="*/ 6810195 w 12192000"/>
                  <a:gd name="connsiteY106" fmla="*/ 2331082 h 3176298"/>
                  <a:gd name="connsiteX107" fmla="*/ 6910782 w 12192000"/>
                  <a:gd name="connsiteY107" fmla="*/ 2350512 h 3176298"/>
                  <a:gd name="connsiteX108" fmla="*/ 6937263 w 12192000"/>
                  <a:gd name="connsiteY108" fmla="*/ 2353561 h 3176298"/>
                  <a:gd name="connsiteX109" fmla="*/ 6985653 w 12192000"/>
                  <a:gd name="connsiteY109" fmla="*/ 2362897 h 3176298"/>
                  <a:gd name="connsiteX110" fmla="*/ 6994415 w 12192000"/>
                  <a:gd name="connsiteY110" fmla="*/ 2364611 h 3176298"/>
                  <a:gd name="connsiteX111" fmla="*/ 7068141 w 12192000"/>
                  <a:gd name="connsiteY111" fmla="*/ 2388234 h 3176298"/>
                  <a:gd name="connsiteX112" fmla="*/ 7106432 w 12192000"/>
                  <a:gd name="connsiteY112" fmla="*/ 2390138 h 3176298"/>
                  <a:gd name="connsiteX113" fmla="*/ 7216547 w 12192000"/>
                  <a:gd name="connsiteY113" fmla="*/ 2390330 h 3176298"/>
                  <a:gd name="connsiteX114" fmla="*/ 7263220 w 12192000"/>
                  <a:gd name="connsiteY114" fmla="*/ 2386709 h 3176298"/>
                  <a:gd name="connsiteX115" fmla="*/ 7375428 w 12192000"/>
                  <a:gd name="connsiteY115" fmla="*/ 2372803 h 3176298"/>
                  <a:gd name="connsiteX116" fmla="*/ 7445916 w 12192000"/>
                  <a:gd name="connsiteY116" fmla="*/ 2365945 h 3176298"/>
                  <a:gd name="connsiteX117" fmla="*/ 7526880 w 12192000"/>
                  <a:gd name="connsiteY117" fmla="*/ 2355084 h 3176298"/>
                  <a:gd name="connsiteX118" fmla="*/ 7619655 w 12192000"/>
                  <a:gd name="connsiteY118" fmla="*/ 2348226 h 3176298"/>
                  <a:gd name="connsiteX119" fmla="*/ 7788636 w 12192000"/>
                  <a:gd name="connsiteY119" fmla="*/ 2327461 h 3176298"/>
                  <a:gd name="connsiteX120" fmla="*/ 7952280 w 12192000"/>
                  <a:gd name="connsiteY120" fmla="*/ 2305935 h 3176298"/>
                  <a:gd name="connsiteX121" fmla="*/ 8019339 w 12192000"/>
                  <a:gd name="connsiteY121" fmla="*/ 2286884 h 3176298"/>
                  <a:gd name="connsiteX122" fmla="*/ 8137835 w 12192000"/>
                  <a:gd name="connsiteY122" fmla="*/ 2259832 h 3176298"/>
                  <a:gd name="connsiteX123" fmla="*/ 8189651 w 12192000"/>
                  <a:gd name="connsiteY123" fmla="*/ 2243639 h 3176298"/>
                  <a:gd name="connsiteX124" fmla="*/ 8313671 w 12192000"/>
                  <a:gd name="connsiteY124" fmla="*/ 2209920 h 3176298"/>
                  <a:gd name="connsiteX125" fmla="*/ 8459979 w 12192000"/>
                  <a:gd name="connsiteY125" fmla="*/ 2158864 h 3176298"/>
                  <a:gd name="connsiteX126" fmla="*/ 8516369 w 12192000"/>
                  <a:gd name="connsiteY126" fmla="*/ 2144003 h 3176298"/>
                  <a:gd name="connsiteX127" fmla="*/ 8657726 w 12192000"/>
                  <a:gd name="connsiteY127" fmla="*/ 2106284 h 3176298"/>
                  <a:gd name="connsiteX128" fmla="*/ 8711448 w 12192000"/>
                  <a:gd name="connsiteY128" fmla="*/ 2098664 h 3176298"/>
                  <a:gd name="connsiteX129" fmla="*/ 8772219 w 12192000"/>
                  <a:gd name="connsiteY129" fmla="*/ 2082280 h 3176298"/>
                  <a:gd name="connsiteX130" fmla="*/ 8845565 w 12192000"/>
                  <a:gd name="connsiteY130" fmla="*/ 2053705 h 3176298"/>
                  <a:gd name="connsiteX131" fmla="*/ 8967871 w 12192000"/>
                  <a:gd name="connsiteY131" fmla="*/ 2011221 h 3176298"/>
                  <a:gd name="connsiteX132" fmla="*/ 9015878 w 12192000"/>
                  <a:gd name="connsiteY132" fmla="*/ 2001124 h 3176298"/>
                  <a:gd name="connsiteX133" fmla="*/ 9234579 w 12192000"/>
                  <a:gd name="connsiteY133" fmla="*/ 1935209 h 3176298"/>
                  <a:gd name="connsiteX134" fmla="*/ 9346597 w 12192000"/>
                  <a:gd name="connsiteY134" fmla="*/ 1896917 h 3176298"/>
                  <a:gd name="connsiteX135" fmla="*/ 9416321 w 12192000"/>
                  <a:gd name="connsiteY135" fmla="*/ 1880724 h 3176298"/>
                  <a:gd name="connsiteX136" fmla="*/ 9477283 w 12192000"/>
                  <a:gd name="connsiteY136" fmla="*/ 1856149 h 3176298"/>
                  <a:gd name="connsiteX137" fmla="*/ 9666265 w 12192000"/>
                  <a:gd name="connsiteY137" fmla="*/ 1787186 h 3176298"/>
                  <a:gd name="connsiteX138" fmla="*/ 9754088 w 12192000"/>
                  <a:gd name="connsiteY138" fmla="*/ 1741464 h 3176298"/>
                  <a:gd name="connsiteX139" fmla="*/ 9899446 w 12192000"/>
                  <a:gd name="connsiteY139" fmla="*/ 1656880 h 3176298"/>
                  <a:gd name="connsiteX140" fmla="*/ 9993175 w 12192000"/>
                  <a:gd name="connsiteY140" fmla="*/ 1576487 h 3176298"/>
                  <a:gd name="connsiteX141" fmla="*/ 10044230 w 12192000"/>
                  <a:gd name="connsiteY141" fmla="*/ 1540480 h 3176298"/>
                  <a:gd name="connsiteX142" fmla="*/ 10131863 w 12192000"/>
                  <a:gd name="connsiteY142" fmla="*/ 1485613 h 3176298"/>
                  <a:gd name="connsiteX143" fmla="*/ 10242357 w 12192000"/>
                  <a:gd name="connsiteY143" fmla="*/ 1410555 h 3176298"/>
                  <a:gd name="connsiteX144" fmla="*/ 10363709 w 12192000"/>
                  <a:gd name="connsiteY144" fmla="*/ 1359499 h 3176298"/>
                  <a:gd name="connsiteX145" fmla="*/ 10428291 w 12192000"/>
                  <a:gd name="connsiteY145" fmla="*/ 1314920 h 3176298"/>
                  <a:gd name="connsiteX146" fmla="*/ 10490969 w 12192000"/>
                  <a:gd name="connsiteY146" fmla="*/ 1267104 h 3176298"/>
                  <a:gd name="connsiteX147" fmla="*/ 10523354 w 12192000"/>
                  <a:gd name="connsiteY147" fmla="*/ 1238337 h 3176298"/>
                  <a:gd name="connsiteX148" fmla="*/ 10590031 w 12192000"/>
                  <a:gd name="connsiteY148" fmla="*/ 1191664 h 3176298"/>
                  <a:gd name="connsiteX149" fmla="*/ 10656519 w 12192000"/>
                  <a:gd name="connsiteY149" fmla="*/ 1156038 h 3176298"/>
                  <a:gd name="connsiteX150" fmla="*/ 10703573 w 12192000"/>
                  <a:gd name="connsiteY150" fmla="*/ 1120603 h 3176298"/>
                  <a:gd name="connsiteX151" fmla="*/ 10764534 w 12192000"/>
                  <a:gd name="connsiteY151" fmla="*/ 1067643 h 3176298"/>
                  <a:gd name="connsiteX152" fmla="*/ 10850453 w 12192000"/>
                  <a:gd name="connsiteY152" fmla="*/ 1014301 h 3176298"/>
                  <a:gd name="connsiteX153" fmla="*/ 10929704 w 12192000"/>
                  <a:gd name="connsiteY153" fmla="*/ 980201 h 3176298"/>
                  <a:gd name="connsiteX154" fmla="*/ 10967423 w 12192000"/>
                  <a:gd name="connsiteY154" fmla="*/ 930289 h 3176298"/>
                  <a:gd name="connsiteX155" fmla="*/ 11058869 w 12192000"/>
                  <a:gd name="connsiteY155" fmla="*/ 838084 h 3176298"/>
                  <a:gd name="connsiteX156" fmla="*/ 11172600 w 12192000"/>
                  <a:gd name="connsiteY156" fmla="*/ 762834 h 3176298"/>
                  <a:gd name="connsiteX157" fmla="*/ 11275283 w 12192000"/>
                  <a:gd name="connsiteY157" fmla="*/ 673676 h 3176298"/>
                  <a:gd name="connsiteX158" fmla="*/ 11320623 w 12192000"/>
                  <a:gd name="connsiteY158" fmla="*/ 639195 h 3176298"/>
                  <a:gd name="connsiteX159" fmla="*/ 11374346 w 12192000"/>
                  <a:gd name="connsiteY159" fmla="*/ 601664 h 3176298"/>
                  <a:gd name="connsiteX160" fmla="*/ 11448453 w 12192000"/>
                  <a:gd name="connsiteY160" fmla="*/ 567755 h 3176298"/>
                  <a:gd name="connsiteX161" fmla="*/ 11532275 w 12192000"/>
                  <a:gd name="connsiteY161" fmla="*/ 522605 h 3176298"/>
                  <a:gd name="connsiteX162" fmla="*/ 11562947 w 12192000"/>
                  <a:gd name="connsiteY162" fmla="*/ 486598 h 3176298"/>
                  <a:gd name="connsiteX163" fmla="*/ 11672489 w 12192000"/>
                  <a:gd name="connsiteY163" fmla="*/ 335337 h 3176298"/>
                  <a:gd name="connsiteX164" fmla="*/ 11821656 w 12192000"/>
                  <a:gd name="connsiteY164" fmla="*/ 207889 h 3176298"/>
                  <a:gd name="connsiteX165" fmla="*/ 11986443 w 12192000"/>
                  <a:gd name="connsiteY165" fmla="*/ 104824 h 3176298"/>
                  <a:gd name="connsiteX166" fmla="*/ 12026448 w 12192000"/>
                  <a:gd name="connsiteY166" fmla="*/ 88821 h 3176298"/>
                  <a:gd name="connsiteX167" fmla="*/ 12160947 w 12192000"/>
                  <a:gd name="connsiteY167" fmla="*/ 28621 h 3176298"/>
                  <a:gd name="connsiteX168" fmla="*/ 12192000 w 12192000"/>
                  <a:gd name="connsiteY168" fmla="*/ 0 h 3176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Lst>
                <a:rect l="l" t="t" r="r" b="b"/>
                <a:pathLst>
                  <a:path w="12192000" h="3176298">
                    <a:moveTo>
                      <a:pt x="12192000" y="0"/>
                    </a:moveTo>
                    <a:lnTo>
                      <a:pt x="12192000" y="3176298"/>
                    </a:lnTo>
                    <a:lnTo>
                      <a:pt x="0" y="3176298"/>
                    </a:lnTo>
                    <a:lnTo>
                      <a:pt x="0" y="2264980"/>
                    </a:lnTo>
                    <a:lnTo>
                      <a:pt x="544" y="2264980"/>
                    </a:lnTo>
                    <a:lnTo>
                      <a:pt x="544" y="2392219"/>
                    </a:lnTo>
                    <a:lnTo>
                      <a:pt x="61197" y="2387448"/>
                    </a:lnTo>
                    <a:cubicBezTo>
                      <a:pt x="80794" y="2382137"/>
                      <a:pt x="99990" y="2374707"/>
                      <a:pt x="119613" y="2369945"/>
                    </a:cubicBezTo>
                    <a:cubicBezTo>
                      <a:pt x="137898" y="2365563"/>
                      <a:pt x="155046" y="2355466"/>
                      <a:pt x="172384" y="2347084"/>
                    </a:cubicBezTo>
                    <a:cubicBezTo>
                      <a:pt x="205529" y="2331082"/>
                      <a:pt x="240965" y="2341178"/>
                      <a:pt x="274873" y="2336988"/>
                    </a:cubicBezTo>
                    <a:cubicBezTo>
                      <a:pt x="285732" y="2335653"/>
                      <a:pt x="296590" y="2334130"/>
                      <a:pt x="307259" y="2331461"/>
                    </a:cubicBezTo>
                    <a:cubicBezTo>
                      <a:pt x="336408" y="2324413"/>
                      <a:pt x="366127" y="2318317"/>
                      <a:pt x="394511" y="2308601"/>
                    </a:cubicBezTo>
                    <a:cubicBezTo>
                      <a:pt x="426709" y="2297743"/>
                      <a:pt x="457572" y="2283264"/>
                      <a:pt x="494337" y="2268213"/>
                    </a:cubicBezTo>
                    <a:cubicBezTo>
                      <a:pt x="507102" y="2272024"/>
                      <a:pt x="526724" y="2282312"/>
                      <a:pt x="546917" y="2283264"/>
                    </a:cubicBezTo>
                    <a:cubicBezTo>
                      <a:pt x="611880" y="2286503"/>
                      <a:pt x="672650" y="2268786"/>
                      <a:pt x="730754" y="2240780"/>
                    </a:cubicBezTo>
                    <a:cubicBezTo>
                      <a:pt x="748471" y="2232399"/>
                      <a:pt x="767524" y="2226874"/>
                      <a:pt x="785432" y="2218682"/>
                    </a:cubicBezTo>
                    <a:cubicBezTo>
                      <a:pt x="791717" y="2215826"/>
                      <a:pt x="799909" y="2209730"/>
                      <a:pt x="801053" y="2204013"/>
                    </a:cubicBezTo>
                    <a:cubicBezTo>
                      <a:pt x="807719" y="2170866"/>
                      <a:pt x="832486" y="2171436"/>
                      <a:pt x="858205" y="2169532"/>
                    </a:cubicBezTo>
                    <a:cubicBezTo>
                      <a:pt x="888877" y="2167247"/>
                      <a:pt x="919165" y="2161912"/>
                      <a:pt x="949646" y="2157340"/>
                    </a:cubicBezTo>
                    <a:cubicBezTo>
                      <a:pt x="953648" y="2156768"/>
                      <a:pt x="957266" y="2152768"/>
                      <a:pt x="960887" y="2150099"/>
                    </a:cubicBezTo>
                    <a:cubicBezTo>
                      <a:pt x="966411" y="2146099"/>
                      <a:pt x="971554" y="2140003"/>
                      <a:pt x="977653" y="2138480"/>
                    </a:cubicBezTo>
                    <a:cubicBezTo>
                      <a:pt x="1008894" y="2131049"/>
                      <a:pt x="1040327" y="2124763"/>
                      <a:pt x="1071762" y="2117905"/>
                    </a:cubicBezTo>
                    <a:cubicBezTo>
                      <a:pt x="1078810" y="2116380"/>
                      <a:pt x="1086048" y="2114476"/>
                      <a:pt x="1092527" y="2111428"/>
                    </a:cubicBezTo>
                    <a:cubicBezTo>
                      <a:pt x="1098623" y="2108570"/>
                      <a:pt x="1103767" y="2103616"/>
                      <a:pt x="1109865" y="2100568"/>
                    </a:cubicBezTo>
                    <a:cubicBezTo>
                      <a:pt x="1126437" y="2092378"/>
                      <a:pt x="1143394" y="2084757"/>
                      <a:pt x="1162823" y="2075613"/>
                    </a:cubicBezTo>
                    <a:cubicBezTo>
                      <a:pt x="1173681" y="2092757"/>
                      <a:pt x="1188354" y="2083041"/>
                      <a:pt x="1206641" y="2074851"/>
                    </a:cubicBezTo>
                    <a:cubicBezTo>
                      <a:pt x="1225310" y="2066468"/>
                      <a:pt x="1246837" y="2063801"/>
                      <a:pt x="1267411" y="2060753"/>
                    </a:cubicBezTo>
                    <a:cubicBezTo>
                      <a:pt x="1305132" y="2055228"/>
                      <a:pt x="1343044" y="2051799"/>
                      <a:pt x="1380762" y="2046847"/>
                    </a:cubicBezTo>
                    <a:cubicBezTo>
                      <a:pt x="1388765" y="2045703"/>
                      <a:pt x="1397909" y="2043608"/>
                      <a:pt x="1404006" y="2038844"/>
                    </a:cubicBezTo>
                    <a:cubicBezTo>
                      <a:pt x="1445725" y="2006839"/>
                      <a:pt x="1496403" y="1997887"/>
                      <a:pt x="1544598" y="2000932"/>
                    </a:cubicBezTo>
                    <a:cubicBezTo>
                      <a:pt x="1582510" y="2003220"/>
                      <a:pt x="1619658" y="2004935"/>
                      <a:pt x="1657188" y="2001697"/>
                    </a:cubicBezTo>
                    <a:cubicBezTo>
                      <a:pt x="1660046" y="2001505"/>
                      <a:pt x="1663856" y="2001887"/>
                      <a:pt x="1665950" y="2003411"/>
                    </a:cubicBezTo>
                    <a:cubicBezTo>
                      <a:pt x="1678904" y="2013507"/>
                      <a:pt x="1692431" y="2014269"/>
                      <a:pt x="1709006" y="2015983"/>
                    </a:cubicBezTo>
                    <a:cubicBezTo>
                      <a:pt x="1732439" y="2018461"/>
                      <a:pt x="1753965" y="2016745"/>
                      <a:pt x="1775684" y="2012555"/>
                    </a:cubicBezTo>
                    <a:cubicBezTo>
                      <a:pt x="1791496" y="2009507"/>
                      <a:pt x="1807497" y="2003220"/>
                      <a:pt x="1821596" y="1995218"/>
                    </a:cubicBezTo>
                    <a:cubicBezTo>
                      <a:pt x="1841216" y="1983978"/>
                      <a:pt x="1860079" y="1979597"/>
                      <a:pt x="1878748" y="1994457"/>
                    </a:cubicBezTo>
                    <a:cubicBezTo>
                      <a:pt x="1898940" y="2010269"/>
                      <a:pt x="1921800" y="2004745"/>
                      <a:pt x="1944092" y="2005315"/>
                    </a:cubicBezTo>
                    <a:cubicBezTo>
                      <a:pt x="1953806" y="2005507"/>
                      <a:pt x="1964094" y="2005124"/>
                      <a:pt x="1973429" y="2007601"/>
                    </a:cubicBezTo>
                    <a:cubicBezTo>
                      <a:pt x="2000479" y="2014651"/>
                      <a:pt x="2026581" y="2025320"/>
                      <a:pt x="2054013" y="2030082"/>
                    </a:cubicBezTo>
                    <a:cubicBezTo>
                      <a:pt x="2069254" y="2032747"/>
                      <a:pt x="2086208" y="2027986"/>
                      <a:pt x="2102021" y="2024557"/>
                    </a:cubicBezTo>
                    <a:cubicBezTo>
                      <a:pt x="2118023" y="2020937"/>
                      <a:pt x="2133834" y="2015413"/>
                      <a:pt x="2149267" y="2009697"/>
                    </a:cubicBezTo>
                    <a:cubicBezTo>
                      <a:pt x="2159743" y="2005887"/>
                      <a:pt x="2171173" y="2002267"/>
                      <a:pt x="2179556" y="1995409"/>
                    </a:cubicBezTo>
                    <a:cubicBezTo>
                      <a:pt x="2198608" y="1979788"/>
                      <a:pt x="2218229" y="1977120"/>
                      <a:pt x="2240710" y="1985312"/>
                    </a:cubicBezTo>
                    <a:cubicBezTo>
                      <a:pt x="2244137" y="1986647"/>
                      <a:pt x="2248138" y="1986647"/>
                      <a:pt x="2251948" y="1986836"/>
                    </a:cubicBezTo>
                    <a:cubicBezTo>
                      <a:pt x="2312915" y="1990836"/>
                      <a:pt x="2373874" y="1993314"/>
                      <a:pt x="2434456" y="1999410"/>
                    </a:cubicBezTo>
                    <a:cubicBezTo>
                      <a:pt x="2459029" y="2001887"/>
                      <a:pt x="2482652" y="2012745"/>
                      <a:pt x="2506847" y="2019603"/>
                    </a:cubicBezTo>
                    <a:cubicBezTo>
                      <a:pt x="2511800" y="2020937"/>
                      <a:pt x="2517327" y="2023033"/>
                      <a:pt x="2522279" y="2022080"/>
                    </a:cubicBezTo>
                    <a:cubicBezTo>
                      <a:pt x="2576191" y="2012555"/>
                      <a:pt x="2626677" y="2026461"/>
                      <a:pt x="2676398" y="2044751"/>
                    </a:cubicBezTo>
                    <a:cubicBezTo>
                      <a:pt x="2681540" y="2046656"/>
                      <a:pt x="2687827" y="2046084"/>
                      <a:pt x="2693543" y="2045703"/>
                    </a:cubicBezTo>
                    <a:cubicBezTo>
                      <a:pt x="2709548" y="2044370"/>
                      <a:pt x="2726882" y="2037701"/>
                      <a:pt x="2741360" y="2041701"/>
                    </a:cubicBezTo>
                    <a:cubicBezTo>
                      <a:pt x="2779842" y="2052753"/>
                      <a:pt x="2817943" y="2066087"/>
                      <a:pt x="2854140" y="2082851"/>
                    </a:cubicBezTo>
                    <a:cubicBezTo>
                      <a:pt x="2890910" y="2099805"/>
                      <a:pt x="2925008" y="2114095"/>
                      <a:pt x="2967110" y="2096949"/>
                    </a:cubicBezTo>
                    <a:cubicBezTo>
                      <a:pt x="2985016" y="2089709"/>
                      <a:pt x="3008639" y="2094853"/>
                      <a:pt x="3029216" y="2096757"/>
                    </a:cubicBezTo>
                    <a:cubicBezTo>
                      <a:pt x="3044264" y="2098282"/>
                      <a:pt x="3058743" y="2106856"/>
                      <a:pt x="3073604" y="2106856"/>
                    </a:cubicBezTo>
                    <a:cubicBezTo>
                      <a:pt x="3113231" y="2106856"/>
                      <a:pt x="3148472" y="2116953"/>
                      <a:pt x="3182763" y="2137527"/>
                    </a:cubicBezTo>
                    <a:cubicBezTo>
                      <a:pt x="3196102" y="2145528"/>
                      <a:pt x="3216867" y="2140193"/>
                      <a:pt x="3234202" y="2142289"/>
                    </a:cubicBezTo>
                    <a:cubicBezTo>
                      <a:pt x="3252492" y="2144765"/>
                      <a:pt x="3271348" y="2147051"/>
                      <a:pt x="3288877" y="2152578"/>
                    </a:cubicBezTo>
                    <a:cubicBezTo>
                      <a:pt x="3334216" y="2167056"/>
                      <a:pt x="3378986" y="2183439"/>
                      <a:pt x="3424135" y="2198680"/>
                    </a:cubicBezTo>
                    <a:cubicBezTo>
                      <a:pt x="3461282" y="2211253"/>
                      <a:pt x="3497862" y="2201347"/>
                      <a:pt x="3534629" y="2196013"/>
                    </a:cubicBezTo>
                    <a:cubicBezTo>
                      <a:pt x="3557682" y="2192583"/>
                      <a:pt x="3579206" y="2184391"/>
                      <a:pt x="3605116" y="2196583"/>
                    </a:cubicBezTo>
                    <a:cubicBezTo>
                      <a:pt x="3629882" y="2208205"/>
                      <a:pt x="3661315" y="2205537"/>
                      <a:pt x="3689131" y="2211824"/>
                    </a:cubicBezTo>
                    <a:cubicBezTo>
                      <a:pt x="3712565" y="2217157"/>
                      <a:pt x="3735231" y="2225732"/>
                      <a:pt x="3757902" y="2234114"/>
                    </a:cubicBezTo>
                    <a:cubicBezTo>
                      <a:pt x="3788766" y="2245545"/>
                      <a:pt x="3819245" y="2257545"/>
                      <a:pt x="3852966" y="2251831"/>
                    </a:cubicBezTo>
                    <a:cubicBezTo>
                      <a:pt x="3891259" y="2245353"/>
                      <a:pt x="3917546" y="2269738"/>
                      <a:pt x="3947648" y="2285932"/>
                    </a:cubicBezTo>
                    <a:cubicBezTo>
                      <a:pt x="3968414" y="2296980"/>
                      <a:pt x="3991083" y="2305172"/>
                      <a:pt x="4013753" y="2312031"/>
                    </a:cubicBezTo>
                    <a:cubicBezTo>
                      <a:pt x="4044043" y="2320985"/>
                      <a:pt x="4075285" y="2326320"/>
                      <a:pt x="4105766" y="2335082"/>
                    </a:cubicBezTo>
                    <a:cubicBezTo>
                      <a:pt x="4151870" y="2348226"/>
                      <a:pt x="4198546" y="2358514"/>
                      <a:pt x="4246551" y="2351274"/>
                    </a:cubicBezTo>
                    <a:cubicBezTo>
                      <a:pt x="4268649" y="2348036"/>
                      <a:pt x="4289227" y="2348226"/>
                      <a:pt x="4311323" y="2352991"/>
                    </a:cubicBezTo>
                    <a:cubicBezTo>
                      <a:pt x="4347518" y="2360801"/>
                      <a:pt x="4384668" y="2361753"/>
                      <a:pt x="4413817" y="2390899"/>
                    </a:cubicBezTo>
                    <a:cubicBezTo>
                      <a:pt x="4424104" y="2401188"/>
                      <a:pt x="4442581" y="2403853"/>
                      <a:pt x="4457632" y="2409188"/>
                    </a:cubicBezTo>
                    <a:cubicBezTo>
                      <a:pt x="4474969" y="2415476"/>
                      <a:pt x="4487731" y="2412236"/>
                      <a:pt x="4497068" y="2393947"/>
                    </a:cubicBezTo>
                    <a:cubicBezTo>
                      <a:pt x="4501257" y="2385757"/>
                      <a:pt x="4513260" y="2377755"/>
                      <a:pt x="4522596" y="2376421"/>
                    </a:cubicBezTo>
                    <a:cubicBezTo>
                      <a:pt x="4550599" y="2372421"/>
                      <a:pt x="4576318" y="2378327"/>
                      <a:pt x="4603368" y="2391282"/>
                    </a:cubicBezTo>
                    <a:cubicBezTo>
                      <a:pt x="4628705" y="2403474"/>
                      <a:pt x="4660331" y="2402140"/>
                      <a:pt x="4689098" y="2406903"/>
                    </a:cubicBezTo>
                    <a:cubicBezTo>
                      <a:pt x="4699289" y="2408618"/>
                      <a:pt x="4709482" y="2411237"/>
                      <a:pt x="4719697" y="2413428"/>
                    </a:cubicBezTo>
                    <a:lnTo>
                      <a:pt x="4726469" y="2414298"/>
                    </a:lnTo>
                    <a:lnTo>
                      <a:pt x="4785776" y="2414298"/>
                    </a:lnTo>
                    <a:lnTo>
                      <a:pt x="4788661" y="2414047"/>
                    </a:lnTo>
                    <a:cubicBezTo>
                      <a:pt x="4801401" y="2412237"/>
                      <a:pt x="4814166" y="2410142"/>
                      <a:pt x="4827024" y="2408999"/>
                    </a:cubicBezTo>
                    <a:cubicBezTo>
                      <a:pt x="4847027" y="2407095"/>
                      <a:pt x="4867412" y="2407856"/>
                      <a:pt x="4887415" y="2405570"/>
                    </a:cubicBezTo>
                    <a:cubicBezTo>
                      <a:pt x="4903799" y="2403853"/>
                      <a:pt x="4919991" y="2399474"/>
                      <a:pt x="4936184" y="2395853"/>
                    </a:cubicBezTo>
                    <a:cubicBezTo>
                      <a:pt x="4942089" y="2394520"/>
                      <a:pt x="4947996" y="2389376"/>
                      <a:pt x="4953328" y="2390138"/>
                    </a:cubicBezTo>
                    <a:cubicBezTo>
                      <a:pt x="5006292" y="2398330"/>
                      <a:pt x="5044391" y="2361753"/>
                      <a:pt x="5089162" y="2345560"/>
                    </a:cubicBezTo>
                    <a:cubicBezTo>
                      <a:pt x="5136216" y="2328413"/>
                      <a:pt x="5181748" y="2302124"/>
                      <a:pt x="5234326" y="2309935"/>
                    </a:cubicBezTo>
                    <a:cubicBezTo>
                      <a:pt x="5266141" y="2314697"/>
                      <a:pt x="5296812" y="2325747"/>
                      <a:pt x="5328438" y="2332416"/>
                    </a:cubicBezTo>
                    <a:cubicBezTo>
                      <a:pt x="5339677" y="2334701"/>
                      <a:pt x="5352250" y="2334320"/>
                      <a:pt x="5363491" y="2332034"/>
                    </a:cubicBezTo>
                    <a:cubicBezTo>
                      <a:pt x="5417784" y="2321555"/>
                      <a:pt x="5471316" y="2320032"/>
                      <a:pt x="5524660" y="2337178"/>
                    </a:cubicBezTo>
                    <a:cubicBezTo>
                      <a:pt x="5533802" y="2340036"/>
                      <a:pt x="5543518" y="2342701"/>
                      <a:pt x="5553045" y="2342701"/>
                    </a:cubicBezTo>
                    <a:cubicBezTo>
                      <a:pt x="5605244" y="2342701"/>
                      <a:pt x="5656488" y="2338701"/>
                      <a:pt x="5706401" y="2320032"/>
                    </a:cubicBezTo>
                    <a:cubicBezTo>
                      <a:pt x="5723166" y="2313745"/>
                      <a:pt x="5743551" y="2317745"/>
                      <a:pt x="5762029" y="2316221"/>
                    </a:cubicBezTo>
                    <a:cubicBezTo>
                      <a:pt x="5779174" y="2314889"/>
                      <a:pt x="5796702" y="2314317"/>
                      <a:pt x="5813276" y="2309935"/>
                    </a:cubicBezTo>
                    <a:cubicBezTo>
                      <a:pt x="5837472" y="2303459"/>
                      <a:pt x="5859949" y="2302697"/>
                      <a:pt x="5884906" y="2308411"/>
                    </a:cubicBezTo>
                    <a:cubicBezTo>
                      <a:pt x="5908719" y="2313745"/>
                      <a:pt x="5934438" y="2311079"/>
                      <a:pt x="5959204" y="2311269"/>
                    </a:cubicBezTo>
                    <a:cubicBezTo>
                      <a:pt x="5986828" y="2311459"/>
                      <a:pt x="6014449" y="2311649"/>
                      <a:pt x="6042072" y="2310697"/>
                    </a:cubicBezTo>
                    <a:cubicBezTo>
                      <a:pt x="6053124" y="2310317"/>
                      <a:pt x="6065695" y="2302697"/>
                      <a:pt x="6074842" y="2305745"/>
                    </a:cubicBezTo>
                    <a:cubicBezTo>
                      <a:pt x="6104368" y="2316031"/>
                      <a:pt x="6133897" y="2303649"/>
                      <a:pt x="6163425" y="2309172"/>
                    </a:cubicBezTo>
                    <a:cubicBezTo>
                      <a:pt x="6177905" y="2312031"/>
                      <a:pt x="6194288" y="2304220"/>
                      <a:pt x="6209909" y="2303459"/>
                    </a:cubicBezTo>
                    <a:cubicBezTo>
                      <a:pt x="6235437" y="2302124"/>
                      <a:pt x="6260964" y="2302697"/>
                      <a:pt x="6286493" y="2302315"/>
                    </a:cubicBezTo>
                    <a:cubicBezTo>
                      <a:pt x="6294876" y="2302124"/>
                      <a:pt x="6303068" y="2301362"/>
                      <a:pt x="6311449" y="2300980"/>
                    </a:cubicBezTo>
                    <a:cubicBezTo>
                      <a:pt x="6318880" y="2300601"/>
                      <a:pt x="6326691" y="2298887"/>
                      <a:pt x="6333739" y="2300218"/>
                    </a:cubicBezTo>
                    <a:cubicBezTo>
                      <a:pt x="6359268" y="2304983"/>
                      <a:pt x="6384414" y="2312793"/>
                      <a:pt x="6410131" y="2315841"/>
                    </a:cubicBezTo>
                    <a:cubicBezTo>
                      <a:pt x="6432420" y="2318507"/>
                      <a:pt x="6455472" y="2314889"/>
                      <a:pt x="6477951" y="2316793"/>
                    </a:cubicBezTo>
                    <a:cubicBezTo>
                      <a:pt x="6517576" y="2320032"/>
                      <a:pt x="6557201" y="2325747"/>
                      <a:pt x="6596828" y="2329368"/>
                    </a:cubicBezTo>
                    <a:cubicBezTo>
                      <a:pt x="6605401" y="2330130"/>
                      <a:pt x="6614353" y="2325365"/>
                      <a:pt x="6623118" y="2324985"/>
                    </a:cubicBezTo>
                    <a:cubicBezTo>
                      <a:pt x="6650551" y="2324033"/>
                      <a:pt x="6677984" y="2323841"/>
                      <a:pt x="6705417" y="2323272"/>
                    </a:cubicBezTo>
                    <a:cubicBezTo>
                      <a:pt x="6721038" y="2323080"/>
                      <a:pt x="6736851" y="2323651"/>
                      <a:pt x="6752283" y="2321937"/>
                    </a:cubicBezTo>
                    <a:cubicBezTo>
                      <a:pt x="6772665" y="2319651"/>
                      <a:pt x="6791144" y="2316221"/>
                      <a:pt x="6810195" y="2331082"/>
                    </a:cubicBezTo>
                    <a:cubicBezTo>
                      <a:pt x="6839534" y="2354132"/>
                      <a:pt x="6876872" y="2345178"/>
                      <a:pt x="6910782" y="2350512"/>
                    </a:cubicBezTo>
                    <a:cubicBezTo>
                      <a:pt x="6919547" y="2351847"/>
                      <a:pt x="6928501" y="2352036"/>
                      <a:pt x="6937263" y="2353561"/>
                    </a:cubicBezTo>
                    <a:cubicBezTo>
                      <a:pt x="6953457" y="2356418"/>
                      <a:pt x="6969457" y="2359657"/>
                      <a:pt x="6985653" y="2362897"/>
                    </a:cubicBezTo>
                    <a:cubicBezTo>
                      <a:pt x="6988509" y="2363467"/>
                      <a:pt x="6991747" y="2363659"/>
                      <a:pt x="6994415" y="2364611"/>
                    </a:cubicBezTo>
                    <a:cubicBezTo>
                      <a:pt x="7018991" y="2372611"/>
                      <a:pt x="7043184" y="2381755"/>
                      <a:pt x="7068141" y="2388234"/>
                    </a:cubicBezTo>
                    <a:cubicBezTo>
                      <a:pt x="7080334" y="2391472"/>
                      <a:pt x="7093860" y="2391853"/>
                      <a:pt x="7106432" y="2390138"/>
                    </a:cubicBezTo>
                    <a:cubicBezTo>
                      <a:pt x="7143199" y="2385185"/>
                      <a:pt x="7179587" y="2383089"/>
                      <a:pt x="7216547" y="2390330"/>
                    </a:cubicBezTo>
                    <a:cubicBezTo>
                      <a:pt x="7231214" y="2393186"/>
                      <a:pt x="7247599" y="2388424"/>
                      <a:pt x="7263220" y="2386709"/>
                    </a:cubicBezTo>
                    <a:cubicBezTo>
                      <a:pt x="7300559" y="2382137"/>
                      <a:pt x="7337899" y="2377183"/>
                      <a:pt x="7375428" y="2372803"/>
                    </a:cubicBezTo>
                    <a:cubicBezTo>
                      <a:pt x="7398860" y="2370135"/>
                      <a:pt x="7422483" y="2368611"/>
                      <a:pt x="7445916" y="2365945"/>
                    </a:cubicBezTo>
                    <a:cubicBezTo>
                      <a:pt x="7472967" y="2362705"/>
                      <a:pt x="7499828" y="2357753"/>
                      <a:pt x="7526880" y="2355084"/>
                    </a:cubicBezTo>
                    <a:cubicBezTo>
                      <a:pt x="7557742" y="2352036"/>
                      <a:pt x="7588795" y="2351466"/>
                      <a:pt x="7619655" y="2348226"/>
                    </a:cubicBezTo>
                    <a:cubicBezTo>
                      <a:pt x="7676047" y="2341940"/>
                      <a:pt x="7732247" y="2334509"/>
                      <a:pt x="7788636" y="2327461"/>
                    </a:cubicBezTo>
                    <a:cubicBezTo>
                      <a:pt x="7843311" y="2320603"/>
                      <a:pt x="7897987" y="2314507"/>
                      <a:pt x="7952280" y="2305935"/>
                    </a:cubicBezTo>
                    <a:cubicBezTo>
                      <a:pt x="7975142" y="2302315"/>
                      <a:pt x="7996859" y="2292408"/>
                      <a:pt x="8019339" y="2286884"/>
                    </a:cubicBezTo>
                    <a:cubicBezTo>
                      <a:pt x="8058774" y="2277357"/>
                      <a:pt x="8098590" y="2269357"/>
                      <a:pt x="8137835" y="2259832"/>
                    </a:cubicBezTo>
                    <a:cubicBezTo>
                      <a:pt x="8155359" y="2255641"/>
                      <a:pt x="8172124" y="2248593"/>
                      <a:pt x="8189651" y="2243639"/>
                    </a:cubicBezTo>
                    <a:cubicBezTo>
                      <a:pt x="8230992" y="2232208"/>
                      <a:pt x="8272903" y="2222874"/>
                      <a:pt x="8313671" y="2209920"/>
                    </a:cubicBezTo>
                    <a:cubicBezTo>
                      <a:pt x="8362822" y="2194297"/>
                      <a:pt x="8411019" y="2175439"/>
                      <a:pt x="8459979" y="2158864"/>
                    </a:cubicBezTo>
                    <a:cubicBezTo>
                      <a:pt x="8478269" y="2152578"/>
                      <a:pt x="8497511" y="2148957"/>
                      <a:pt x="8516369" y="2144003"/>
                    </a:cubicBezTo>
                    <a:cubicBezTo>
                      <a:pt x="8563425" y="2131431"/>
                      <a:pt x="8610288" y="2118095"/>
                      <a:pt x="8657726" y="2106284"/>
                    </a:cubicBezTo>
                    <a:cubicBezTo>
                      <a:pt x="8675253" y="2101901"/>
                      <a:pt x="8693731" y="2102284"/>
                      <a:pt x="8711448" y="2098664"/>
                    </a:cubicBezTo>
                    <a:cubicBezTo>
                      <a:pt x="8732023" y="2094472"/>
                      <a:pt x="8752407" y="2089138"/>
                      <a:pt x="8772219" y="2082280"/>
                    </a:cubicBezTo>
                    <a:cubicBezTo>
                      <a:pt x="8796985" y="2073707"/>
                      <a:pt x="8820990" y="2062659"/>
                      <a:pt x="8845565" y="2053705"/>
                    </a:cubicBezTo>
                    <a:cubicBezTo>
                      <a:pt x="8886142" y="2039034"/>
                      <a:pt x="8926911" y="2024557"/>
                      <a:pt x="8967871" y="2011221"/>
                    </a:cubicBezTo>
                    <a:cubicBezTo>
                      <a:pt x="8983301" y="2006268"/>
                      <a:pt x="9000257" y="2005697"/>
                      <a:pt x="9015878" y="2001124"/>
                    </a:cubicBezTo>
                    <a:cubicBezTo>
                      <a:pt x="9088840" y="1979597"/>
                      <a:pt x="9161805" y="1957880"/>
                      <a:pt x="9234579" y="1935209"/>
                    </a:cubicBezTo>
                    <a:cubicBezTo>
                      <a:pt x="9272298" y="1923399"/>
                      <a:pt x="9308875" y="1908538"/>
                      <a:pt x="9346597" y="1896917"/>
                    </a:cubicBezTo>
                    <a:cubicBezTo>
                      <a:pt x="9369267" y="1889869"/>
                      <a:pt x="9393650" y="1887773"/>
                      <a:pt x="9416321" y="1880724"/>
                    </a:cubicBezTo>
                    <a:cubicBezTo>
                      <a:pt x="9437278" y="1874247"/>
                      <a:pt x="9456709" y="1863578"/>
                      <a:pt x="9477283" y="1856149"/>
                    </a:cubicBezTo>
                    <a:cubicBezTo>
                      <a:pt x="9540152" y="1833097"/>
                      <a:pt x="9603971" y="1811953"/>
                      <a:pt x="9666265" y="1787186"/>
                    </a:cubicBezTo>
                    <a:cubicBezTo>
                      <a:pt x="9696749" y="1775183"/>
                      <a:pt x="9725323" y="1757849"/>
                      <a:pt x="9754088" y="1741464"/>
                    </a:cubicBezTo>
                    <a:cubicBezTo>
                      <a:pt x="9802858" y="1713841"/>
                      <a:pt x="9850865" y="1685074"/>
                      <a:pt x="9899446" y="1656880"/>
                    </a:cubicBezTo>
                    <a:cubicBezTo>
                      <a:pt x="9935832" y="1635924"/>
                      <a:pt x="9968027" y="1611347"/>
                      <a:pt x="9993175" y="1576487"/>
                    </a:cubicBezTo>
                    <a:cubicBezTo>
                      <a:pt x="10004797" y="1560484"/>
                      <a:pt x="10024990" y="1546768"/>
                      <a:pt x="10044230" y="1540480"/>
                    </a:cubicBezTo>
                    <a:cubicBezTo>
                      <a:pt x="10078713" y="1529241"/>
                      <a:pt x="10104430" y="1507522"/>
                      <a:pt x="10131863" y="1485613"/>
                    </a:cubicBezTo>
                    <a:cubicBezTo>
                      <a:pt x="10166536" y="1457801"/>
                      <a:pt x="10203304" y="1431509"/>
                      <a:pt x="10242357" y="1410555"/>
                    </a:cubicBezTo>
                    <a:cubicBezTo>
                      <a:pt x="10280840" y="1389980"/>
                      <a:pt x="10324086" y="1378549"/>
                      <a:pt x="10363709" y="1359499"/>
                    </a:cubicBezTo>
                    <a:cubicBezTo>
                      <a:pt x="10386952" y="1348259"/>
                      <a:pt x="10407146" y="1330353"/>
                      <a:pt x="10428291" y="1314920"/>
                    </a:cubicBezTo>
                    <a:cubicBezTo>
                      <a:pt x="10449438" y="1299489"/>
                      <a:pt x="10470394" y="1283486"/>
                      <a:pt x="10490969" y="1267104"/>
                    </a:cubicBezTo>
                    <a:cubicBezTo>
                      <a:pt x="10502208" y="1258149"/>
                      <a:pt x="10511734" y="1246909"/>
                      <a:pt x="10523354" y="1238337"/>
                    </a:cubicBezTo>
                    <a:cubicBezTo>
                      <a:pt x="10545263" y="1222334"/>
                      <a:pt x="10569075" y="1208808"/>
                      <a:pt x="10590031" y="1191664"/>
                    </a:cubicBezTo>
                    <a:cubicBezTo>
                      <a:pt x="10610225" y="1175089"/>
                      <a:pt x="10633467" y="1166707"/>
                      <a:pt x="10656519" y="1156038"/>
                    </a:cubicBezTo>
                    <a:cubicBezTo>
                      <a:pt x="10674046" y="1148036"/>
                      <a:pt x="10686617" y="1130320"/>
                      <a:pt x="10703573" y="1120603"/>
                    </a:cubicBezTo>
                    <a:cubicBezTo>
                      <a:pt x="10727767" y="1106697"/>
                      <a:pt x="10746246" y="1089553"/>
                      <a:pt x="10764534" y="1067643"/>
                    </a:cubicBezTo>
                    <a:cubicBezTo>
                      <a:pt x="10785111" y="1043068"/>
                      <a:pt x="10820162" y="1029732"/>
                      <a:pt x="10850453" y="1014301"/>
                    </a:cubicBezTo>
                    <a:cubicBezTo>
                      <a:pt x="10876171" y="1001157"/>
                      <a:pt x="10906081" y="995632"/>
                      <a:pt x="10929704" y="980201"/>
                    </a:cubicBezTo>
                    <a:cubicBezTo>
                      <a:pt x="10946279" y="969342"/>
                      <a:pt x="10958661" y="948957"/>
                      <a:pt x="10967423" y="930289"/>
                    </a:cubicBezTo>
                    <a:cubicBezTo>
                      <a:pt x="10987046" y="887995"/>
                      <a:pt x="11021146" y="861897"/>
                      <a:pt x="11058869" y="838084"/>
                    </a:cubicBezTo>
                    <a:cubicBezTo>
                      <a:pt x="11097350" y="813699"/>
                      <a:pt x="11133927" y="786836"/>
                      <a:pt x="11172600" y="762834"/>
                    </a:cubicBezTo>
                    <a:cubicBezTo>
                      <a:pt x="11211843" y="738638"/>
                      <a:pt x="11243658" y="706443"/>
                      <a:pt x="11275283" y="673676"/>
                    </a:cubicBezTo>
                    <a:cubicBezTo>
                      <a:pt x="11288238" y="660150"/>
                      <a:pt x="11305192" y="650434"/>
                      <a:pt x="11320623" y="639195"/>
                    </a:cubicBezTo>
                    <a:cubicBezTo>
                      <a:pt x="11338339" y="626241"/>
                      <a:pt x="11355296" y="611953"/>
                      <a:pt x="11374346" y="601664"/>
                    </a:cubicBezTo>
                    <a:cubicBezTo>
                      <a:pt x="11398160" y="588709"/>
                      <a:pt x="11424069" y="579757"/>
                      <a:pt x="11448453" y="567755"/>
                    </a:cubicBezTo>
                    <a:cubicBezTo>
                      <a:pt x="11476838" y="553657"/>
                      <a:pt x="11505795" y="539750"/>
                      <a:pt x="11532275" y="522605"/>
                    </a:cubicBezTo>
                    <a:cubicBezTo>
                      <a:pt x="11545039" y="514413"/>
                      <a:pt x="11553613" y="499363"/>
                      <a:pt x="11562947" y="486598"/>
                    </a:cubicBezTo>
                    <a:cubicBezTo>
                      <a:pt x="11599714" y="436305"/>
                      <a:pt x="11635529" y="385441"/>
                      <a:pt x="11672489" y="335337"/>
                    </a:cubicBezTo>
                    <a:cubicBezTo>
                      <a:pt x="11712304" y="281424"/>
                      <a:pt x="11763931" y="241608"/>
                      <a:pt x="11821656" y="207889"/>
                    </a:cubicBezTo>
                    <a:cubicBezTo>
                      <a:pt x="11877664" y="175312"/>
                      <a:pt x="11931195" y="138734"/>
                      <a:pt x="11986443" y="104824"/>
                    </a:cubicBezTo>
                    <a:cubicBezTo>
                      <a:pt x="11998443" y="97395"/>
                      <a:pt x="12013114" y="94347"/>
                      <a:pt x="12026448" y="88821"/>
                    </a:cubicBezTo>
                    <a:cubicBezTo>
                      <a:pt x="12072360" y="69580"/>
                      <a:pt x="12118083" y="50147"/>
                      <a:pt x="12160947" y="28621"/>
                    </a:cubicBezTo>
                    <a:lnTo>
                      <a:pt x="12192000" y="0"/>
                    </a:lnTo>
                    <a:close/>
                  </a:path>
                </a:pathLst>
              </a:cu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5" name="Freeform: Shape 44">
                <a:extLst>
                  <a:ext uri="{FF2B5EF4-FFF2-40B4-BE49-F238E27FC236}">
                    <a16:creationId xmlns:a16="http://schemas.microsoft.com/office/drawing/2014/main" id="{F3C51644-0F34-453B-92B8-9FF33932E2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681702"/>
                <a:ext cx="12192000" cy="3176298"/>
              </a:xfrm>
              <a:custGeom>
                <a:avLst/>
                <a:gdLst>
                  <a:gd name="connsiteX0" fmla="*/ 12192000 w 12192000"/>
                  <a:gd name="connsiteY0" fmla="*/ 0 h 3176298"/>
                  <a:gd name="connsiteX1" fmla="*/ 12192000 w 12192000"/>
                  <a:gd name="connsiteY1" fmla="*/ 3176298 h 3176298"/>
                  <a:gd name="connsiteX2" fmla="*/ 0 w 12192000"/>
                  <a:gd name="connsiteY2" fmla="*/ 3176298 h 3176298"/>
                  <a:gd name="connsiteX3" fmla="*/ 0 w 12192000"/>
                  <a:gd name="connsiteY3" fmla="*/ 2264980 h 3176298"/>
                  <a:gd name="connsiteX4" fmla="*/ 544 w 12192000"/>
                  <a:gd name="connsiteY4" fmla="*/ 2264980 h 3176298"/>
                  <a:gd name="connsiteX5" fmla="*/ 544 w 12192000"/>
                  <a:gd name="connsiteY5" fmla="*/ 2392219 h 3176298"/>
                  <a:gd name="connsiteX6" fmla="*/ 61197 w 12192000"/>
                  <a:gd name="connsiteY6" fmla="*/ 2387448 h 3176298"/>
                  <a:gd name="connsiteX7" fmla="*/ 119613 w 12192000"/>
                  <a:gd name="connsiteY7" fmla="*/ 2369945 h 3176298"/>
                  <a:gd name="connsiteX8" fmla="*/ 172384 w 12192000"/>
                  <a:gd name="connsiteY8" fmla="*/ 2347084 h 3176298"/>
                  <a:gd name="connsiteX9" fmla="*/ 274873 w 12192000"/>
                  <a:gd name="connsiteY9" fmla="*/ 2336988 h 3176298"/>
                  <a:gd name="connsiteX10" fmla="*/ 307259 w 12192000"/>
                  <a:gd name="connsiteY10" fmla="*/ 2331461 h 3176298"/>
                  <a:gd name="connsiteX11" fmla="*/ 394511 w 12192000"/>
                  <a:gd name="connsiteY11" fmla="*/ 2308601 h 3176298"/>
                  <a:gd name="connsiteX12" fmla="*/ 494337 w 12192000"/>
                  <a:gd name="connsiteY12" fmla="*/ 2268213 h 3176298"/>
                  <a:gd name="connsiteX13" fmla="*/ 546917 w 12192000"/>
                  <a:gd name="connsiteY13" fmla="*/ 2283264 h 3176298"/>
                  <a:gd name="connsiteX14" fmla="*/ 730754 w 12192000"/>
                  <a:gd name="connsiteY14" fmla="*/ 2240780 h 3176298"/>
                  <a:gd name="connsiteX15" fmla="*/ 785432 w 12192000"/>
                  <a:gd name="connsiteY15" fmla="*/ 2218682 h 3176298"/>
                  <a:gd name="connsiteX16" fmla="*/ 801053 w 12192000"/>
                  <a:gd name="connsiteY16" fmla="*/ 2204013 h 3176298"/>
                  <a:gd name="connsiteX17" fmla="*/ 858205 w 12192000"/>
                  <a:gd name="connsiteY17" fmla="*/ 2169532 h 3176298"/>
                  <a:gd name="connsiteX18" fmla="*/ 949646 w 12192000"/>
                  <a:gd name="connsiteY18" fmla="*/ 2157340 h 3176298"/>
                  <a:gd name="connsiteX19" fmla="*/ 960887 w 12192000"/>
                  <a:gd name="connsiteY19" fmla="*/ 2150099 h 3176298"/>
                  <a:gd name="connsiteX20" fmla="*/ 977653 w 12192000"/>
                  <a:gd name="connsiteY20" fmla="*/ 2138480 h 3176298"/>
                  <a:gd name="connsiteX21" fmla="*/ 1071762 w 12192000"/>
                  <a:gd name="connsiteY21" fmla="*/ 2117905 h 3176298"/>
                  <a:gd name="connsiteX22" fmla="*/ 1092527 w 12192000"/>
                  <a:gd name="connsiteY22" fmla="*/ 2111428 h 3176298"/>
                  <a:gd name="connsiteX23" fmla="*/ 1109865 w 12192000"/>
                  <a:gd name="connsiteY23" fmla="*/ 2100568 h 3176298"/>
                  <a:gd name="connsiteX24" fmla="*/ 1162823 w 12192000"/>
                  <a:gd name="connsiteY24" fmla="*/ 2075613 h 3176298"/>
                  <a:gd name="connsiteX25" fmla="*/ 1206641 w 12192000"/>
                  <a:gd name="connsiteY25" fmla="*/ 2074851 h 3176298"/>
                  <a:gd name="connsiteX26" fmla="*/ 1267411 w 12192000"/>
                  <a:gd name="connsiteY26" fmla="*/ 2060753 h 3176298"/>
                  <a:gd name="connsiteX27" fmla="*/ 1380762 w 12192000"/>
                  <a:gd name="connsiteY27" fmla="*/ 2046847 h 3176298"/>
                  <a:gd name="connsiteX28" fmla="*/ 1404006 w 12192000"/>
                  <a:gd name="connsiteY28" fmla="*/ 2038844 h 3176298"/>
                  <a:gd name="connsiteX29" fmla="*/ 1544598 w 12192000"/>
                  <a:gd name="connsiteY29" fmla="*/ 2000932 h 3176298"/>
                  <a:gd name="connsiteX30" fmla="*/ 1657188 w 12192000"/>
                  <a:gd name="connsiteY30" fmla="*/ 2001697 h 3176298"/>
                  <a:gd name="connsiteX31" fmla="*/ 1665950 w 12192000"/>
                  <a:gd name="connsiteY31" fmla="*/ 2003411 h 3176298"/>
                  <a:gd name="connsiteX32" fmla="*/ 1709006 w 12192000"/>
                  <a:gd name="connsiteY32" fmla="*/ 2015983 h 3176298"/>
                  <a:gd name="connsiteX33" fmla="*/ 1775684 w 12192000"/>
                  <a:gd name="connsiteY33" fmla="*/ 2012555 h 3176298"/>
                  <a:gd name="connsiteX34" fmla="*/ 1821596 w 12192000"/>
                  <a:gd name="connsiteY34" fmla="*/ 1995218 h 3176298"/>
                  <a:gd name="connsiteX35" fmla="*/ 1878748 w 12192000"/>
                  <a:gd name="connsiteY35" fmla="*/ 1994457 h 3176298"/>
                  <a:gd name="connsiteX36" fmla="*/ 1944092 w 12192000"/>
                  <a:gd name="connsiteY36" fmla="*/ 2005315 h 3176298"/>
                  <a:gd name="connsiteX37" fmla="*/ 1973429 w 12192000"/>
                  <a:gd name="connsiteY37" fmla="*/ 2007601 h 3176298"/>
                  <a:gd name="connsiteX38" fmla="*/ 2054013 w 12192000"/>
                  <a:gd name="connsiteY38" fmla="*/ 2030082 h 3176298"/>
                  <a:gd name="connsiteX39" fmla="*/ 2102021 w 12192000"/>
                  <a:gd name="connsiteY39" fmla="*/ 2024557 h 3176298"/>
                  <a:gd name="connsiteX40" fmla="*/ 2149267 w 12192000"/>
                  <a:gd name="connsiteY40" fmla="*/ 2009697 h 3176298"/>
                  <a:gd name="connsiteX41" fmla="*/ 2179556 w 12192000"/>
                  <a:gd name="connsiteY41" fmla="*/ 1995409 h 3176298"/>
                  <a:gd name="connsiteX42" fmla="*/ 2240710 w 12192000"/>
                  <a:gd name="connsiteY42" fmla="*/ 1985312 h 3176298"/>
                  <a:gd name="connsiteX43" fmla="*/ 2251948 w 12192000"/>
                  <a:gd name="connsiteY43" fmla="*/ 1986836 h 3176298"/>
                  <a:gd name="connsiteX44" fmla="*/ 2434456 w 12192000"/>
                  <a:gd name="connsiteY44" fmla="*/ 1999410 h 3176298"/>
                  <a:gd name="connsiteX45" fmla="*/ 2506847 w 12192000"/>
                  <a:gd name="connsiteY45" fmla="*/ 2019603 h 3176298"/>
                  <a:gd name="connsiteX46" fmla="*/ 2522279 w 12192000"/>
                  <a:gd name="connsiteY46" fmla="*/ 2022080 h 3176298"/>
                  <a:gd name="connsiteX47" fmla="*/ 2676398 w 12192000"/>
                  <a:gd name="connsiteY47" fmla="*/ 2044751 h 3176298"/>
                  <a:gd name="connsiteX48" fmla="*/ 2693543 w 12192000"/>
                  <a:gd name="connsiteY48" fmla="*/ 2045703 h 3176298"/>
                  <a:gd name="connsiteX49" fmla="*/ 2741360 w 12192000"/>
                  <a:gd name="connsiteY49" fmla="*/ 2041701 h 3176298"/>
                  <a:gd name="connsiteX50" fmla="*/ 2854140 w 12192000"/>
                  <a:gd name="connsiteY50" fmla="*/ 2082851 h 3176298"/>
                  <a:gd name="connsiteX51" fmla="*/ 2967110 w 12192000"/>
                  <a:gd name="connsiteY51" fmla="*/ 2096949 h 3176298"/>
                  <a:gd name="connsiteX52" fmla="*/ 3029216 w 12192000"/>
                  <a:gd name="connsiteY52" fmla="*/ 2096757 h 3176298"/>
                  <a:gd name="connsiteX53" fmla="*/ 3073604 w 12192000"/>
                  <a:gd name="connsiteY53" fmla="*/ 2106856 h 3176298"/>
                  <a:gd name="connsiteX54" fmla="*/ 3182763 w 12192000"/>
                  <a:gd name="connsiteY54" fmla="*/ 2137527 h 3176298"/>
                  <a:gd name="connsiteX55" fmla="*/ 3234202 w 12192000"/>
                  <a:gd name="connsiteY55" fmla="*/ 2142289 h 3176298"/>
                  <a:gd name="connsiteX56" fmla="*/ 3288877 w 12192000"/>
                  <a:gd name="connsiteY56" fmla="*/ 2152578 h 3176298"/>
                  <a:gd name="connsiteX57" fmla="*/ 3424135 w 12192000"/>
                  <a:gd name="connsiteY57" fmla="*/ 2198680 h 3176298"/>
                  <a:gd name="connsiteX58" fmla="*/ 3534629 w 12192000"/>
                  <a:gd name="connsiteY58" fmla="*/ 2196013 h 3176298"/>
                  <a:gd name="connsiteX59" fmla="*/ 3605116 w 12192000"/>
                  <a:gd name="connsiteY59" fmla="*/ 2196583 h 3176298"/>
                  <a:gd name="connsiteX60" fmla="*/ 3689131 w 12192000"/>
                  <a:gd name="connsiteY60" fmla="*/ 2211824 h 3176298"/>
                  <a:gd name="connsiteX61" fmla="*/ 3757902 w 12192000"/>
                  <a:gd name="connsiteY61" fmla="*/ 2234114 h 3176298"/>
                  <a:gd name="connsiteX62" fmla="*/ 3852966 w 12192000"/>
                  <a:gd name="connsiteY62" fmla="*/ 2251831 h 3176298"/>
                  <a:gd name="connsiteX63" fmla="*/ 3947648 w 12192000"/>
                  <a:gd name="connsiteY63" fmla="*/ 2285932 h 3176298"/>
                  <a:gd name="connsiteX64" fmla="*/ 4013753 w 12192000"/>
                  <a:gd name="connsiteY64" fmla="*/ 2312031 h 3176298"/>
                  <a:gd name="connsiteX65" fmla="*/ 4105766 w 12192000"/>
                  <a:gd name="connsiteY65" fmla="*/ 2335082 h 3176298"/>
                  <a:gd name="connsiteX66" fmla="*/ 4246551 w 12192000"/>
                  <a:gd name="connsiteY66" fmla="*/ 2351274 h 3176298"/>
                  <a:gd name="connsiteX67" fmla="*/ 4311323 w 12192000"/>
                  <a:gd name="connsiteY67" fmla="*/ 2352991 h 3176298"/>
                  <a:gd name="connsiteX68" fmla="*/ 4413817 w 12192000"/>
                  <a:gd name="connsiteY68" fmla="*/ 2390899 h 3176298"/>
                  <a:gd name="connsiteX69" fmla="*/ 4457632 w 12192000"/>
                  <a:gd name="connsiteY69" fmla="*/ 2409188 h 3176298"/>
                  <a:gd name="connsiteX70" fmla="*/ 4497068 w 12192000"/>
                  <a:gd name="connsiteY70" fmla="*/ 2393947 h 3176298"/>
                  <a:gd name="connsiteX71" fmla="*/ 4522596 w 12192000"/>
                  <a:gd name="connsiteY71" fmla="*/ 2376421 h 3176298"/>
                  <a:gd name="connsiteX72" fmla="*/ 4603368 w 12192000"/>
                  <a:gd name="connsiteY72" fmla="*/ 2391282 h 3176298"/>
                  <a:gd name="connsiteX73" fmla="*/ 4689098 w 12192000"/>
                  <a:gd name="connsiteY73" fmla="*/ 2406903 h 3176298"/>
                  <a:gd name="connsiteX74" fmla="*/ 4719697 w 12192000"/>
                  <a:gd name="connsiteY74" fmla="*/ 2413428 h 3176298"/>
                  <a:gd name="connsiteX75" fmla="*/ 4726469 w 12192000"/>
                  <a:gd name="connsiteY75" fmla="*/ 2414298 h 3176298"/>
                  <a:gd name="connsiteX76" fmla="*/ 4785776 w 12192000"/>
                  <a:gd name="connsiteY76" fmla="*/ 2414298 h 3176298"/>
                  <a:gd name="connsiteX77" fmla="*/ 4788661 w 12192000"/>
                  <a:gd name="connsiteY77" fmla="*/ 2414047 h 3176298"/>
                  <a:gd name="connsiteX78" fmla="*/ 4827024 w 12192000"/>
                  <a:gd name="connsiteY78" fmla="*/ 2408999 h 3176298"/>
                  <a:gd name="connsiteX79" fmla="*/ 4887415 w 12192000"/>
                  <a:gd name="connsiteY79" fmla="*/ 2405570 h 3176298"/>
                  <a:gd name="connsiteX80" fmla="*/ 4936184 w 12192000"/>
                  <a:gd name="connsiteY80" fmla="*/ 2395853 h 3176298"/>
                  <a:gd name="connsiteX81" fmla="*/ 4953328 w 12192000"/>
                  <a:gd name="connsiteY81" fmla="*/ 2390138 h 3176298"/>
                  <a:gd name="connsiteX82" fmla="*/ 5089162 w 12192000"/>
                  <a:gd name="connsiteY82" fmla="*/ 2345560 h 3176298"/>
                  <a:gd name="connsiteX83" fmla="*/ 5234326 w 12192000"/>
                  <a:gd name="connsiteY83" fmla="*/ 2309935 h 3176298"/>
                  <a:gd name="connsiteX84" fmla="*/ 5328438 w 12192000"/>
                  <a:gd name="connsiteY84" fmla="*/ 2332416 h 3176298"/>
                  <a:gd name="connsiteX85" fmla="*/ 5363491 w 12192000"/>
                  <a:gd name="connsiteY85" fmla="*/ 2332034 h 3176298"/>
                  <a:gd name="connsiteX86" fmla="*/ 5524660 w 12192000"/>
                  <a:gd name="connsiteY86" fmla="*/ 2337178 h 3176298"/>
                  <a:gd name="connsiteX87" fmla="*/ 5553045 w 12192000"/>
                  <a:gd name="connsiteY87" fmla="*/ 2342701 h 3176298"/>
                  <a:gd name="connsiteX88" fmla="*/ 5706401 w 12192000"/>
                  <a:gd name="connsiteY88" fmla="*/ 2320032 h 3176298"/>
                  <a:gd name="connsiteX89" fmla="*/ 5762029 w 12192000"/>
                  <a:gd name="connsiteY89" fmla="*/ 2316221 h 3176298"/>
                  <a:gd name="connsiteX90" fmla="*/ 5813276 w 12192000"/>
                  <a:gd name="connsiteY90" fmla="*/ 2309935 h 3176298"/>
                  <a:gd name="connsiteX91" fmla="*/ 5884906 w 12192000"/>
                  <a:gd name="connsiteY91" fmla="*/ 2308411 h 3176298"/>
                  <a:gd name="connsiteX92" fmla="*/ 5959204 w 12192000"/>
                  <a:gd name="connsiteY92" fmla="*/ 2311269 h 3176298"/>
                  <a:gd name="connsiteX93" fmla="*/ 6042072 w 12192000"/>
                  <a:gd name="connsiteY93" fmla="*/ 2310697 h 3176298"/>
                  <a:gd name="connsiteX94" fmla="*/ 6074842 w 12192000"/>
                  <a:gd name="connsiteY94" fmla="*/ 2305745 h 3176298"/>
                  <a:gd name="connsiteX95" fmla="*/ 6163425 w 12192000"/>
                  <a:gd name="connsiteY95" fmla="*/ 2309172 h 3176298"/>
                  <a:gd name="connsiteX96" fmla="*/ 6209909 w 12192000"/>
                  <a:gd name="connsiteY96" fmla="*/ 2303459 h 3176298"/>
                  <a:gd name="connsiteX97" fmla="*/ 6286493 w 12192000"/>
                  <a:gd name="connsiteY97" fmla="*/ 2302315 h 3176298"/>
                  <a:gd name="connsiteX98" fmla="*/ 6311449 w 12192000"/>
                  <a:gd name="connsiteY98" fmla="*/ 2300980 h 3176298"/>
                  <a:gd name="connsiteX99" fmla="*/ 6333739 w 12192000"/>
                  <a:gd name="connsiteY99" fmla="*/ 2300218 h 3176298"/>
                  <a:gd name="connsiteX100" fmla="*/ 6410131 w 12192000"/>
                  <a:gd name="connsiteY100" fmla="*/ 2315841 h 3176298"/>
                  <a:gd name="connsiteX101" fmla="*/ 6477951 w 12192000"/>
                  <a:gd name="connsiteY101" fmla="*/ 2316793 h 3176298"/>
                  <a:gd name="connsiteX102" fmla="*/ 6596828 w 12192000"/>
                  <a:gd name="connsiteY102" fmla="*/ 2329368 h 3176298"/>
                  <a:gd name="connsiteX103" fmla="*/ 6623118 w 12192000"/>
                  <a:gd name="connsiteY103" fmla="*/ 2324985 h 3176298"/>
                  <a:gd name="connsiteX104" fmla="*/ 6705417 w 12192000"/>
                  <a:gd name="connsiteY104" fmla="*/ 2323272 h 3176298"/>
                  <a:gd name="connsiteX105" fmla="*/ 6752283 w 12192000"/>
                  <a:gd name="connsiteY105" fmla="*/ 2321937 h 3176298"/>
                  <a:gd name="connsiteX106" fmla="*/ 6810195 w 12192000"/>
                  <a:gd name="connsiteY106" fmla="*/ 2331082 h 3176298"/>
                  <a:gd name="connsiteX107" fmla="*/ 6910782 w 12192000"/>
                  <a:gd name="connsiteY107" fmla="*/ 2350512 h 3176298"/>
                  <a:gd name="connsiteX108" fmla="*/ 6937263 w 12192000"/>
                  <a:gd name="connsiteY108" fmla="*/ 2353561 h 3176298"/>
                  <a:gd name="connsiteX109" fmla="*/ 6985653 w 12192000"/>
                  <a:gd name="connsiteY109" fmla="*/ 2362897 h 3176298"/>
                  <a:gd name="connsiteX110" fmla="*/ 6994415 w 12192000"/>
                  <a:gd name="connsiteY110" fmla="*/ 2364611 h 3176298"/>
                  <a:gd name="connsiteX111" fmla="*/ 7068141 w 12192000"/>
                  <a:gd name="connsiteY111" fmla="*/ 2388234 h 3176298"/>
                  <a:gd name="connsiteX112" fmla="*/ 7106432 w 12192000"/>
                  <a:gd name="connsiteY112" fmla="*/ 2390138 h 3176298"/>
                  <a:gd name="connsiteX113" fmla="*/ 7216547 w 12192000"/>
                  <a:gd name="connsiteY113" fmla="*/ 2390330 h 3176298"/>
                  <a:gd name="connsiteX114" fmla="*/ 7263220 w 12192000"/>
                  <a:gd name="connsiteY114" fmla="*/ 2386709 h 3176298"/>
                  <a:gd name="connsiteX115" fmla="*/ 7375428 w 12192000"/>
                  <a:gd name="connsiteY115" fmla="*/ 2372803 h 3176298"/>
                  <a:gd name="connsiteX116" fmla="*/ 7445916 w 12192000"/>
                  <a:gd name="connsiteY116" fmla="*/ 2365945 h 3176298"/>
                  <a:gd name="connsiteX117" fmla="*/ 7526880 w 12192000"/>
                  <a:gd name="connsiteY117" fmla="*/ 2355084 h 3176298"/>
                  <a:gd name="connsiteX118" fmla="*/ 7619655 w 12192000"/>
                  <a:gd name="connsiteY118" fmla="*/ 2348226 h 3176298"/>
                  <a:gd name="connsiteX119" fmla="*/ 7788636 w 12192000"/>
                  <a:gd name="connsiteY119" fmla="*/ 2327461 h 3176298"/>
                  <a:gd name="connsiteX120" fmla="*/ 7952280 w 12192000"/>
                  <a:gd name="connsiteY120" fmla="*/ 2305935 h 3176298"/>
                  <a:gd name="connsiteX121" fmla="*/ 8019339 w 12192000"/>
                  <a:gd name="connsiteY121" fmla="*/ 2286884 h 3176298"/>
                  <a:gd name="connsiteX122" fmla="*/ 8137835 w 12192000"/>
                  <a:gd name="connsiteY122" fmla="*/ 2259832 h 3176298"/>
                  <a:gd name="connsiteX123" fmla="*/ 8189651 w 12192000"/>
                  <a:gd name="connsiteY123" fmla="*/ 2243639 h 3176298"/>
                  <a:gd name="connsiteX124" fmla="*/ 8313671 w 12192000"/>
                  <a:gd name="connsiteY124" fmla="*/ 2209920 h 3176298"/>
                  <a:gd name="connsiteX125" fmla="*/ 8459979 w 12192000"/>
                  <a:gd name="connsiteY125" fmla="*/ 2158864 h 3176298"/>
                  <a:gd name="connsiteX126" fmla="*/ 8516369 w 12192000"/>
                  <a:gd name="connsiteY126" fmla="*/ 2144003 h 3176298"/>
                  <a:gd name="connsiteX127" fmla="*/ 8657726 w 12192000"/>
                  <a:gd name="connsiteY127" fmla="*/ 2106284 h 3176298"/>
                  <a:gd name="connsiteX128" fmla="*/ 8711448 w 12192000"/>
                  <a:gd name="connsiteY128" fmla="*/ 2098664 h 3176298"/>
                  <a:gd name="connsiteX129" fmla="*/ 8772219 w 12192000"/>
                  <a:gd name="connsiteY129" fmla="*/ 2082280 h 3176298"/>
                  <a:gd name="connsiteX130" fmla="*/ 8845565 w 12192000"/>
                  <a:gd name="connsiteY130" fmla="*/ 2053705 h 3176298"/>
                  <a:gd name="connsiteX131" fmla="*/ 8967871 w 12192000"/>
                  <a:gd name="connsiteY131" fmla="*/ 2011221 h 3176298"/>
                  <a:gd name="connsiteX132" fmla="*/ 9015878 w 12192000"/>
                  <a:gd name="connsiteY132" fmla="*/ 2001124 h 3176298"/>
                  <a:gd name="connsiteX133" fmla="*/ 9234579 w 12192000"/>
                  <a:gd name="connsiteY133" fmla="*/ 1935209 h 3176298"/>
                  <a:gd name="connsiteX134" fmla="*/ 9346597 w 12192000"/>
                  <a:gd name="connsiteY134" fmla="*/ 1896917 h 3176298"/>
                  <a:gd name="connsiteX135" fmla="*/ 9416321 w 12192000"/>
                  <a:gd name="connsiteY135" fmla="*/ 1880724 h 3176298"/>
                  <a:gd name="connsiteX136" fmla="*/ 9477283 w 12192000"/>
                  <a:gd name="connsiteY136" fmla="*/ 1856149 h 3176298"/>
                  <a:gd name="connsiteX137" fmla="*/ 9666265 w 12192000"/>
                  <a:gd name="connsiteY137" fmla="*/ 1787186 h 3176298"/>
                  <a:gd name="connsiteX138" fmla="*/ 9754088 w 12192000"/>
                  <a:gd name="connsiteY138" fmla="*/ 1741464 h 3176298"/>
                  <a:gd name="connsiteX139" fmla="*/ 9899446 w 12192000"/>
                  <a:gd name="connsiteY139" fmla="*/ 1656880 h 3176298"/>
                  <a:gd name="connsiteX140" fmla="*/ 9993175 w 12192000"/>
                  <a:gd name="connsiteY140" fmla="*/ 1576487 h 3176298"/>
                  <a:gd name="connsiteX141" fmla="*/ 10044230 w 12192000"/>
                  <a:gd name="connsiteY141" fmla="*/ 1540480 h 3176298"/>
                  <a:gd name="connsiteX142" fmla="*/ 10131863 w 12192000"/>
                  <a:gd name="connsiteY142" fmla="*/ 1485613 h 3176298"/>
                  <a:gd name="connsiteX143" fmla="*/ 10242357 w 12192000"/>
                  <a:gd name="connsiteY143" fmla="*/ 1410555 h 3176298"/>
                  <a:gd name="connsiteX144" fmla="*/ 10363709 w 12192000"/>
                  <a:gd name="connsiteY144" fmla="*/ 1359499 h 3176298"/>
                  <a:gd name="connsiteX145" fmla="*/ 10428291 w 12192000"/>
                  <a:gd name="connsiteY145" fmla="*/ 1314920 h 3176298"/>
                  <a:gd name="connsiteX146" fmla="*/ 10490969 w 12192000"/>
                  <a:gd name="connsiteY146" fmla="*/ 1267104 h 3176298"/>
                  <a:gd name="connsiteX147" fmla="*/ 10523354 w 12192000"/>
                  <a:gd name="connsiteY147" fmla="*/ 1238337 h 3176298"/>
                  <a:gd name="connsiteX148" fmla="*/ 10590031 w 12192000"/>
                  <a:gd name="connsiteY148" fmla="*/ 1191664 h 3176298"/>
                  <a:gd name="connsiteX149" fmla="*/ 10656519 w 12192000"/>
                  <a:gd name="connsiteY149" fmla="*/ 1156038 h 3176298"/>
                  <a:gd name="connsiteX150" fmla="*/ 10703573 w 12192000"/>
                  <a:gd name="connsiteY150" fmla="*/ 1120603 h 3176298"/>
                  <a:gd name="connsiteX151" fmla="*/ 10764534 w 12192000"/>
                  <a:gd name="connsiteY151" fmla="*/ 1067643 h 3176298"/>
                  <a:gd name="connsiteX152" fmla="*/ 10850453 w 12192000"/>
                  <a:gd name="connsiteY152" fmla="*/ 1014301 h 3176298"/>
                  <a:gd name="connsiteX153" fmla="*/ 10929704 w 12192000"/>
                  <a:gd name="connsiteY153" fmla="*/ 980201 h 3176298"/>
                  <a:gd name="connsiteX154" fmla="*/ 10967423 w 12192000"/>
                  <a:gd name="connsiteY154" fmla="*/ 930289 h 3176298"/>
                  <a:gd name="connsiteX155" fmla="*/ 11058869 w 12192000"/>
                  <a:gd name="connsiteY155" fmla="*/ 838084 h 3176298"/>
                  <a:gd name="connsiteX156" fmla="*/ 11172600 w 12192000"/>
                  <a:gd name="connsiteY156" fmla="*/ 762834 h 3176298"/>
                  <a:gd name="connsiteX157" fmla="*/ 11275283 w 12192000"/>
                  <a:gd name="connsiteY157" fmla="*/ 673676 h 3176298"/>
                  <a:gd name="connsiteX158" fmla="*/ 11320623 w 12192000"/>
                  <a:gd name="connsiteY158" fmla="*/ 639195 h 3176298"/>
                  <a:gd name="connsiteX159" fmla="*/ 11374346 w 12192000"/>
                  <a:gd name="connsiteY159" fmla="*/ 601664 h 3176298"/>
                  <a:gd name="connsiteX160" fmla="*/ 11448453 w 12192000"/>
                  <a:gd name="connsiteY160" fmla="*/ 567755 h 3176298"/>
                  <a:gd name="connsiteX161" fmla="*/ 11532275 w 12192000"/>
                  <a:gd name="connsiteY161" fmla="*/ 522605 h 3176298"/>
                  <a:gd name="connsiteX162" fmla="*/ 11562947 w 12192000"/>
                  <a:gd name="connsiteY162" fmla="*/ 486598 h 3176298"/>
                  <a:gd name="connsiteX163" fmla="*/ 11672489 w 12192000"/>
                  <a:gd name="connsiteY163" fmla="*/ 335337 h 3176298"/>
                  <a:gd name="connsiteX164" fmla="*/ 11821656 w 12192000"/>
                  <a:gd name="connsiteY164" fmla="*/ 207889 h 3176298"/>
                  <a:gd name="connsiteX165" fmla="*/ 11986443 w 12192000"/>
                  <a:gd name="connsiteY165" fmla="*/ 104824 h 3176298"/>
                  <a:gd name="connsiteX166" fmla="*/ 12026448 w 12192000"/>
                  <a:gd name="connsiteY166" fmla="*/ 88821 h 3176298"/>
                  <a:gd name="connsiteX167" fmla="*/ 12160947 w 12192000"/>
                  <a:gd name="connsiteY167" fmla="*/ 28621 h 3176298"/>
                  <a:gd name="connsiteX168" fmla="*/ 12192000 w 12192000"/>
                  <a:gd name="connsiteY168" fmla="*/ 0 h 3176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Lst>
                <a:rect l="l" t="t" r="r" b="b"/>
                <a:pathLst>
                  <a:path w="12192000" h="3176298">
                    <a:moveTo>
                      <a:pt x="12192000" y="0"/>
                    </a:moveTo>
                    <a:lnTo>
                      <a:pt x="12192000" y="3176298"/>
                    </a:lnTo>
                    <a:lnTo>
                      <a:pt x="0" y="3176298"/>
                    </a:lnTo>
                    <a:lnTo>
                      <a:pt x="0" y="2264980"/>
                    </a:lnTo>
                    <a:lnTo>
                      <a:pt x="544" y="2264980"/>
                    </a:lnTo>
                    <a:lnTo>
                      <a:pt x="544" y="2392219"/>
                    </a:lnTo>
                    <a:lnTo>
                      <a:pt x="61197" y="2387448"/>
                    </a:lnTo>
                    <a:cubicBezTo>
                      <a:pt x="80794" y="2382137"/>
                      <a:pt x="99990" y="2374707"/>
                      <a:pt x="119613" y="2369945"/>
                    </a:cubicBezTo>
                    <a:cubicBezTo>
                      <a:pt x="137898" y="2365563"/>
                      <a:pt x="155046" y="2355466"/>
                      <a:pt x="172384" y="2347084"/>
                    </a:cubicBezTo>
                    <a:cubicBezTo>
                      <a:pt x="205529" y="2331082"/>
                      <a:pt x="240965" y="2341178"/>
                      <a:pt x="274873" y="2336988"/>
                    </a:cubicBezTo>
                    <a:cubicBezTo>
                      <a:pt x="285732" y="2335653"/>
                      <a:pt x="296590" y="2334130"/>
                      <a:pt x="307259" y="2331461"/>
                    </a:cubicBezTo>
                    <a:cubicBezTo>
                      <a:pt x="336408" y="2324413"/>
                      <a:pt x="366127" y="2318317"/>
                      <a:pt x="394511" y="2308601"/>
                    </a:cubicBezTo>
                    <a:cubicBezTo>
                      <a:pt x="426709" y="2297743"/>
                      <a:pt x="457572" y="2283264"/>
                      <a:pt x="494337" y="2268213"/>
                    </a:cubicBezTo>
                    <a:cubicBezTo>
                      <a:pt x="507102" y="2272024"/>
                      <a:pt x="526724" y="2282312"/>
                      <a:pt x="546917" y="2283264"/>
                    </a:cubicBezTo>
                    <a:cubicBezTo>
                      <a:pt x="611880" y="2286503"/>
                      <a:pt x="672650" y="2268786"/>
                      <a:pt x="730754" y="2240780"/>
                    </a:cubicBezTo>
                    <a:cubicBezTo>
                      <a:pt x="748471" y="2232399"/>
                      <a:pt x="767524" y="2226874"/>
                      <a:pt x="785432" y="2218682"/>
                    </a:cubicBezTo>
                    <a:cubicBezTo>
                      <a:pt x="791717" y="2215826"/>
                      <a:pt x="799909" y="2209730"/>
                      <a:pt x="801053" y="2204013"/>
                    </a:cubicBezTo>
                    <a:cubicBezTo>
                      <a:pt x="807719" y="2170866"/>
                      <a:pt x="832486" y="2171436"/>
                      <a:pt x="858205" y="2169532"/>
                    </a:cubicBezTo>
                    <a:cubicBezTo>
                      <a:pt x="888877" y="2167247"/>
                      <a:pt x="919165" y="2161912"/>
                      <a:pt x="949646" y="2157340"/>
                    </a:cubicBezTo>
                    <a:cubicBezTo>
                      <a:pt x="953648" y="2156768"/>
                      <a:pt x="957266" y="2152768"/>
                      <a:pt x="960887" y="2150099"/>
                    </a:cubicBezTo>
                    <a:cubicBezTo>
                      <a:pt x="966411" y="2146099"/>
                      <a:pt x="971554" y="2140003"/>
                      <a:pt x="977653" y="2138480"/>
                    </a:cubicBezTo>
                    <a:cubicBezTo>
                      <a:pt x="1008894" y="2131049"/>
                      <a:pt x="1040327" y="2124763"/>
                      <a:pt x="1071762" y="2117905"/>
                    </a:cubicBezTo>
                    <a:cubicBezTo>
                      <a:pt x="1078810" y="2116380"/>
                      <a:pt x="1086048" y="2114476"/>
                      <a:pt x="1092527" y="2111428"/>
                    </a:cubicBezTo>
                    <a:cubicBezTo>
                      <a:pt x="1098623" y="2108570"/>
                      <a:pt x="1103767" y="2103616"/>
                      <a:pt x="1109865" y="2100568"/>
                    </a:cubicBezTo>
                    <a:cubicBezTo>
                      <a:pt x="1126437" y="2092378"/>
                      <a:pt x="1143394" y="2084757"/>
                      <a:pt x="1162823" y="2075613"/>
                    </a:cubicBezTo>
                    <a:cubicBezTo>
                      <a:pt x="1173681" y="2092757"/>
                      <a:pt x="1188354" y="2083041"/>
                      <a:pt x="1206641" y="2074851"/>
                    </a:cubicBezTo>
                    <a:cubicBezTo>
                      <a:pt x="1225310" y="2066468"/>
                      <a:pt x="1246837" y="2063801"/>
                      <a:pt x="1267411" y="2060753"/>
                    </a:cubicBezTo>
                    <a:cubicBezTo>
                      <a:pt x="1305132" y="2055228"/>
                      <a:pt x="1343044" y="2051799"/>
                      <a:pt x="1380762" y="2046847"/>
                    </a:cubicBezTo>
                    <a:cubicBezTo>
                      <a:pt x="1388765" y="2045703"/>
                      <a:pt x="1397909" y="2043608"/>
                      <a:pt x="1404006" y="2038844"/>
                    </a:cubicBezTo>
                    <a:cubicBezTo>
                      <a:pt x="1445725" y="2006839"/>
                      <a:pt x="1496403" y="1997887"/>
                      <a:pt x="1544598" y="2000932"/>
                    </a:cubicBezTo>
                    <a:cubicBezTo>
                      <a:pt x="1582510" y="2003220"/>
                      <a:pt x="1619658" y="2004935"/>
                      <a:pt x="1657188" y="2001697"/>
                    </a:cubicBezTo>
                    <a:cubicBezTo>
                      <a:pt x="1660046" y="2001505"/>
                      <a:pt x="1663856" y="2001887"/>
                      <a:pt x="1665950" y="2003411"/>
                    </a:cubicBezTo>
                    <a:cubicBezTo>
                      <a:pt x="1678904" y="2013507"/>
                      <a:pt x="1692431" y="2014269"/>
                      <a:pt x="1709006" y="2015983"/>
                    </a:cubicBezTo>
                    <a:cubicBezTo>
                      <a:pt x="1732439" y="2018461"/>
                      <a:pt x="1753965" y="2016745"/>
                      <a:pt x="1775684" y="2012555"/>
                    </a:cubicBezTo>
                    <a:cubicBezTo>
                      <a:pt x="1791496" y="2009507"/>
                      <a:pt x="1807497" y="2003220"/>
                      <a:pt x="1821596" y="1995218"/>
                    </a:cubicBezTo>
                    <a:cubicBezTo>
                      <a:pt x="1841216" y="1983978"/>
                      <a:pt x="1860079" y="1979597"/>
                      <a:pt x="1878748" y="1994457"/>
                    </a:cubicBezTo>
                    <a:cubicBezTo>
                      <a:pt x="1898940" y="2010269"/>
                      <a:pt x="1921800" y="2004745"/>
                      <a:pt x="1944092" y="2005315"/>
                    </a:cubicBezTo>
                    <a:cubicBezTo>
                      <a:pt x="1953806" y="2005507"/>
                      <a:pt x="1964094" y="2005124"/>
                      <a:pt x="1973429" y="2007601"/>
                    </a:cubicBezTo>
                    <a:cubicBezTo>
                      <a:pt x="2000479" y="2014651"/>
                      <a:pt x="2026581" y="2025320"/>
                      <a:pt x="2054013" y="2030082"/>
                    </a:cubicBezTo>
                    <a:cubicBezTo>
                      <a:pt x="2069254" y="2032747"/>
                      <a:pt x="2086208" y="2027986"/>
                      <a:pt x="2102021" y="2024557"/>
                    </a:cubicBezTo>
                    <a:cubicBezTo>
                      <a:pt x="2118023" y="2020937"/>
                      <a:pt x="2133834" y="2015413"/>
                      <a:pt x="2149267" y="2009697"/>
                    </a:cubicBezTo>
                    <a:cubicBezTo>
                      <a:pt x="2159743" y="2005887"/>
                      <a:pt x="2171173" y="2002267"/>
                      <a:pt x="2179556" y="1995409"/>
                    </a:cubicBezTo>
                    <a:cubicBezTo>
                      <a:pt x="2198608" y="1979788"/>
                      <a:pt x="2218229" y="1977120"/>
                      <a:pt x="2240710" y="1985312"/>
                    </a:cubicBezTo>
                    <a:cubicBezTo>
                      <a:pt x="2244137" y="1986647"/>
                      <a:pt x="2248138" y="1986647"/>
                      <a:pt x="2251948" y="1986836"/>
                    </a:cubicBezTo>
                    <a:cubicBezTo>
                      <a:pt x="2312915" y="1990836"/>
                      <a:pt x="2373874" y="1993314"/>
                      <a:pt x="2434456" y="1999410"/>
                    </a:cubicBezTo>
                    <a:cubicBezTo>
                      <a:pt x="2459029" y="2001887"/>
                      <a:pt x="2482652" y="2012745"/>
                      <a:pt x="2506847" y="2019603"/>
                    </a:cubicBezTo>
                    <a:cubicBezTo>
                      <a:pt x="2511800" y="2020937"/>
                      <a:pt x="2517327" y="2023033"/>
                      <a:pt x="2522279" y="2022080"/>
                    </a:cubicBezTo>
                    <a:cubicBezTo>
                      <a:pt x="2576191" y="2012555"/>
                      <a:pt x="2626677" y="2026461"/>
                      <a:pt x="2676398" y="2044751"/>
                    </a:cubicBezTo>
                    <a:cubicBezTo>
                      <a:pt x="2681540" y="2046656"/>
                      <a:pt x="2687827" y="2046084"/>
                      <a:pt x="2693543" y="2045703"/>
                    </a:cubicBezTo>
                    <a:cubicBezTo>
                      <a:pt x="2709548" y="2044370"/>
                      <a:pt x="2726882" y="2037701"/>
                      <a:pt x="2741360" y="2041701"/>
                    </a:cubicBezTo>
                    <a:cubicBezTo>
                      <a:pt x="2779842" y="2052753"/>
                      <a:pt x="2817943" y="2066087"/>
                      <a:pt x="2854140" y="2082851"/>
                    </a:cubicBezTo>
                    <a:cubicBezTo>
                      <a:pt x="2890910" y="2099805"/>
                      <a:pt x="2925008" y="2114095"/>
                      <a:pt x="2967110" y="2096949"/>
                    </a:cubicBezTo>
                    <a:cubicBezTo>
                      <a:pt x="2985016" y="2089709"/>
                      <a:pt x="3008639" y="2094853"/>
                      <a:pt x="3029216" y="2096757"/>
                    </a:cubicBezTo>
                    <a:cubicBezTo>
                      <a:pt x="3044264" y="2098282"/>
                      <a:pt x="3058743" y="2106856"/>
                      <a:pt x="3073604" y="2106856"/>
                    </a:cubicBezTo>
                    <a:cubicBezTo>
                      <a:pt x="3113231" y="2106856"/>
                      <a:pt x="3148472" y="2116953"/>
                      <a:pt x="3182763" y="2137527"/>
                    </a:cubicBezTo>
                    <a:cubicBezTo>
                      <a:pt x="3196102" y="2145528"/>
                      <a:pt x="3216867" y="2140193"/>
                      <a:pt x="3234202" y="2142289"/>
                    </a:cubicBezTo>
                    <a:cubicBezTo>
                      <a:pt x="3252492" y="2144765"/>
                      <a:pt x="3271348" y="2147051"/>
                      <a:pt x="3288877" y="2152578"/>
                    </a:cubicBezTo>
                    <a:cubicBezTo>
                      <a:pt x="3334216" y="2167056"/>
                      <a:pt x="3378986" y="2183439"/>
                      <a:pt x="3424135" y="2198680"/>
                    </a:cubicBezTo>
                    <a:cubicBezTo>
                      <a:pt x="3461282" y="2211253"/>
                      <a:pt x="3497862" y="2201347"/>
                      <a:pt x="3534629" y="2196013"/>
                    </a:cubicBezTo>
                    <a:cubicBezTo>
                      <a:pt x="3557682" y="2192583"/>
                      <a:pt x="3579206" y="2184391"/>
                      <a:pt x="3605116" y="2196583"/>
                    </a:cubicBezTo>
                    <a:cubicBezTo>
                      <a:pt x="3629882" y="2208205"/>
                      <a:pt x="3661315" y="2205537"/>
                      <a:pt x="3689131" y="2211824"/>
                    </a:cubicBezTo>
                    <a:cubicBezTo>
                      <a:pt x="3712565" y="2217157"/>
                      <a:pt x="3735231" y="2225732"/>
                      <a:pt x="3757902" y="2234114"/>
                    </a:cubicBezTo>
                    <a:cubicBezTo>
                      <a:pt x="3788766" y="2245545"/>
                      <a:pt x="3819245" y="2257545"/>
                      <a:pt x="3852966" y="2251831"/>
                    </a:cubicBezTo>
                    <a:cubicBezTo>
                      <a:pt x="3891259" y="2245353"/>
                      <a:pt x="3917546" y="2269738"/>
                      <a:pt x="3947648" y="2285932"/>
                    </a:cubicBezTo>
                    <a:cubicBezTo>
                      <a:pt x="3968414" y="2296980"/>
                      <a:pt x="3991083" y="2305172"/>
                      <a:pt x="4013753" y="2312031"/>
                    </a:cubicBezTo>
                    <a:cubicBezTo>
                      <a:pt x="4044043" y="2320985"/>
                      <a:pt x="4075285" y="2326320"/>
                      <a:pt x="4105766" y="2335082"/>
                    </a:cubicBezTo>
                    <a:cubicBezTo>
                      <a:pt x="4151870" y="2348226"/>
                      <a:pt x="4198546" y="2358514"/>
                      <a:pt x="4246551" y="2351274"/>
                    </a:cubicBezTo>
                    <a:cubicBezTo>
                      <a:pt x="4268649" y="2348036"/>
                      <a:pt x="4289227" y="2348226"/>
                      <a:pt x="4311323" y="2352991"/>
                    </a:cubicBezTo>
                    <a:cubicBezTo>
                      <a:pt x="4347518" y="2360801"/>
                      <a:pt x="4384668" y="2361753"/>
                      <a:pt x="4413817" y="2390899"/>
                    </a:cubicBezTo>
                    <a:cubicBezTo>
                      <a:pt x="4424104" y="2401188"/>
                      <a:pt x="4442581" y="2403853"/>
                      <a:pt x="4457632" y="2409188"/>
                    </a:cubicBezTo>
                    <a:cubicBezTo>
                      <a:pt x="4474969" y="2415476"/>
                      <a:pt x="4487731" y="2412236"/>
                      <a:pt x="4497068" y="2393947"/>
                    </a:cubicBezTo>
                    <a:cubicBezTo>
                      <a:pt x="4501257" y="2385757"/>
                      <a:pt x="4513260" y="2377755"/>
                      <a:pt x="4522596" y="2376421"/>
                    </a:cubicBezTo>
                    <a:cubicBezTo>
                      <a:pt x="4550599" y="2372421"/>
                      <a:pt x="4576318" y="2378327"/>
                      <a:pt x="4603368" y="2391282"/>
                    </a:cubicBezTo>
                    <a:cubicBezTo>
                      <a:pt x="4628705" y="2403474"/>
                      <a:pt x="4660331" y="2402140"/>
                      <a:pt x="4689098" y="2406903"/>
                    </a:cubicBezTo>
                    <a:cubicBezTo>
                      <a:pt x="4699289" y="2408618"/>
                      <a:pt x="4709482" y="2411237"/>
                      <a:pt x="4719697" y="2413428"/>
                    </a:cubicBezTo>
                    <a:lnTo>
                      <a:pt x="4726469" y="2414298"/>
                    </a:lnTo>
                    <a:lnTo>
                      <a:pt x="4785776" y="2414298"/>
                    </a:lnTo>
                    <a:lnTo>
                      <a:pt x="4788661" y="2414047"/>
                    </a:lnTo>
                    <a:cubicBezTo>
                      <a:pt x="4801401" y="2412237"/>
                      <a:pt x="4814166" y="2410142"/>
                      <a:pt x="4827024" y="2408999"/>
                    </a:cubicBezTo>
                    <a:cubicBezTo>
                      <a:pt x="4847027" y="2407095"/>
                      <a:pt x="4867412" y="2407856"/>
                      <a:pt x="4887415" y="2405570"/>
                    </a:cubicBezTo>
                    <a:cubicBezTo>
                      <a:pt x="4903799" y="2403853"/>
                      <a:pt x="4919991" y="2399474"/>
                      <a:pt x="4936184" y="2395853"/>
                    </a:cubicBezTo>
                    <a:cubicBezTo>
                      <a:pt x="4942089" y="2394520"/>
                      <a:pt x="4947996" y="2389376"/>
                      <a:pt x="4953328" y="2390138"/>
                    </a:cubicBezTo>
                    <a:cubicBezTo>
                      <a:pt x="5006292" y="2398330"/>
                      <a:pt x="5044391" y="2361753"/>
                      <a:pt x="5089162" y="2345560"/>
                    </a:cubicBezTo>
                    <a:cubicBezTo>
                      <a:pt x="5136216" y="2328413"/>
                      <a:pt x="5181748" y="2302124"/>
                      <a:pt x="5234326" y="2309935"/>
                    </a:cubicBezTo>
                    <a:cubicBezTo>
                      <a:pt x="5266141" y="2314697"/>
                      <a:pt x="5296812" y="2325747"/>
                      <a:pt x="5328438" y="2332416"/>
                    </a:cubicBezTo>
                    <a:cubicBezTo>
                      <a:pt x="5339677" y="2334701"/>
                      <a:pt x="5352250" y="2334320"/>
                      <a:pt x="5363491" y="2332034"/>
                    </a:cubicBezTo>
                    <a:cubicBezTo>
                      <a:pt x="5417784" y="2321555"/>
                      <a:pt x="5471316" y="2320032"/>
                      <a:pt x="5524660" y="2337178"/>
                    </a:cubicBezTo>
                    <a:cubicBezTo>
                      <a:pt x="5533802" y="2340036"/>
                      <a:pt x="5543518" y="2342701"/>
                      <a:pt x="5553045" y="2342701"/>
                    </a:cubicBezTo>
                    <a:cubicBezTo>
                      <a:pt x="5605244" y="2342701"/>
                      <a:pt x="5656488" y="2338701"/>
                      <a:pt x="5706401" y="2320032"/>
                    </a:cubicBezTo>
                    <a:cubicBezTo>
                      <a:pt x="5723166" y="2313745"/>
                      <a:pt x="5743551" y="2317745"/>
                      <a:pt x="5762029" y="2316221"/>
                    </a:cubicBezTo>
                    <a:cubicBezTo>
                      <a:pt x="5779174" y="2314889"/>
                      <a:pt x="5796702" y="2314317"/>
                      <a:pt x="5813276" y="2309935"/>
                    </a:cubicBezTo>
                    <a:cubicBezTo>
                      <a:pt x="5837472" y="2303459"/>
                      <a:pt x="5859949" y="2302697"/>
                      <a:pt x="5884906" y="2308411"/>
                    </a:cubicBezTo>
                    <a:cubicBezTo>
                      <a:pt x="5908719" y="2313745"/>
                      <a:pt x="5934438" y="2311079"/>
                      <a:pt x="5959204" y="2311269"/>
                    </a:cubicBezTo>
                    <a:cubicBezTo>
                      <a:pt x="5986828" y="2311459"/>
                      <a:pt x="6014449" y="2311649"/>
                      <a:pt x="6042072" y="2310697"/>
                    </a:cubicBezTo>
                    <a:cubicBezTo>
                      <a:pt x="6053124" y="2310317"/>
                      <a:pt x="6065695" y="2302697"/>
                      <a:pt x="6074842" y="2305745"/>
                    </a:cubicBezTo>
                    <a:cubicBezTo>
                      <a:pt x="6104368" y="2316031"/>
                      <a:pt x="6133897" y="2303649"/>
                      <a:pt x="6163425" y="2309172"/>
                    </a:cubicBezTo>
                    <a:cubicBezTo>
                      <a:pt x="6177905" y="2312031"/>
                      <a:pt x="6194288" y="2304220"/>
                      <a:pt x="6209909" y="2303459"/>
                    </a:cubicBezTo>
                    <a:cubicBezTo>
                      <a:pt x="6235437" y="2302124"/>
                      <a:pt x="6260964" y="2302697"/>
                      <a:pt x="6286493" y="2302315"/>
                    </a:cubicBezTo>
                    <a:cubicBezTo>
                      <a:pt x="6294876" y="2302124"/>
                      <a:pt x="6303068" y="2301362"/>
                      <a:pt x="6311449" y="2300980"/>
                    </a:cubicBezTo>
                    <a:cubicBezTo>
                      <a:pt x="6318880" y="2300601"/>
                      <a:pt x="6326691" y="2298887"/>
                      <a:pt x="6333739" y="2300218"/>
                    </a:cubicBezTo>
                    <a:cubicBezTo>
                      <a:pt x="6359268" y="2304983"/>
                      <a:pt x="6384414" y="2312793"/>
                      <a:pt x="6410131" y="2315841"/>
                    </a:cubicBezTo>
                    <a:cubicBezTo>
                      <a:pt x="6432420" y="2318507"/>
                      <a:pt x="6455472" y="2314889"/>
                      <a:pt x="6477951" y="2316793"/>
                    </a:cubicBezTo>
                    <a:cubicBezTo>
                      <a:pt x="6517576" y="2320032"/>
                      <a:pt x="6557201" y="2325747"/>
                      <a:pt x="6596828" y="2329368"/>
                    </a:cubicBezTo>
                    <a:cubicBezTo>
                      <a:pt x="6605401" y="2330130"/>
                      <a:pt x="6614353" y="2325365"/>
                      <a:pt x="6623118" y="2324985"/>
                    </a:cubicBezTo>
                    <a:cubicBezTo>
                      <a:pt x="6650551" y="2324033"/>
                      <a:pt x="6677984" y="2323841"/>
                      <a:pt x="6705417" y="2323272"/>
                    </a:cubicBezTo>
                    <a:cubicBezTo>
                      <a:pt x="6721038" y="2323080"/>
                      <a:pt x="6736851" y="2323651"/>
                      <a:pt x="6752283" y="2321937"/>
                    </a:cubicBezTo>
                    <a:cubicBezTo>
                      <a:pt x="6772665" y="2319651"/>
                      <a:pt x="6791144" y="2316221"/>
                      <a:pt x="6810195" y="2331082"/>
                    </a:cubicBezTo>
                    <a:cubicBezTo>
                      <a:pt x="6839534" y="2354132"/>
                      <a:pt x="6876872" y="2345178"/>
                      <a:pt x="6910782" y="2350512"/>
                    </a:cubicBezTo>
                    <a:cubicBezTo>
                      <a:pt x="6919547" y="2351847"/>
                      <a:pt x="6928501" y="2352036"/>
                      <a:pt x="6937263" y="2353561"/>
                    </a:cubicBezTo>
                    <a:cubicBezTo>
                      <a:pt x="6953457" y="2356418"/>
                      <a:pt x="6969457" y="2359657"/>
                      <a:pt x="6985653" y="2362897"/>
                    </a:cubicBezTo>
                    <a:cubicBezTo>
                      <a:pt x="6988509" y="2363467"/>
                      <a:pt x="6991747" y="2363659"/>
                      <a:pt x="6994415" y="2364611"/>
                    </a:cubicBezTo>
                    <a:cubicBezTo>
                      <a:pt x="7018991" y="2372611"/>
                      <a:pt x="7043184" y="2381755"/>
                      <a:pt x="7068141" y="2388234"/>
                    </a:cubicBezTo>
                    <a:cubicBezTo>
                      <a:pt x="7080334" y="2391472"/>
                      <a:pt x="7093860" y="2391853"/>
                      <a:pt x="7106432" y="2390138"/>
                    </a:cubicBezTo>
                    <a:cubicBezTo>
                      <a:pt x="7143199" y="2385185"/>
                      <a:pt x="7179587" y="2383089"/>
                      <a:pt x="7216547" y="2390330"/>
                    </a:cubicBezTo>
                    <a:cubicBezTo>
                      <a:pt x="7231214" y="2393186"/>
                      <a:pt x="7247599" y="2388424"/>
                      <a:pt x="7263220" y="2386709"/>
                    </a:cubicBezTo>
                    <a:cubicBezTo>
                      <a:pt x="7300559" y="2382137"/>
                      <a:pt x="7337899" y="2377183"/>
                      <a:pt x="7375428" y="2372803"/>
                    </a:cubicBezTo>
                    <a:cubicBezTo>
                      <a:pt x="7398860" y="2370135"/>
                      <a:pt x="7422483" y="2368611"/>
                      <a:pt x="7445916" y="2365945"/>
                    </a:cubicBezTo>
                    <a:cubicBezTo>
                      <a:pt x="7472967" y="2362705"/>
                      <a:pt x="7499828" y="2357753"/>
                      <a:pt x="7526880" y="2355084"/>
                    </a:cubicBezTo>
                    <a:cubicBezTo>
                      <a:pt x="7557742" y="2352036"/>
                      <a:pt x="7588795" y="2351466"/>
                      <a:pt x="7619655" y="2348226"/>
                    </a:cubicBezTo>
                    <a:cubicBezTo>
                      <a:pt x="7676047" y="2341940"/>
                      <a:pt x="7732247" y="2334509"/>
                      <a:pt x="7788636" y="2327461"/>
                    </a:cubicBezTo>
                    <a:cubicBezTo>
                      <a:pt x="7843311" y="2320603"/>
                      <a:pt x="7897987" y="2314507"/>
                      <a:pt x="7952280" y="2305935"/>
                    </a:cubicBezTo>
                    <a:cubicBezTo>
                      <a:pt x="7975142" y="2302315"/>
                      <a:pt x="7996859" y="2292408"/>
                      <a:pt x="8019339" y="2286884"/>
                    </a:cubicBezTo>
                    <a:cubicBezTo>
                      <a:pt x="8058774" y="2277357"/>
                      <a:pt x="8098590" y="2269357"/>
                      <a:pt x="8137835" y="2259832"/>
                    </a:cubicBezTo>
                    <a:cubicBezTo>
                      <a:pt x="8155359" y="2255641"/>
                      <a:pt x="8172124" y="2248593"/>
                      <a:pt x="8189651" y="2243639"/>
                    </a:cubicBezTo>
                    <a:cubicBezTo>
                      <a:pt x="8230992" y="2232208"/>
                      <a:pt x="8272903" y="2222874"/>
                      <a:pt x="8313671" y="2209920"/>
                    </a:cubicBezTo>
                    <a:cubicBezTo>
                      <a:pt x="8362822" y="2194297"/>
                      <a:pt x="8411019" y="2175439"/>
                      <a:pt x="8459979" y="2158864"/>
                    </a:cubicBezTo>
                    <a:cubicBezTo>
                      <a:pt x="8478269" y="2152578"/>
                      <a:pt x="8497511" y="2148957"/>
                      <a:pt x="8516369" y="2144003"/>
                    </a:cubicBezTo>
                    <a:cubicBezTo>
                      <a:pt x="8563425" y="2131431"/>
                      <a:pt x="8610288" y="2118095"/>
                      <a:pt x="8657726" y="2106284"/>
                    </a:cubicBezTo>
                    <a:cubicBezTo>
                      <a:pt x="8675253" y="2101901"/>
                      <a:pt x="8693731" y="2102284"/>
                      <a:pt x="8711448" y="2098664"/>
                    </a:cubicBezTo>
                    <a:cubicBezTo>
                      <a:pt x="8732023" y="2094472"/>
                      <a:pt x="8752407" y="2089138"/>
                      <a:pt x="8772219" y="2082280"/>
                    </a:cubicBezTo>
                    <a:cubicBezTo>
                      <a:pt x="8796985" y="2073707"/>
                      <a:pt x="8820990" y="2062659"/>
                      <a:pt x="8845565" y="2053705"/>
                    </a:cubicBezTo>
                    <a:cubicBezTo>
                      <a:pt x="8886142" y="2039034"/>
                      <a:pt x="8926911" y="2024557"/>
                      <a:pt x="8967871" y="2011221"/>
                    </a:cubicBezTo>
                    <a:cubicBezTo>
                      <a:pt x="8983301" y="2006268"/>
                      <a:pt x="9000257" y="2005697"/>
                      <a:pt x="9015878" y="2001124"/>
                    </a:cubicBezTo>
                    <a:cubicBezTo>
                      <a:pt x="9088840" y="1979597"/>
                      <a:pt x="9161805" y="1957880"/>
                      <a:pt x="9234579" y="1935209"/>
                    </a:cubicBezTo>
                    <a:cubicBezTo>
                      <a:pt x="9272298" y="1923399"/>
                      <a:pt x="9308875" y="1908538"/>
                      <a:pt x="9346597" y="1896917"/>
                    </a:cubicBezTo>
                    <a:cubicBezTo>
                      <a:pt x="9369267" y="1889869"/>
                      <a:pt x="9393650" y="1887773"/>
                      <a:pt x="9416321" y="1880724"/>
                    </a:cubicBezTo>
                    <a:cubicBezTo>
                      <a:pt x="9437278" y="1874247"/>
                      <a:pt x="9456709" y="1863578"/>
                      <a:pt x="9477283" y="1856149"/>
                    </a:cubicBezTo>
                    <a:cubicBezTo>
                      <a:pt x="9540152" y="1833097"/>
                      <a:pt x="9603971" y="1811953"/>
                      <a:pt x="9666265" y="1787186"/>
                    </a:cubicBezTo>
                    <a:cubicBezTo>
                      <a:pt x="9696749" y="1775183"/>
                      <a:pt x="9725323" y="1757849"/>
                      <a:pt x="9754088" y="1741464"/>
                    </a:cubicBezTo>
                    <a:cubicBezTo>
                      <a:pt x="9802858" y="1713841"/>
                      <a:pt x="9850865" y="1685074"/>
                      <a:pt x="9899446" y="1656880"/>
                    </a:cubicBezTo>
                    <a:cubicBezTo>
                      <a:pt x="9935832" y="1635924"/>
                      <a:pt x="9968027" y="1611347"/>
                      <a:pt x="9993175" y="1576487"/>
                    </a:cubicBezTo>
                    <a:cubicBezTo>
                      <a:pt x="10004797" y="1560484"/>
                      <a:pt x="10024990" y="1546768"/>
                      <a:pt x="10044230" y="1540480"/>
                    </a:cubicBezTo>
                    <a:cubicBezTo>
                      <a:pt x="10078713" y="1529241"/>
                      <a:pt x="10104430" y="1507522"/>
                      <a:pt x="10131863" y="1485613"/>
                    </a:cubicBezTo>
                    <a:cubicBezTo>
                      <a:pt x="10166536" y="1457801"/>
                      <a:pt x="10203304" y="1431509"/>
                      <a:pt x="10242357" y="1410555"/>
                    </a:cubicBezTo>
                    <a:cubicBezTo>
                      <a:pt x="10280840" y="1389980"/>
                      <a:pt x="10324086" y="1378549"/>
                      <a:pt x="10363709" y="1359499"/>
                    </a:cubicBezTo>
                    <a:cubicBezTo>
                      <a:pt x="10386952" y="1348259"/>
                      <a:pt x="10407146" y="1330353"/>
                      <a:pt x="10428291" y="1314920"/>
                    </a:cubicBezTo>
                    <a:cubicBezTo>
                      <a:pt x="10449438" y="1299489"/>
                      <a:pt x="10470394" y="1283486"/>
                      <a:pt x="10490969" y="1267104"/>
                    </a:cubicBezTo>
                    <a:cubicBezTo>
                      <a:pt x="10502208" y="1258149"/>
                      <a:pt x="10511734" y="1246909"/>
                      <a:pt x="10523354" y="1238337"/>
                    </a:cubicBezTo>
                    <a:cubicBezTo>
                      <a:pt x="10545263" y="1222334"/>
                      <a:pt x="10569075" y="1208808"/>
                      <a:pt x="10590031" y="1191664"/>
                    </a:cubicBezTo>
                    <a:cubicBezTo>
                      <a:pt x="10610225" y="1175089"/>
                      <a:pt x="10633467" y="1166707"/>
                      <a:pt x="10656519" y="1156038"/>
                    </a:cubicBezTo>
                    <a:cubicBezTo>
                      <a:pt x="10674046" y="1148036"/>
                      <a:pt x="10686617" y="1130320"/>
                      <a:pt x="10703573" y="1120603"/>
                    </a:cubicBezTo>
                    <a:cubicBezTo>
                      <a:pt x="10727767" y="1106697"/>
                      <a:pt x="10746246" y="1089553"/>
                      <a:pt x="10764534" y="1067643"/>
                    </a:cubicBezTo>
                    <a:cubicBezTo>
                      <a:pt x="10785111" y="1043068"/>
                      <a:pt x="10820162" y="1029732"/>
                      <a:pt x="10850453" y="1014301"/>
                    </a:cubicBezTo>
                    <a:cubicBezTo>
                      <a:pt x="10876171" y="1001157"/>
                      <a:pt x="10906081" y="995632"/>
                      <a:pt x="10929704" y="980201"/>
                    </a:cubicBezTo>
                    <a:cubicBezTo>
                      <a:pt x="10946279" y="969342"/>
                      <a:pt x="10958661" y="948957"/>
                      <a:pt x="10967423" y="930289"/>
                    </a:cubicBezTo>
                    <a:cubicBezTo>
                      <a:pt x="10987046" y="887995"/>
                      <a:pt x="11021146" y="861897"/>
                      <a:pt x="11058869" y="838084"/>
                    </a:cubicBezTo>
                    <a:cubicBezTo>
                      <a:pt x="11097350" y="813699"/>
                      <a:pt x="11133927" y="786836"/>
                      <a:pt x="11172600" y="762834"/>
                    </a:cubicBezTo>
                    <a:cubicBezTo>
                      <a:pt x="11211843" y="738638"/>
                      <a:pt x="11243658" y="706443"/>
                      <a:pt x="11275283" y="673676"/>
                    </a:cubicBezTo>
                    <a:cubicBezTo>
                      <a:pt x="11288238" y="660150"/>
                      <a:pt x="11305192" y="650434"/>
                      <a:pt x="11320623" y="639195"/>
                    </a:cubicBezTo>
                    <a:cubicBezTo>
                      <a:pt x="11338339" y="626241"/>
                      <a:pt x="11355296" y="611953"/>
                      <a:pt x="11374346" y="601664"/>
                    </a:cubicBezTo>
                    <a:cubicBezTo>
                      <a:pt x="11398160" y="588709"/>
                      <a:pt x="11424069" y="579757"/>
                      <a:pt x="11448453" y="567755"/>
                    </a:cubicBezTo>
                    <a:cubicBezTo>
                      <a:pt x="11476838" y="553657"/>
                      <a:pt x="11505795" y="539750"/>
                      <a:pt x="11532275" y="522605"/>
                    </a:cubicBezTo>
                    <a:cubicBezTo>
                      <a:pt x="11545039" y="514413"/>
                      <a:pt x="11553613" y="499363"/>
                      <a:pt x="11562947" y="486598"/>
                    </a:cubicBezTo>
                    <a:cubicBezTo>
                      <a:pt x="11599714" y="436305"/>
                      <a:pt x="11635529" y="385441"/>
                      <a:pt x="11672489" y="335337"/>
                    </a:cubicBezTo>
                    <a:cubicBezTo>
                      <a:pt x="11712304" y="281424"/>
                      <a:pt x="11763931" y="241608"/>
                      <a:pt x="11821656" y="207889"/>
                    </a:cubicBezTo>
                    <a:cubicBezTo>
                      <a:pt x="11877664" y="175312"/>
                      <a:pt x="11931195" y="138734"/>
                      <a:pt x="11986443" y="104824"/>
                    </a:cubicBezTo>
                    <a:cubicBezTo>
                      <a:pt x="11998443" y="97395"/>
                      <a:pt x="12013114" y="94347"/>
                      <a:pt x="12026448" y="88821"/>
                    </a:cubicBezTo>
                    <a:cubicBezTo>
                      <a:pt x="12072360" y="69580"/>
                      <a:pt x="12118083" y="50147"/>
                      <a:pt x="12160947" y="28621"/>
                    </a:cubicBezTo>
                    <a:lnTo>
                      <a:pt x="12192000" y="0"/>
                    </a:lnTo>
                    <a:close/>
                  </a:path>
                </a:pathLst>
              </a:custGeom>
              <a:solidFill>
                <a:schemeClr val="bg1">
                  <a:alpha val="14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64" name="Group 40">
              <a:extLst>
                <a:ext uri="{FF2B5EF4-FFF2-40B4-BE49-F238E27FC236}">
                  <a16:creationId xmlns:a16="http://schemas.microsoft.com/office/drawing/2014/main" id="{8ADB9AB8-2EB4-4B5E-9A1E-84F2E44D9185}"/>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44" y="3296011"/>
              <a:ext cx="12191456" cy="2849975"/>
              <a:chOff x="544" y="3296011"/>
              <a:chExt cx="12191456" cy="2849975"/>
            </a:xfrm>
          </p:grpSpPr>
          <p:sp>
            <p:nvSpPr>
              <p:cNvPr id="42" name="Freeform: Shape 41">
                <a:extLst>
                  <a:ext uri="{FF2B5EF4-FFF2-40B4-BE49-F238E27FC236}">
                    <a16:creationId xmlns:a16="http://schemas.microsoft.com/office/drawing/2014/main" id="{95F439B0-E080-4B01-85AF-D226A85BA4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4" y="3296011"/>
                <a:ext cx="12191456" cy="2849975"/>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3" name="Freeform: Shape 42">
                <a:extLst>
                  <a:ext uri="{FF2B5EF4-FFF2-40B4-BE49-F238E27FC236}">
                    <a16:creationId xmlns:a16="http://schemas.microsoft.com/office/drawing/2014/main" id="{EDEC643B-AA3F-4913-B411-1458BCEF26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4" y="3296011"/>
                <a:ext cx="12191456" cy="2849975"/>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blipFill>
                <a:blip r:embed="rId2">
                  <a:alphaModFix amt="57000"/>
                </a:blip>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sp>
        <p:nvSpPr>
          <p:cNvPr id="2" name="Title 1">
            <a:extLst>
              <a:ext uri="{FF2B5EF4-FFF2-40B4-BE49-F238E27FC236}">
                <a16:creationId xmlns:a16="http://schemas.microsoft.com/office/drawing/2014/main" id="{799C009A-2C38-420B-8FB8-32CE1834ACC8}"/>
              </a:ext>
            </a:extLst>
          </p:cNvPr>
          <p:cNvSpPr>
            <a:spLocks noGrp="1"/>
          </p:cNvSpPr>
          <p:nvPr>
            <p:ph type="title"/>
          </p:nvPr>
        </p:nvSpPr>
        <p:spPr>
          <a:xfrm>
            <a:off x="838199" y="1120676"/>
            <a:ext cx="5257801" cy="2308324"/>
          </a:xfrm>
        </p:spPr>
        <p:txBody>
          <a:bodyPr vert="horz" lIns="91440" tIns="45720" rIns="91440" bIns="45720" rtlCol="0" anchor="b">
            <a:normAutofit/>
          </a:bodyPr>
          <a:lstStyle/>
          <a:p>
            <a:r>
              <a:rPr lang="en-US" sz="7200" b="1" kern="1200" dirty="0">
                <a:solidFill>
                  <a:srgbClr val="FF6600"/>
                </a:solidFill>
                <a:effectLst>
                  <a:outerShdw blurRad="38100" dist="38100" dir="2700000" algn="tl">
                    <a:srgbClr val="000000">
                      <a:alpha val="43137"/>
                    </a:srgbClr>
                  </a:outerShdw>
                </a:effectLst>
                <a:latin typeface="Avenir LT Std 65 Medium" panose="020B0803020203020204" pitchFamily="34" charset="0"/>
              </a:rPr>
              <a:t>Forecasting </a:t>
            </a:r>
            <a:br>
              <a:rPr lang="en-US" sz="7200" b="1" kern="1200" dirty="0">
                <a:solidFill>
                  <a:srgbClr val="FF6600"/>
                </a:solidFill>
                <a:effectLst>
                  <a:outerShdw blurRad="38100" dist="38100" dir="2700000" algn="tl">
                    <a:srgbClr val="000000">
                      <a:alpha val="43137"/>
                    </a:srgbClr>
                  </a:outerShdw>
                </a:effectLst>
                <a:latin typeface="Avenir LT Std 65 Medium" panose="020B0803020203020204" pitchFamily="34" charset="0"/>
              </a:rPr>
            </a:br>
            <a:r>
              <a:rPr lang="en-US" sz="1800" b="1" kern="1200" dirty="0">
                <a:solidFill>
                  <a:srgbClr val="FF6600"/>
                </a:solidFill>
                <a:effectLst>
                  <a:outerShdw blurRad="38100" dist="38100" dir="2700000" algn="tl">
                    <a:srgbClr val="000000">
                      <a:alpha val="43137"/>
                    </a:srgbClr>
                  </a:outerShdw>
                </a:effectLst>
                <a:latin typeface="Avenir LT Std 65 Medium" panose="020B0803020203020204" pitchFamily="34" charset="0"/>
              </a:rPr>
              <a:t>Forecasting Daily Number </a:t>
            </a:r>
            <a:r>
              <a:rPr lang="en-US" sz="1800" b="1" dirty="0">
                <a:solidFill>
                  <a:srgbClr val="FF6600"/>
                </a:solidFill>
                <a:effectLst>
                  <a:outerShdw blurRad="38100" dist="38100" dir="2700000" algn="tl">
                    <a:srgbClr val="000000">
                      <a:alpha val="43137"/>
                    </a:srgbClr>
                  </a:outerShdw>
                </a:effectLst>
                <a:latin typeface="Avenir LT Std 65 Medium" panose="020B0803020203020204" pitchFamily="34" charset="0"/>
              </a:rPr>
              <a:t>o</a:t>
            </a:r>
            <a:r>
              <a:rPr lang="en-US" sz="1800" b="1" kern="1200" dirty="0">
                <a:solidFill>
                  <a:srgbClr val="FF6600"/>
                </a:solidFill>
                <a:effectLst>
                  <a:outerShdw blurRad="38100" dist="38100" dir="2700000" algn="tl">
                    <a:srgbClr val="000000">
                      <a:alpha val="43137"/>
                    </a:srgbClr>
                  </a:outerShdw>
                </a:effectLst>
                <a:latin typeface="Avenir LT Std 65 Medium" panose="020B0803020203020204" pitchFamily="34" charset="0"/>
              </a:rPr>
              <a:t>f Trips for the Next </a:t>
            </a:r>
            <a:r>
              <a:rPr lang="en-US" sz="1800" b="1" dirty="0">
                <a:solidFill>
                  <a:srgbClr val="FF6600"/>
                </a:solidFill>
                <a:effectLst>
                  <a:outerShdw blurRad="38100" dist="38100" dir="2700000" algn="tl">
                    <a:srgbClr val="000000">
                      <a:alpha val="43137"/>
                    </a:srgbClr>
                  </a:outerShdw>
                </a:effectLst>
                <a:latin typeface="Avenir LT Std 65 Medium" panose="020B0803020203020204" pitchFamily="34" charset="0"/>
              </a:rPr>
              <a:t>T</a:t>
            </a:r>
            <a:r>
              <a:rPr lang="en-US" sz="1800" b="1" kern="1200" dirty="0">
                <a:solidFill>
                  <a:srgbClr val="FF6600"/>
                </a:solidFill>
                <a:effectLst>
                  <a:outerShdw blurRad="38100" dist="38100" dir="2700000" algn="tl">
                    <a:srgbClr val="000000">
                      <a:alpha val="43137"/>
                    </a:srgbClr>
                  </a:outerShdw>
                </a:effectLst>
                <a:latin typeface="Avenir LT Std 65 Medium" panose="020B0803020203020204" pitchFamily="34" charset="0"/>
              </a:rPr>
              <a:t>wo Years</a:t>
            </a:r>
            <a:endParaRPr lang="en-US" sz="7200" b="1" kern="1200" dirty="0">
              <a:solidFill>
                <a:srgbClr val="FF6600"/>
              </a:solidFill>
              <a:effectLst>
                <a:outerShdw blurRad="38100" dist="38100" dir="2700000" algn="tl">
                  <a:srgbClr val="000000">
                    <a:alpha val="43137"/>
                  </a:srgbClr>
                </a:outerShdw>
              </a:effectLst>
              <a:latin typeface="Avenir LT Std 65 Medium" panose="020B0803020203020204" pitchFamily="34" charset="0"/>
            </a:endParaRPr>
          </a:p>
        </p:txBody>
      </p:sp>
      <p:sp>
        <p:nvSpPr>
          <p:cNvPr id="4" name="Slide Number Placeholder 3">
            <a:extLst>
              <a:ext uri="{FF2B5EF4-FFF2-40B4-BE49-F238E27FC236}">
                <a16:creationId xmlns:a16="http://schemas.microsoft.com/office/drawing/2014/main" id="{1992C3F3-C64F-4C4F-A7B4-4C7B4ECC5791}"/>
              </a:ext>
            </a:extLst>
          </p:cNvPr>
          <p:cNvSpPr>
            <a:spLocks noGrp="1"/>
          </p:cNvSpPr>
          <p:nvPr>
            <p:ph type="sldNum" sz="quarter" idx="12"/>
          </p:nvPr>
        </p:nvSpPr>
        <p:spPr>
          <a:xfrm>
            <a:off x="8737600" y="466933"/>
            <a:ext cx="2635250" cy="707886"/>
          </a:xfrm>
        </p:spPr>
        <p:txBody>
          <a:bodyPr vert="horz" lIns="91440" tIns="45720" rIns="91440" bIns="45720" rtlCol="0" anchor="ctr">
            <a:normAutofit/>
          </a:bodyPr>
          <a:lstStyle/>
          <a:p>
            <a:pPr>
              <a:lnSpc>
                <a:spcPct val="90000"/>
              </a:lnSpc>
              <a:spcAft>
                <a:spcPts val="600"/>
              </a:spcAft>
            </a:pPr>
            <a:fld id="{48F63A3B-78C7-47BE-AE5E-E10140E04643}" type="slidenum">
              <a:rPr lang="en-US" sz="4400">
                <a:solidFill>
                  <a:schemeClr val="bg1"/>
                </a:solidFill>
              </a:rPr>
              <a:pPr>
                <a:lnSpc>
                  <a:spcPct val="90000"/>
                </a:lnSpc>
                <a:spcAft>
                  <a:spcPts val="600"/>
                </a:spcAft>
              </a:pPr>
              <a:t>50</a:t>
            </a:fld>
            <a:endParaRPr lang="en-US" sz="4400">
              <a:solidFill>
                <a:schemeClr val="bg1"/>
              </a:solidFill>
            </a:endParaRPr>
          </a:p>
        </p:txBody>
      </p:sp>
      <p:pic>
        <p:nvPicPr>
          <p:cNvPr id="63" name="Picture 62">
            <a:extLst>
              <a:ext uri="{FF2B5EF4-FFF2-40B4-BE49-F238E27FC236}">
                <a16:creationId xmlns:a16="http://schemas.microsoft.com/office/drawing/2014/main" id="{A704440B-E7BA-4BDD-A268-7403304B3E5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37373" y="0"/>
            <a:ext cx="1654627" cy="994232"/>
          </a:xfrm>
          <a:prstGeom prst="rect">
            <a:avLst/>
          </a:prstGeom>
        </p:spPr>
      </p:pic>
      <p:pic>
        <p:nvPicPr>
          <p:cNvPr id="14" name="Content Placeholder 6" descr="Upward trend with solid fill">
            <a:extLst>
              <a:ext uri="{FF2B5EF4-FFF2-40B4-BE49-F238E27FC236}">
                <a16:creationId xmlns:a16="http://schemas.microsoft.com/office/drawing/2014/main" id="{8CD4AD13-AC90-4448-8808-3D5A4F9DEE2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373645" y="871732"/>
            <a:ext cx="2727366" cy="2727366"/>
          </a:xfrm>
          <a:prstGeom prst="rect">
            <a:avLst/>
          </a:prstGeom>
        </p:spPr>
      </p:pic>
    </p:spTree>
    <p:extLst>
      <p:ext uri="{BB962C8B-B14F-4D97-AF65-F5344CB8AC3E}">
        <p14:creationId xmlns:p14="http://schemas.microsoft.com/office/powerpoint/2010/main" val="338232416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561ED6C-17F2-4CB6-BD37-C1098DB613B6}"/>
              </a:ext>
            </a:extLst>
          </p:cNvPr>
          <p:cNvSpPr txBox="1">
            <a:spLocks/>
          </p:cNvSpPr>
          <p:nvPr/>
        </p:nvSpPr>
        <p:spPr>
          <a:xfrm rot="5400000">
            <a:off x="2666998" y="-2667000"/>
            <a:ext cx="6858002" cy="12192002"/>
          </a:xfrm>
          <a:prstGeom prst="rect">
            <a:avLst/>
          </a:prstGeom>
          <a:solidFill>
            <a:srgbClr val="3B3B3B"/>
          </a:solidFill>
        </p:spPr>
        <p:txBody>
          <a:bodyPr vert="vert270" lIns="91440" tIns="45720" rIns="91440" bIns="45720" rtlCol="0" anchor="t"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br>
              <a:rPr lang="en-US" dirty="0"/>
            </a:br>
            <a:br>
              <a:rPr lang="en-US" dirty="0"/>
            </a:br>
            <a:br>
              <a:rPr lang="en-US" dirty="0"/>
            </a:br>
            <a:endParaRPr lang="en-US" b="1" dirty="0">
              <a:solidFill>
                <a:srgbClr val="FF6600"/>
              </a:solidFill>
              <a:latin typeface="Avenir LT Std 65 Medium" panose="020B0803020203020204" pitchFamily="34" charset="0"/>
            </a:endParaRPr>
          </a:p>
        </p:txBody>
      </p:sp>
      <p:sp>
        <p:nvSpPr>
          <p:cNvPr id="3" name="Content Placeholder 2">
            <a:extLst>
              <a:ext uri="{FF2B5EF4-FFF2-40B4-BE49-F238E27FC236}">
                <a16:creationId xmlns:a16="http://schemas.microsoft.com/office/drawing/2014/main" id="{0E880FDB-4228-4C79-8947-024B80A6705A}"/>
              </a:ext>
            </a:extLst>
          </p:cNvPr>
          <p:cNvSpPr>
            <a:spLocks noGrp="1"/>
          </p:cNvSpPr>
          <p:nvPr>
            <p:ph idx="1"/>
          </p:nvPr>
        </p:nvSpPr>
        <p:spPr>
          <a:xfrm>
            <a:off x="838200" y="1690688"/>
            <a:ext cx="10515600" cy="4665662"/>
          </a:xfrm>
        </p:spPr>
        <p:txBody>
          <a:bodyPr>
            <a:normAutofit fontScale="92500" lnSpcReduction="10000"/>
          </a:bodyPr>
          <a:lstStyle/>
          <a:p>
            <a:pPr marL="0" indent="0">
              <a:buNone/>
            </a:pPr>
            <a:r>
              <a:rPr lang="en-US" sz="1800" b="1" dirty="0">
                <a:solidFill>
                  <a:schemeClr val="bg1"/>
                </a:solidFill>
                <a:latin typeface="Avenir Next LT Pro" panose="020B0504020202020204" pitchFamily="34" charset="0"/>
              </a:rPr>
              <a:t>Goal:</a:t>
            </a:r>
            <a:r>
              <a:rPr lang="en-US" sz="1800" dirty="0">
                <a:solidFill>
                  <a:schemeClr val="bg1"/>
                </a:solidFill>
                <a:latin typeface="Avenir Next LT Pro" panose="020B0504020202020204" pitchFamily="34" charset="0"/>
              </a:rPr>
              <a:t> </a:t>
            </a:r>
            <a:r>
              <a:rPr lang="en-US" sz="1800" b="1" dirty="0">
                <a:solidFill>
                  <a:srgbClr val="FF6600"/>
                </a:solidFill>
                <a:effectLst>
                  <a:outerShdw blurRad="38100" dist="38100" dir="2700000" algn="tl">
                    <a:srgbClr val="000000">
                      <a:alpha val="43137"/>
                    </a:srgbClr>
                  </a:outerShdw>
                </a:effectLst>
                <a:latin typeface="Avenir Next LT Pro" panose="020B0504020202020204" pitchFamily="34" charset="0"/>
              </a:rPr>
              <a:t>Forecast Individual Company’s Daily Number of Trips</a:t>
            </a:r>
            <a:endParaRPr lang="en-US" sz="1800" dirty="0">
              <a:solidFill>
                <a:srgbClr val="FF6600"/>
              </a:solidFill>
              <a:effectLst>
                <a:outerShdw blurRad="38100" dist="38100" dir="2700000" algn="tl">
                  <a:srgbClr val="000000">
                    <a:alpha val="43137"/>
                  </a:srgbClr>
                </a:outerShdw>
              </a:effectLst>
              <a:latin typeface="Avenir Next LT Pro" panose="020B0504020202020204" pitchFamily="34" charset="0"/>
            </a:endParaRPr>
          </a:p>
          <a:p>
            <a:pPr marL="0" indent="0">
              <a:buNone/>
            </a:pPr>
            <a:r>
              <a:rPr lang="en-US" sz="1800" b="1" dirty="0">
                <a:solidFill>
                  <a:schemeClr val="bg1"/>
                </a:solidFill>
                <a:latin typeface="Avenir Next LT Pro" panose="020B0504020202020204" pitchFamily="34" charset="0"/>
              </a:rPr>
              <a:t>Model Used:</a:t>
            </a:r>
            <a:r>
              <a:rPr lang="en-US" sz="1800" dirty="0">
                <a:solidFill>
                  <a:schemeClr val="bg1"/>
                </a:solidFill>
                <a:latin typeface="Avenir Next LT Pro" panose="020B0504020202020204" pitchFamily="34" charset="0"/>
              </a:rPr>
              <a:t>  </a:t>
            </a:r>
            <a:r>
              <a:rPr lang="en-US" sz="1800" b="1" dirty="0">
                <a:solidFill>
                  <a:srgbClr val="FF6600"/>
                </a:solidFill>
                <a:effectLst>
                  <a:outerShdw blurRad="38100" dist="38100" dir="2700000" algn="tl">
                    <a:srgbClr val="000000">
                      <a:alpha val="43137"/>
                    </a:srgbClr>
                  </a:outerShdw>
                </a:effectLst>
                <a:latin typeface="Avenir Next LT Pro" panose="020B0504020202020204" pitchFamily="34" charset="0"/>
              </a:rPr>
              <a:t>Facebook Prophet</a:t>
            </a:r>
          </a:p>
          <a:p>
            <a:pPr marL="0" indent="0">
              <a:buNone/>
            </a:pPr>
            <a:r>
              <a:rPr lang="en-US" sz="1800" b="1" dirty="0">
                <a:solidFill>
                  <a:schemeClr val="bg1"/>
                </a:solidFill>
                <a:latin typeface="Avenir Next LT Pro" panose="020B0504020202020204" pitchFamily="34" charset="0"/>
              </a:rPr>
              <a:t>Evaluation Metric:</a:t>
            </a:r>
            <a:r>
              <a:rPr lang="en-US" sz="1800" b="1" dirty="0">
                <a:solidFill>
                  <a:srgbClr val="FF6600"/>
                </a:solidFill>
                <a:effectLst>
                  <a:outerShdw blurRad="38100" dist="38100" dir="2700000" algn="tl">
                    <a:srgbClr val="000000">
                      <a:alpha val="43137"/>
                    </a:srgbClr>
                  </a:outerShdw>
                </a:effectLst>
                <a:latin typeface="Avenir Next LT Pro" panose="020B0504020202020204" pitchFamily="34" charset="0"/>
              </a:rPr>
              <a:t> Root Mean Squared Error (RMSE)</a:t>
            </a:r>
          </a:p>
          <a:p>
            <a:pPr marL="0" indent="0">
              <a:buNone/>
            </a:pPr>
            <a:r>
              <a:rPr lang="en-US" sz="1800" b="1" dirty="0">
                <a:solidFill>
                  <a:schemeClr val="bg1"/>
                </a:solidFill>
                <a:latin typeface="Avenir Next LT Pro" panose="020B0504020202020204" pitchFamily="34" charset="0"/>
              </a:rPr>
              <a:t>Problem Type:</a:t>
            </a:r>
            <a:r>
              <a:rPr lang="en-US" sz="1800" b="1" dirty="0">
                <a:solidFill>
                  <a:srgbClr val="FF6600"/>
                </a:solidFill>
                <a:effectLst>
                  <a:outerShdw blurRad="38100" dist="38100" dir="2700000" algn="tl">
                    <a:srgbClr val="000000">
                      <a:alpha val="43137"/>
                    </a:srgbClr>
                  </a:outerShdw>
                </a:effectLst>
                <a:latin typeface="Avenir Next LT Pro" panose="020B0504020202020204" pitchFamily="34" charset="0"/>
              </a:rPr>
              <a:t> Supervised Learning</a:t>
            </a:r>
          </a:p>
          <a:p>
            <a:pPr>
              <a:buFont typeface="Wingdings" panose="05000000000000000000" pitchFamily="2" charset="2"/>
              <a:buChar char="Ø"/>
            </a:pPr>
            <a:endParaRPr lang="en-US" sz="1800" dirty="0">
              <a:solidFill>
                <a:schemeClr val="bg1"/>
              </a:solidFill>
              <a:latin typeface="Avenir Next LT Pro" panose="020B0504020202020204" pitchFamily="34" charset="0"/>
            </a:endParaRPr>
          </a:p>
          <a:p>
            <a:pPr marL="0" indent="0">
              <a:buNone/>
            </a:pPr>
            <a:r>
              <a:rPr lang="en-US" sz="1800" b="1" dirty="0">
                <a:solidFill>
                  <a:schemeClr val="bg1"/>
                </a:solidFill>
                <a:latin typeface="Avenir Next LT Pro" panose="020B0504020202020204" pitchFamily="34" charset="0"/>
              </a:rPr>
              <a:t>Steps Involved</a:t>
            </a:r>
            <a:r>
              <a:rPr lang="en-US" sz="1800" dirty="0">
                <a:solidFill>
                  <a:schemeClr val="bg1"/>
                </a:solidFill>
                <a:latin typeface="Avenir Next LT Pro" panose="020B0504020202020204" pitchFamily="34" charset="0"/>
              </a:rPr>
              <a:t>:</a:t>
            </a:r>
          </a:p>
          <a:p>
            <a:pPr marL="457200" indent="-457200">
              <a:buFont typeface="+mj-lt"/>
              <a:buAutoNum type="arabicPeriod"/>
            </a:pPr>
            <a:r>
              <a:rPr lang="en-US" sz="1800" dirty="0">
                <a:solidFill>
                  <a:schemeClr val="bg1"/>
                </a:solidFill>
                <a:latin typeface="Avenir Next LT Pro" panose="020B0504020202020204" pitchFamily="34" charset="0"/>
              </a:rPr>
              <a:t>Initially </a:t>
            </a:r>
            <a:r>
              <a:rPr lang="en-US" sz="1800" b="1" dirty="0">
                <a:solidFill>
                  <a:schemeClr val="bg1"/>
                </a:solidFill>
                <a:latin typeface="Avenir Next LT Pro" panose="020B0504020202020204" pitchFamily="34" charset="0"/>
              </a:rPr>
              <a:t>decomposing</a:t>
            </a:r>
            <a:r>
              <a:rPr lang="en-US" sz="1800" dirty="0">
                <a:solidFill>
                  <a:schemeClr val="bg1"/>
                </a:solidFill>
                <a:latin typeface="Avenir Next LT Pro" panose="020B0504020202020204" pitchFamily="34" charset="0"/>
              </a:rPr>
              <a:t> Daily Trip Time Series.</a:t>
            </a:r>
          </a:p>
          <a:p>
            <a:pPr marL="457200" indent="-457200">
              <a:buFont typeface="+mj-lt"/>
              <a:buAutoNum type="arabicPeriod"/>
            </a:pPr>
            <a:r>
              <a:rPr lang="en-US" sz="1800" dirty="0">
                <a:solidFill>
                  <a:schemeClr val="bg1"/>
                </a:solidFill>
                <a:latin typeface="Avenir Next LT Pro" panose="020B0504020202020204" pitchFamily="34" charset="0"/>
              </a:rPr>
              <a:t>Analyze </a:t>
            </a:r>
            <a:r>
              <a:rPr lang="en-US" sz="1800" b="1" dirty="0">
                <a:solidFill>
                  <a:schemeClr val="bg1"/>
                </a:solidFill>
                <a:latin typeface="Avenir Next LT Pro" panose="020B0504020202020204" pitchFamily="34" charset="0"/>
              </a:rPr>
              <a:t>Auto Correlation and Partial-Auto Correlation Plots</a:t>
            </a:r>
            <a:r>
              <a:rPr lang="en-US" sz="1800" dirty="0">
                <a:solidFill>
                  <a:schemeClr val="bg1"/>
                </a:solidFill>
                <a:latin typeface="Avenir Next LT Pro" panose="020B0504020202020204" pitchFamily="34" charset="0"/>
              </a:rPr>
              <a:t>.</a:t>
            </a:r>
          </a:p>
          <a:p>
            <a:pPr marL="457200" indent="-457200">
              <a:buFont typeface="+mj-lt"/>
              <a:buAutoNum type="arabicPeriod"/>
            </a:pPr>
            <a:r>
              <a:rPr lang="en-US" sz="1800" dirty="0">
                <a:solidFill>
                  <a:schemeClr val="bg1"/>
                </a:solidFill>
                <a:latin typeface="Avenir Next LT Pro" panose="020B0504020202020204" pitchFamily="34" charset="0"/>
              </a:rPr>
              <a:t>Create ‘n’ </a:t>
            </a:r>
            <a:r>
              <a:rPr lang="en-US" sz="1800" b="1" dirty="0">
                <a:solidFill>
                  <a:schemeClr val="bg1"/>
                </a:solidFill>
                <a:latin typeface="Avenir Next LT Pro" panose="020B0504020202020204" pitchFamily="34" charset="0"/>
              </a:rPr>
              <a:t>lags as independent variables</a:t>
            </a:r>
            <a:r>
              <a:rPr lang="en-US" sz="1800" dirty="0">
                <a:solidFill>
                  <a:schemeClr val="bg1"/>
                </a:solidFill>
                <a:latin typeface="Avenir Next LT Pro" panose="020B0504020202020204" pitchFamily="34" charset="0"/>
              </a:rPr>
              <a:t>.</a:t>
            </a:r>
          </a:p>
          <a:p>
            <a:pPr marL="457200" indent="-457200">
              <a:buFont typeface="+mj-lt"/>
              <a:buAutoNum type="arabicPeriod"/>
            </a:pPr>
            <a:r>
              <a:rPr lang="en-US" sz="1800" b="1" dirty="0">
                <a:solidFill>
                  <a:schemeClr val="bg1"/>
                </a:solidFill>
                <a:latin typeface="Avenir Next LT Pro" panose="020B0504020202020204" pitchFamily="34" charset="0"/>
              </a:rPr>
              <a:t>Split</a:t>
            </a:r>
            <a:r>
              <a:rPr lang="en-US" sz="1800" dirty="0">
                <a:solidFill>
                  <a:schemeClr val="bg1"/>
                </a:solidFill>
                <a:latin typeface="Avenir Next LT Pro" panose="020B0504020202020204" pitchFamily="34" charset="0"/>
              </a:rPr>
              <a:t> the time series into </a:t>
            </a:r>
            <a:r>
              <a:rPr lang="en-US" sz="1800" b="1" dirty="0">
                <a:solidFill>
                  <a:schemeClr val="bg1"/>
                </a:solidFill>
                <a:latin typeface="Avenir Next LT Pro" panose="020B0504020202020204" pitchFamily="34" charset="0"/>
              </a:rPr>
              <a:t>Train and Test sets</a:t>
            </a:r>
            <a:r>
              <a:rPr lang="en-US" sz="1800" dirty="0">
                <a:solidFill>
                  <a:schemeClr val="bg1"/>
                </a:solidFill>
                <a:latin typeface="Avenir Next LT Pro" panose="020B0504020202020204" pitchFamily="34" charset="0"/>
              </a:rPr>
              <a:t>. Test set will be for a period of </a:t>
            </a:r>
            <a:r>
              <a:rPr lang="en-US" sz="1800" b="1" dirty="0">
                <a:solidFill>
                  <a:schemeClr val="bg1"/>
                </a:solidFill>
                <a:latin typeface="Avenir Next LT Pro" panose="020B0504020202020204" pitchFamily="34" charset="0"/>
              </a:rPr>
              <a:t>last</a:t>
            </a:r>
            <a:r>
              <a:rPr lang="en-US" sz="1800" dirty="0">
                <a:solidFill>
                  <a:schemeClr val="bg1"/>
                </a:solidFill>
                <a:latin typeface="Avenir Next LT Pro" panose="020B0504020202020204" pitchFamily="34" charset="0"/>
              </a:rPr>
              <a:t> </a:t>
            </a:r>
            <a:r>
              <a:rPr lang="en-US" sz="1800" b="1" dirty="0">
                <a:solidFill>
                  <a:schemeClr val="bg1"/>
                </a:solidFill>
                <a:latin typeface="Avenir Next LT Pro" panose="020B0504020202020204" pitchFamily="34" charset="0"/>
              </a:rPr>
              <a:t>90 days</a:t>
            </a:r>
            <a:r>
              <a:rPr lang="en-US" sz="1800" dirty="0">
                <a:solidFill>
                  <a:schemeClr val="bg1"/>
                </a:solidFill>
                <a:latin typeface="Avenir Next LT Pro" panose="020B0504020202020204" pitchFamily="34" charset="0"/>
              </a:rPr>
              <a:t>.</a:t>
            </a:r>
          </a:p>
          <a:p>
            <a:pPr marL="457200" indent="-457200">
              <a:buFont typeface="+mj-lt"/>
              <a:buAutoNum type="arabicPeriod"/>
            </a:pPr>
            <a:r>
              <a:rPr lang="en-US" sz="1800" dirty="0">
                <a:solidFill>
                  <a:schemeClr val="bg1"/>
                </a:solidFill>
                <a:latin typeface="Avenir Next LT Pro" panose="020B0504020202020204" pitchFamily="34" charset="0"/>
              </a:rPr>
              <a:t>Train Prophet Model </a:t>
            </a:r>
            <a:r>
              <a:rPr lang="en-US" sz="1800" b="1" dirty="0">
                <a:solidFill>
                  <a:schemeClr val="bg1"/>
                </a:solidFill>
                <a:latin typeface="Avenir Next LT Pro" panose="020B0504020202020204" pitchFamily="34" charset="0"/>
              </a:rPr>
              <a:t>using only Train set</a:t>
            </a:r>
            <a:r>
              <a:rPr lang="en-US" sz="1800" dirty="0">
                <a:solidFill>
                  <a:schemeClr val="bg1"/>
                </a:solidFill>
                <a:latin typeface="Avenir Next LT Pro" panose="020B0504020202020204" pitchFamily="34" charset="0"/>
              </a:rPr>
              <a:t>.</a:t>
            </a:r>
          </a:p>
          <a:p>
            <a:pPr marL="457200" indent="-457200">
              <a:buFont typeface="+mj-lt"/>
              <a:buAutoNum type="arabicPeriod"/>
            </a:pPr>
            <a:r>
              <a:rPr lang="en-US" sz="1800" b="1" dirty="0">
                <a:solidFill>
                  <a:schemeClr val="bg1"/>
                </a:solidFill>
                <a:latin typeface="Avenir Next LT Pro" panose="020B0504020202020204" pitchFamily="34" charset="0"/>
              </a:rPr>
              <a:t>Evaluate model performance </a:t>
            </a:r>
            <a:r>
              <a:rPr lang="en-US" sz="1800" dirty="0">
                <a:solidFill>
                  <a:schemeClr val="bg1"/>
                </a:solidFill>
                <a:latin typeface="Avenir Next LT Pro" panose="020B0504020202020204" pitchFamily="34" charset="0"/>
              </a:rPr>
              <a:t>by comparing predictions with Test set.</a:t>
            </a:r>
          </a:p>
          <a:p>
            <a:pPr marL="457200" indent="-457200">
              <a:buFont typeface="+mj-lt"/>
              <a:buAutoNum type="arabicPeriod"/>
            </a:pPr>
            <a:r>
              <a:rPr lang="en-US" sz="1800" dirty="0">
                <a:solidFill>
                  <a:schemeClr val="bg1"/>
                </a:solidFill>
                <a:latin typeface="Avenir Next LT Pro" panose="020B0504020202020204" pitchFamily="34" charset="0"/>
              </a:rPr>
              <a:t>Train on the whole dataset and </a:t>
            </a:r>
            <a:r>
              <a:rPr lang="en-US" sz="1800" b="1" dirty="0">
                <a:solidFill>
                  <a:schemeClr val="bg1"/>
                </a:solidFill>
                <a:latin typeface="Avenir Next LT Pro" panose="020B0504020202020204" pitchFamily="34" charset="0"/>
              </a:rPr>
              <a:t>forecast daily trips for next two years</a:t>
            </a:r>
            <a:r>
              <a:rPr lang="en-US" sz="1800" dirty="0">
                <a:solidFill>
                  <a:schemeClr val="bg1"/>
                </a:solidFill>
                <a:latin typeface="Avenir Next LT Pro" panose="020B0504020202020204" pitchFamily="34" charset="0"/>
              </a:rPr>
              <a:t>.</a:t>
            </a:r>
          </a:p>
          <a:p>
            <a:pPr marL="457200" indent="-457200">
              <a:buFont typeface="+mj-lt"/>
              <a:buAutoNum type="arabicPeriod"/>
            </a:pPr>
            <a:r>
              <a:rPr lang="en-US" sz="1800" dirty="0">
                <a:solidFill>
                  <a:schemeClr val="bg1"/>
                </a:solidFill>
                <a:latin typeface="Avenir Next LT Pro" panose="020B0504020202020204" pitchFamily="34" charset="0"/>
              </a:rPr>
              <a:t>Compare forecasts of both Cab companies.</a:t>
            </a:r>
          </a:p>
          <a:p>
            <a:pPr marL="457200" indent="-457200">
              <a:buFont typeface="+mj-lt"/>
              <a:buAutoNum type="arabicPeriod"/>
            </a:pPr>
            <a:endParaRPr lang="en-US" sz="1800" dirty="0">
              <a:solidFill>
                <a:schemeClr val="bg1"/>
              </a:solidFill>
              <a:latin typeface="Avenir Next LT Pro" panose="020B0504020202020204" pitchFamily="34" charset="0"/>
            </a:endParaRPr>
          </a:p>
        </p:txBody>
      </p:sp>
      <p:sp>
        <p:nvSpPr>
          <p:cNvPr id="4" name="Slide Number Placeholder 3">
            <a:extLst>
              <a:ext uri="{FF2B5EF4-FFF2-40B4-BE49-F238E27FC236}">
                <a16:creationId xmlns:a16="http://schemas.microsoft.com/office/drawing/2014/main" id="{47AF7462-92A8-45C4-842B-25B51DE4202D}"/>
              </a:ext>
            </a:extLst>
          </p:cNvPr>
          <p:cNvSpPr>
            <a:spLocks noGrp="1"/>
          </p:cNvSpPr>
          <p:nvPr>
            <p:ph type="sldNum" sz="quarter" idx="12"/>
          </p:nvPr>
        </p:nvSpPr>
        <p:spPr/>
        <p:txBody>
          <a:bodyPr/>
          <a:lstStyle/>
          <a:p>
            <a:fld id="{48F63A3B-78C7-47BE-AE5E-E10140E04643}" type="slidenum">
              <a:rPr lang="en-US" smtClean="0"/>
              <a:t>51</a:t>
            </a:fld>
            <a:endParaRPr lang="en-US"/>
          </a:p>
        </p:txBody>
      </p:sp>
      <p:pic>
        <p:nvPicPr>
          <p:cNvPr id="5" name="Picture 4">
            <a:extLst>
              <a:ext uri="{FF2B5EF4-FFF2-40B4-BE49-F238E27FC236}">
                <a16:creationId xmlns:a16="http://schemas.microsoft.com/office/drawing/2014/main" id="{C913BC1F-547D-4D5F-8AAB-5AAAF3EA094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37373" y="0"/>
            <a:ext cx="1654627" cy="994232"/>
          </a:xfrm>
          <a:prstGeom prst="rect">
            <a:avLst/>
          </a:prstGeom>
        </p:spPr>
      </p:pic>
      <p:sp>
        <p:nvSpPr>
          <p:cNvPr id="6" name="Title 1">
            <a:extLst>
              <a:ext uri="{FF2B5EF4-FFF2-40B4-BE49-F238E27FC236}">
                <a16:creationId xmlns:a16="http://schemas.microsoft.com/office/drawing/2014/main" id="{6E30FB55-7017-4133-9E72-F30EFF773040}"/>
              </a:ext>
            </a:extLst>
          </p:cNvPr>
          <p:cNvSpPr>
            <a:spLocks noGrp="1"/>
          </p:cNvSpPr>
          <p:nvPr>
            <p:ph type="title"/>
          </p:nvPr>
        </p:nvSpPr>
        <p:spPr>
          <a:xfrm>
            <a:off x="838200" y="365125"/>
            <a:ext cx="10515600" cy="1325563"/>
          </a:xfrm>
        </p:spPr>
        <p:txBody>
          <a:bodyPr/>
          <a:lstStyle/>
          <a:p>
            <a:r>
              <a:rPr lang="en-US" dirty="0">
                <a:solidFill>
                  <a:srgbClr val="FF6600"/>
                </a:solidFill>
                <a:effectLst>
                  <a:outerShdw blurRad="38100" dist="38100" dir="2700000" algn="tl">
                    <a:srgbClr val="000000">
                      <a:alpha val="43137"/>
                    </a:srgbClr>
                  </a:outerShdw>
                </a:effectLst>
                <a:latin typeface="Avenir LT Std 65 Medium" panose="020B0803020203020204" pitchFamily="34" charset="0"/>
              </a:rPr>
              <a:t>Forecasting Strategy</a:t>
            </a:r>
            <a:endParaRPr lang="en-US" dirty="0">
              <a:effectLst>
                <a:outerShdw blurRad="38100" dist="38100" dir="2700000" algn="tl">
                  <a:srgbClr val="000000">
                    <a:alpha val="43137"/>
                  </a:srgbClr>
                </a:outerShdw>
              </a:effectLst>
            </a:endParaRPr>
          </a:p>
        </p:txBody>
      </p:sp>
      <p:pic>
        <p:nvPicPr>
          <p:cNvPr id="1026" name="Picture 2" descr="Facebook Prophet. (Almost) everything you should know to… | by Moto DEI |  The Startup | Medium">
            <a:extLst>
              <a:ext uri="{FF2B5EF4-FFF2-40B4-BE49-F238E27FC236}">
                <a16:creationId xmlns:a16="http://schemas.microsoft.com/office/drawing/2014/main" id="{F2A0544C-4AD2-4265-8DCD-D95ABA389F0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59965" y="2007725"/>
            <a:ext cx="1325218" cy="3794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209209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7AF7462-92A8-45C4-842B-25B51DE4202D}"/>
              </a:ext>
            </a:extLst>
          </p:cNvPr>
          <p:cNvSpPr>
            <a:spLocks noGrp="1"/>
          </p:cNvSpPr>
          <p:nvPr>
            <p:ph type="sldNum" sz="quarter" idx="12"/>
          </p:nvPr>
        </p:nvSpPr>
        <p:spPr/>
        <p:txBody>
          <a:bodyPr/>
          <a:lstStyle/>
          <a:p>
            <a:fld id="{48F63A3B-78C7-47BE-AE5E-E10140E04643}" type="slidenum">
              <a:rPr lang="en-US" smtClean="0"/>
              <a:t>52</a:t>
            </a:fld>
            <a:endParaRPr lang="en-US"/>
          </a:p>
        </p:txBody>
      </p:sp>
      <p:pic>
        <p:nvPicPr>
          <p:cNvPr id="5" name="Picture 4">
            <a:extLst>
              <a:ext uri="{FF2B5EF4-FFF2-40B4-BE49-F238E27FC236}">
                <a16:creationId xmlns:a16="http://schemas.microsoft.com/office/drawing/2014/main" id="{C913BC1F-547D-4D5F-8AAB-5AAAF3EA094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37373" y="0"/>
            <a:ext cx="1654627" cy="994232"/>
          </a:xfrm>
          <a:prstGeom prst="rect">
            <a:avLst/>
          </a:prstGeom>
        </p:spPr>
      </p:pic>
      <p:sp>
        <p:nvSpPr>
          <p:cNvPr id="6" name="Title 1">
            <a:extLst>
              <a:ext uri="{FF2B5EF4-FFF2-40B4-BE49-F238E27FC236}">
                <a16:creationId xmlns:a16="http://schemas.microsoft.com/office/drawing/2014/main" id="{8FDB799A-DE41-400F-B2B0-223BB8CE6D6C}"/>
              </a:ext>
            </a:extLst>
          </p:cNvPr>
          <p:cNvSpPr>
            <a:spLocks noGrp="1"/>
          </p:cNvSpPr>
          <p:nvPr>
            <p:ph type="title"/>
          </p:nvPr>
        </p:nvSpPr>
        <p:spPr>
          <a:xfrm>
            <a:off x="838200" y="33237"/>
            <a:ext cx="10515600" cy="1325563"/>
          </a:xfrm>
        </p:spPr>
        <p:txBody>
          <a:bodyPr/>
          <a:lstStyle/>
          <a:p>
            <a:r>
              <a:rPr lang="en-US" dirty="0">
                <a:solidFill>
                  <a:srgbClr val="FF6600"/>
                </a:solidFill>
                <a:effectLst>
                  <a:outerShdw blurRad="38100" dist="38100" dir="2700000" algn="tl">
                    <a:srgbClr val="000000">
                      <a:alpha val="43137"/>
                    </a:srgbClr>
                  </a:outerShdw>
                </a:effectLst>
                <a:latin typeface="Avenir LT Std 65 Medium" panose="020B0803020203020204" pitchFamily="34" charset="0"/>
              </a:rPr>
              <a:t>Daily Trips Time Series Decomposition</a:t>
            </a:r>
            <a:endParaRPr lang="en-US" dirty="0">
              <a:effectLst>
                <a:outerShdw blurRad="38100" dist="38100" dir="2700000" algn="tl">
                  <a:srgbClr val="000000">
                    <a:alpha val="43137"/>
                  </a:srgbClr>
                </a:outerShdw>
              </a:effectLst>
            </a:endParaRPr>
          </a:p>
        </p:txBody>
      </p:sp>
      <p:pic>
        <p:nvPicPr>
          <p:cNvPr id="7" name="Picture 6">
            <a:extLst>
              <a:ext uri="{FF2B5EF4-FFF2-40B4-BE49-F238E27FC236}">
                <a16:creationId xmlns:a16="http://schemas.microsoft.com/office/drawing/2014/main" id="{71AE9AD1-83CD-4582-8E3B-212504EAF06F}"/>
              </a:ext>
            </a:extLst>
          </p:cNvPr>
          <p:cNvPicPr>
            <a:picLocks noChangeAspect="1"/>
          </p:cNvPicPr>
          <p:nvPr/>
        </p:nvPicPr>
        <p:blipFill>
          <a:blip r:embed="rId3"/>
          <a:stretch>
            <a:fillRect/>
          </a:stretch>
        </p:blipFill>
        <p:spPr>
          <a:xfrm>
            <a:off x="437036" y="1423367"/>
            <a:ext cx="3747052" cy="4886194"/>
          </a:xfrm>
          <a:prstGeom prst="rect">
            <a:avLst/>
          </a:prstGeom>
          <a:ln>
            <a:solidFill>
              <a:schemeClr val="tx1"/>
            </a:solidFill>
          </a:ln>
        </p:spPr>
      </p:pic>
      <p:pic>
        <p:nvPicPr>
          <p:cNvPr id="2050" name="Picture 2">
            <a:extLst>
              <a:ext uri="{FF2B5EF4-FFF2-40B4-BE49-F238E27FC236}">
                <a16:creationId xmlns:a16="http://schemas.microsoft.com/office/drawing/2014/main" id="{0143A5D4-D824-4C1E-8092-5BCAF5D9023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07914" y="1446761"/>
            <a:ext cx="3717807" cy="4886195"/>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5B513587-69A4-400B-B7BF-199B50B7487F}"/>
              </a:ext>
            </a:extLst>
          </p:cNvPr>
          <p:cNvSpPr txBox="1"/>
          <p:nvPr/>
        </p:nvSpPr>
        <p:spPr>
          <a:xfrm>
            <a:off x="1084736" y="1123366"/>
            <a:ext cx="2451652" cy="369332"/>
          </a:xfrm>
          <a:prstGeom prst="rect">
            <a:avLst/>
          </a:prstGeom>
          <a:noFill/>
        </p:spPr>
        <p:txBody>
          <a:bodyPr wrap="square" rtlCol="0">
            <a:spAutoFit/>
          </a:bodyPr>
          <a:lstStyle/>
          <a:p>
            <a:pPr algn="ctr"/>
            <a:r>
              <a:rPr lang="en-US" b="1" dirty="0">
                <a:solidFill>
                  <a:srgbClr val="FFC000"/>
                </a:solidFill>
              </a:rPr>
              <a:t>Yellow Cab</a:t>
            </a:r>
          </a:p>
        </p:txBody>
      </p:sp>
      <p:sp>
        <p:nvSpPr>
          <p:cNvPr id="10" name="TextBox 9">
            <a:extLst>
              <a:ext uri="{FF2B5EF4-FFF2-40B4-BE49-F238E27FC236}">
                <a16:creationId xmlns:a16="http://schemas.microsoft.com/office/drawing/2014/main" id="{DC807178-3CB9-460E-A5DE-BA8396DDE5BB}"/>
              </a:ext>
            </a:extLst>
          </p:cNvPr>
          <p:cNvSpPr txBox="1"/>
          <p:nvPr/>
        </p:nvSpPr>
        <p:spPr>
          <a:xfrm>
            <a:off x="8756374" y="1123366"/>
            <a:ext cx="2451652" cy="369332"/>
          </a:xfrm>
          <a:prstGeom prst="rect">
            <a:avLst/>
          </a:prstGeom>
          <a:noFill/>
        </p:spPr>
        <p:txBody>
          <a:bodyPr wrap="square" rtlCol="0">
            <a:spAutoFit/>
          </a:bodyPr>
          <a:lstStyle/>
          <a:p>
            <a:pPr algn="ctr"/>
            <a:r>
              <a:rPr lang="en-US" b="1" dirty="0">
                <a:solidFill>
                  <a:srgbClr val="FF0066"/>
                </a:solidFill>
              </a:rPr>
              <a:t>Pink Cab</a:t>
            </a:r>
          </a:p>
        </p:txBody>
      </p:sp>
      <p:sp>
        <p:nvSpPr>
          <p:cNvPr id="9" name="TextBox 8">
            <a:extLst>
              <a:ext uri="{FF2B5EF4-FFF2-40B4-BE49-F238E27FC236}">
                <a16:creationId xmlns:a16="http://schemas.microsoft.com/office/drawing/2014/main" id="{BD51F785-455C-4D6F-880B-84B85ACF7C2D}"/>
              </a:ext>
            </a:extLst>
          </p:cNvPr>
          <p:cNvSpPr txBox="1"/>
          <p:nvPr/>
        </p:nvSpPr>
        <p:spPr>
          <a:xfrm>
            <a:off x="4333464" y="1669774"/>
            <a:ext cx="3525076" cy="4770537"/>
          </a:xfrm>
          <a:prstGeom prst="rect">
            <a:avLst/>
          </a:prstGeom>
          <a:noFill/>
        </p:spPr>
        <p:txBody>
          <a:bodyPr wrap="square" rtlCol="0">
            <a:spAutoFit/>
          </a:bodyPr>
          <a:lstStyle/>
          <a:p>
            <a:pPr marL="285750" indent="-285750">
              <a:buFont typeface="Wingdings" panose="05000000000000000000" pitchFamily="2" charset="2"/>
              <a:buChar char="Ø"/>
            </a:pPr>
            <a:r>
              <a:rPr lang="en-US" sz="1600" dirty="0">
                <a:latin typeface="Avenir Next LT Pro" panose="020B0504020202020204" pitchFamily="34" charset="0"/>
              </a:rPr>
              <a:t>The plots illustrates a breakdown of Daly trip time series into </a:t>
            </a:r>
            <a:r>
              <a:rPr lang="en-US" sz="1600" b="1" dirty="0">
                <a:latin typeface="Avenir Next LT Pro" panose="020B0504020202020204" pitchFamily="34" charset="0"/>
              </a:rPr>
              <a:t>trend, seasonal </a:t>
            </a:r>
            <a:r>
              <a:rPr lang="en-US" sz="1600" dirty="0">
                <a:latin typeface="Avenir Next LT Pro" panose="020B0504020202020204" pitchFamily="34" charset="0"/>
              </a:rPr>
              <a:t>and </a:t>
            </a:r>
            <a:r>
              <a:rPr lang="en-US" sz="1600" b="1" dirty="0">
                <a:latin typeface="Avenir Next LT Pro" panose="020B0504020202020204" pitchFamily="34" charset="0"/>
              </a:rPr>
              <a:t>residuals (error)</a:t>
            </a:r>
            <a:r>
              <a:rPr lang="en-US" sz="1600" dirty="0">
                <a:latin typeface="Avenir Next LT Pro" panose="020B0504020202020204" pitchFamily="34" charset="0"/>
              </a:rPr>
              <a:t> components.</a:t>
            </a:r>
          </a:p>
          <a:p>
            <a:pPr marL="285750" indent="-285750">
              <a:buFont typeface="Wingdings" panose="05000000000000000000" pitchFamily="2" charset="2"/>
              <a:buChar char="Ø"/>
            </a:pPr>
            <a:endParaRPr lang="en-US" sz="1600" dirty="0">
              <a:latin typeface="Avenir Next LT Pro" panose="020B0504020202020204" pitchFamily="34" charset="0"/>
            </a:endParaRPr>
          </a:p>
          <a:p>
            <a:pPr marL="285750" indent="-285750">
              <a:buFont typeface="Wingdings" panose="05000000000000000000" pitchFamily="2" charset="2"/>
              <a:buChar char="Ø"/>
            </a:pPr>
            <a:r>
              <a:rPr lang="en-US" sz="1600" b="1" dirty="0">
                <a:latin typeface="Avenir Next LT Pro" panose="020B0504020202020204" pitchFamily="34" charset="0"/>
              </a:rPr>
              <a:t>Multiplicative model </a:t>
            </a:r>
            <a:r>
              <a:rPr lang="en-US" sz="1600" dirty="0">
                <a:latin typeface="Avenir Next LT Pro" panose="020B0504020202020204" pitchFamily="34" charset="0"/>
              </a:rPr>
              <a:t>used due non-constant monthly and yearly seasonality.</a:t>
            </a:r>
          </a:p>
          <a:p>
            <a:pPr marL="285750" indent="-285750">
              <a:buFont typeface="Wingdings" panose="05000000000000000000" pitchFamily="2" charset="2"/>
              <a:buChar char="Ø"/>
            </a:pPr>
            <a:endParaRPr lang="en-US" sz="1600" dirty="0">
              <a:latin typeface="Avenir Next LT Pro" panose="020B0504020202020204" pitchFamily="34" charset="0"/>
            </a:endParaRPr>
          </a:p>
          <a:p>
            <a:pPr marL="285750" indent="-285750">
              <a:buFont typeface="Wingdings" panose="05000000000000000000" pitchFamily="2" charset="2"/>
              <a:buChar char="Ø"/>
            </a:pPr>
            <a:r>
              <a:rPr lang="en-US" sz="1600" b="1" dirty="0">
                <a:latin typeface="Avenir Next LT Pro" panose="020B0504020202020204" pitchFamily="34" charset="0"/>
              </a:rPr>
              <a:t>Trend:</a:t>
            </a:r>
            <a:r>
              <a:rPr lang="en-US" sz="1600" dirty="0">
                <a:latin typeface="Avenir Next LT Pro" panose="020B0504020202020204" pitchFamily="34" charset="0"/>
              </a:rPr>
              <a:t> Noticeable upward month-wise trend but the annual trend seems constant for both companies. </a:t>
            </a:r>
          </a:p>
          <a:p>
            <a:pPr marL="285750" indent="-285750">
              <a:buFont typeface="Wingdings" panose="05000000000000000000" pitchFamily="2" charset="2"/>
              <a:buChar char="Ø"/>
            </a:pPr>
            <a:endParaRPr lang="en-US" sz="1600" dirty="0">
              <a:latin typeface="Avenir Next LT Pro" panose="020B0504020202020204" pitchFamily="34" charset="0"/>
            </a:endParaRPr>
          </a:p>
          <a:p>
            <a:pPr marL="285750" indent="-285750">
              <a:buFont typeface="Wingdings" panose="05000000000000000000" pitchFamily="2" charset="2"/>
              <a:buChar char="Ø"/>
            </a:pPr>
            <a:r>
              <a:rPr lang="en-US" sz="1600" b="1" dirty="0">
                <a:latin typeface="Avenir Next LT Pro" panose="020B0504020202020204" pitchFamily="34" charset="0"/>
              </a:rPr>
              <a:t>Seasonality</a:t>
            </a:r>
            <a:r>
              <a:rPr lang="en-US" sz="1600" dirty="0">
                <a:latin typeface="Avenir Next LT Pro" panose="020B0504020202020204" pitchFamily="34" charset="0"/>
              </a:rPr>
              <a:t>: Constant seasonality across all weeks. </a:t>
            </a:r>
          </a:p>
          <a:p>
            <a:pPr marL="285750" indent="-285750">
              <a:buFont typeface="Wingdings" panose="05000000000000000000" pitchFamily="2" charset="2"/>
              <a:buChar char="Ø"/>
            </a:pPr>
            <a:endParaRPr lang="en-US" sz="1600" dirty="0">
              <a:latin typeface="Avenir Next LT Pro" panose="020B0504020202020204" pitchFamily="34" charset="0"/>
            </a:endParaRPr>
          </a:p>
          <a:p>
            <a:pPr marL="285750" indent="-285750">
              <a:buFont typeface="Wingdings" panose="05000000000000000000" pitchFamily="2" charset="2"/>
              <a:buChar char="Ø"/>
            </a:pPr>
            <a:r>
              <a:rPr lang="en-US" sz="1600" b="1" dirty="0">
                <a:latin typeface="Avenir Next LT Pro" panose="020B0504020202020204" pitchFamily="34" charset="0"/>
              </a:rPr>
              <a:t>Residuals</a:t>
            </a:r>
            <a:r>
              <a:rPr lang="en-US" sz="1600" dirty="0">
                <a:latin typeface="Avenir Next LT Pro" panose="020B0504020202020204" pitchFamily="34" charset="0"/>
              </a:rPr>
              <a:t>: No noticeable pattern.</a:t>
            </a:r>
          </a:p>
        </p:txBody>
      </p:sp>
    </p:spTree>
    <p:extLst>
      <p:ext uri="{BB962C8B-B14F-4D97-AF65-F5344CB8AC3E}">
        <p14:creationId xmlns:p14="http://schemas.microsoft.com/office/powerpoint/2010/main" val="1686241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8" name="Picture 6">
            <a:extLst>
              <a:ext uri="{FF2B5EF4-FFF2-40B4-BE49-F238E27FC236}">
                <a16:creationId xmlns:a16="http://schemas.microsoft.com/office/drawing/2014/main" id="{7CFC151A-3707-4A26-8B6F-E7EE1249AF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44041" y="1503511"/>
            <a:ext cx="5551088" cy="3520729"/>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47AF7462-92A8-45C4-842B-25B51DE4202D}"/>
              </a:ext>
            </a:extLst>
          </p:cNvPr>
          <p:cNvSpPr>
            <a:spLocks noGrp="1"/>
          </p:cNvSpPr>
          <p:nvPr>
            <p:ph type="sldNum" sz="quarter" idx="12"/>
          </p:nvPr>
        </p:nvSpPr>
        <p:spPr/>
        <p:txBody>
          <a:bodyPr/>
          <a:lstStyle/>
          <a:p>
            <a:fld id="{48F63A3B-78C7-47BE-AE5E-E10140E04643}" type="slidenum">
              <a:rPr lang="en-US" smtClean="0"/>
              <a:t>53</a:t>
            </a:fld>
            <a:endParaRPr lang="en-US" dirty="0"/>
          </a:p>
        </p:txBody>
      </p:sp>
      <p:pic>
        <p:nvPicPr>
          <p:cNvPr id="3074" name="Picture 2">
            <a:extLst>
              <a:ext uri="{FF2B5EF4-FFF2-40B4-BE49-F238E27FC236}">
                <a16:creationId xmlns:a16="http://schemas.microsoft.com/office/drawing/2014/main" id="{3C716176-89AD-4AC2-A50B-22249A4777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6872" y="1503512"/>
            <a:ext cx="5551089" cy="3520729"/>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9" name="Title 1">
            <a:extLst>
              <a:ext uri="{FF2B5EF4-FFF2-40B4-BE49-F238E27FC236}">
                <a16:creationId xmlns:a16="http://schemas.microsoft.com/office/drawing/2014/main" id="{47916E04-38D6-4A6F-8EB7-9EB5BE487E3B}"/>
              </a:ext>
            </a:extLst>
          </p:cNvPr>
          <p:cNvSpPr>
            <a:spLocks noGrp="1"/>
          </p:cNvSpPr>
          <p:nvPr>
            <p:ph type="title"/>
          </p:nvPr>
        </p:nvSpPr>
        <p:spPr>
          <a:xfrm>
            <a:off x="838200" y="136525"/>
            <a:ext cx="10515600" cy="1325563"/>
          </a:xfrm>
        </p:spPr>
        <p:txBody>
          <a:bodyPr/>
          <a:lstStyle/>
          <a:p>
            <a:r>
              <a:rPr lang="en-US" dirty="0">
                <a:solidFill>
                  <a:srgbClr val="FF6600"/>
                </a:solidFill>
                <a:effectLst>
                  <a:outerShdw blurRad="38100" dist="38100" dir="2700000" algn="tl">
                    <a:srgbClr val="000000">
                      <a:alpha val="43137"/>
                    </a:srgbClr>
                  </a:outerShdw>
                </a:effectLst>
                <a:latin typeface="Avenir LT Std 65 Medium" panose="020B0803020203020204" pitchFamily="34" charset="0"/>
              </a:rPr>
              <a:t>ACF &amp; PACF</a:t>
            </a:r>
            <a:endParaRPr lang="en-US" dirty="0">
              <a:effectLst>
                <a:outerShdw blurRad="38100" dist="38100" dir="2700000" algn="tl">
                  <a:srgbClr val="000000">
                    <a:alpha val="43137"/>
                  </a:srgbClr>
                </a:outerShdw>
              </a:effectLst>
            </a:endParaRPr>
          </a:p>
        </p:txBody>
      </p:sp>
      <p:pic>
        <p:nvPicPr>
          <p:cNvPr id="5" name="Picture 4">
            <a:extLst>
              <a:ext uri="{FF2B5EF4-FFF2-40B4-BE49-F238E27FC236}">
                <a16:creationId xmlns:a16="http://schemas.microsoft.com/office/drawing/2014/main" id="{C913BC1F-547D-4D5F-8AAB-5AAAF3EA094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537373" y="0"/>
            <a:ext cx="1654627" cy="994232"/>
          </a:xfrm>
          <a:prstGeom prst="rect">
            <a:avLst/>
          </a:prstGeom>
        </p:spPr>
      </p:pic>
      <p:sp>
        <p:nvSpPr>
          <p:cNvPr id="10" name="TextBox 9">
            <a:extLst>
              <a:ext uri="{FF2B5EF4-FFF2-40B4-BE49-F238E27FC236}">
                <a16:creationId xmlns:a16="http://schemas.microsoft.com/office/drawing/2014/main" id="{3C1BF3C9-F7FF-4C17-AA2B-7E4554C2A17F}"/>
              </a:ext>
            </a:extLst>
          </p:cNvPr>
          <p:cNvSpPr txBox="1"/>
          <p:nvPr/>
        </p:nvSpPr>
        <p:spPr>
          <a:xfrm>
            <a:off x="2149456" y="1196030"/>
            <a:ext cx="2451652" cy="369332"/>
          </a:xfrm>
          <a:prstGeom prst="rect">
            <a:avLst/>
          </a:prstGeom>
          <a:noFill/>
        </p:spPr>
        <p:txBody>
          <a:bodyPr wrap="square" rtlCol="0">
            <a:spAutoFit/>
          </a:bodyPr>
          <a:lstStyle/>
          <a:p>
            <a:pPr algn="ctr"/>
            <a:r>
              <a:rPr lang="en-US" b="1" dirty="0">
                <a:solidFill>
                  <a:srgbClr val="FFC000"/>
                </a:solidFill>
              </a:rPr>
              <a:t>Yellow Cab</a:t>
            </a:r>
          </a:p>
        </p:txBody>
      </p:sp>
      <p:sp>
        <p:nvSpPr>
          <p:cNvPr id="11" name="TextBox 10">
            <a:extLst>
              <a:ext uri="{FF2B5EF4-FFF2-40B4-BE49-F238E27FC236}">
                <a16:creationId xmlns:a16="http://schemas.microsoft.com/office/drawing/2014/main" id="{74AA972A-41A5-4111-A02F-0BA6D257311B}"/>
              </a:ext>
            </a:extLst>
          </p:cNvPr>
          <p:cNvSpPr txBox="1"/>
          <p:nvPr/>
        </p:nvSpPr>
        <p:spPr>
          <a:xfrm>
            <a:off x="7833930" y="1196030"/>
            <a:ext cx="2451652" cy="369332"/>
          </a:xfrm>
          <a:prstGeom prst="rect">
            <a:avLst/>
          </a:prstGeom>
          <a:noFill/>
        </p:spPr>
        <p:txBody>
          <a:bodyPr wrap="square" rtlCol="0">
            <a:spAutoFit/>
          </a:bodyPr>
          <a:lstStyle/>
          <a:p>
            <a:pPr algn="ctr"/>
            <a:r>
              <a:rPr lang="en-US" b="1" dirty="0">
                <a:solidFill>
                  <a:srgbClr val="FF0066"/>
                </a:solidFill>
              </a:rPr>
              <a:t>Pink Cab</a:t>
            </a:r>
          </a:p>
        </p:txBody>
      </p:sp>
      <p:sp>
        <p:nvSpPr>
          <p:cNvPr id="6" name="TextBox 5">
            <a:extLst>
              <a:ext uri="{FF2B5EF4-FFF2-40B4-BE49-F238E27FC236}">
                <a16:creationId xmlns:a16="http://schemas.microsoft.com/office/drawing/2014/main" id="{C1933BE3-1D3B-4F2D-BDFC-45748C612A61}"/>
              </a:ext>
            </a:extLst>
          </p:cNvPr>
          <p:cNvSpPr txBox="1"/>
          <p:nvPr/>
        </p:nvSpPr>
        <p:spPr>
          <a:xfrm>
            <a:off x="496872" y="5189365"/>
            <a:ext cx="10611678" cy="1200329"/>
          </a:xfrm>
          <a:prstGeom prst="rect">
            <a:avLst/>
          </a:prstGeom>
          <a:noFill/>
        </p:spPr>
        <p:txBody>
          <a:bodyPr wrap="square" rtlCol="0">
            <a:spAutoFit/>
          </a:bodyPr>
          <a:lstStyle/>
          <a:p>
            <a:pPr marL="285750" indent="-285750">
              <a:buFont typeface="Wingdings" panose="05000000000000000000" pitchFamily="2" charset="2"/>
              <a:buChar char="Ø"/>
            </a:pPr>
            <a:r>
              <a:rPr lang="en-US" b="0" i="0" dirty="0">
                <a:solidFill>
                  <a:srgbClr val="000000"/>
                </a:solidFill>
                <a:effectLst/>
                <a:latin typeface="Avenir Next LT Pro Demi" panose="020B0704020202020204" pitchFamily="34" charset="0"/>
              </a:rPr>
              <a:t>Both time series were differenced one time to make </a:t>
            </a:r>
            <a:r>
              <a:rPr lang="en-US" dirty="0">
                <a:solidFill>
                  <a:srgbClr val="000000"/>
                </a:solidFill>
                <a:latin typeface="Avenir Next LT Pro Demi" panose="020B0704020202020204" pitchFamily="34" charset="0"/>
              </a:rPr>
              <a:t>the series</a:t>
            </a:r>
            <a:r>
              <a:rPr lang="en-US" b="0" i="0" dirty="0">
                <a:solidFill>
                  <a:srgbClr val="000000"/>
                </a:solidFill>
                <a:effectLst/>
                <a:latin typeface="Avenir Next LT Pro Demi" panose="020B0704020202020204" pitchFamily="34" charset="0"/>
              </a:rPr>
              <a:t> stationary.</a:t>
            </a:r>
          </a:p>
          <a:p>
            <a:pPr marL="285750" indent="-285750">
              <a:buFont typeface="Wingdings" panose="05000000000000000000" pitchFamily="2" charset="2"/>
              <a:buChar char="Ø"/>
            </a:pPr>
            <a:endParaRPr lang="en-US" b="0" i="0" dirty="0">
              <a:solidFill>
                <a:srgbClr val="000000"/>
              </a:solidFill>
              <a:effectLst/>
              <a:latin typeface="Avenir Next LT Pro Demi" panose="020B0704020202020204" pitchFamily="34" charset="0"/>
            </a:endParaRPr>
          </a:p>
          <a:p>
            <a:pPr marL="285750" indent="-285750">
              <a:buFont typeface="Wingdings" panose="05000000000000000000" pitchFamily="2" charset="2"/>
              <a:buChar char="Ø"/>
            </a:pPr>
            <a:r>
              <a:rPr lang="en-US" b="0" i="0" dirty="0">
                <a:solidFill>
                  <a:srgbClr val="000000"/>
                </a:solidFill>
                <a:effectLst/>
                <a:latin typeface="Avenir Next LT Pro Demi" panose="020B0704020202020204" pitchFamily="34" charset="0"/>
              </a:rPr>
              <a:t>High auto correlation with the 7th lag, illustrating that the number of trips at present is correlated with the number of trips within the past week (7 days).</a:t>
            </a:r>
            <a:endParaRPr lang="en-US" dirty="0">
              <a:latin typeface="Avenir Next LT Pro Demi" panose="020B0704020202020204" pitchFamily="34" charset="0"/>
            </a:endParaRPr>
          </a:p>
        </p:txBody>
      </p:sp>
    </p:spTree>
    <p:extLst>
      <p:ext uri="{BB962C8B-B14F-4D97-AF65-F5344CB8AC3E}">
        <p14:creationId xmlns:p14="http://schemas.microsoft.com/office/powerpoint/2010/main" val="201009123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E880FDB-4228-4C79-8947-024B80A6705A}"/>
              </a:ext>
            </a:extLst>
          </p:cNvPr>
          <p:cNvSpPr>
            <a:spLocks noGrp="1"/>
          </p:cNvSpPr>
          <p:nvPr>
            <p:ph idx="1"/>
          </p:nvPr>
        </p:nvSpPr>
        <p:spPr>
          <a:xfrm>
            <a:off x="849086" y="1548407"/>
            <a:ext cx="10515600" cy="2987329"/>
          </a:xfrm>
        </p:spPr>
        <p:txBody>
          <a:bodyPr>
            <a:normAutofit/>
          </a:bodyPr>
          <a:lstStyle/>
          <a:p>
            <a:pPr>
              <a:buFont typeface="Wingdings" panose="05000000000000000000" pitchFamily="2" charset="2"/>
              <a:buChar char="Ø"/>
            </a:pPr>
            <a:r>
              <a:rPr lang="en-US" sz="2200" dirty="0">
                <a:latin typeface="Avenir Next LT Pro" panose="020B0504020202020204" pitchFamily="34" charset="0"/>
              </a:rPr>
              <a:t>Created </a:t>
            </a:r>
            <a:r>
              <a:rPr lang="en-US" sz="2200" b="1" dirty="0">
                <a:latin typeface="Avenir Next LT Pro" panose="020B0504020202020204" pitchFamily="34" charset="0"/>
              </a:rPr>
              <a:t>lags</a:t>
            </a:r>
            <a:r>
              <a:rPr lang="en-US" sz="2200" dirty="0">
                <a:latin typeface="Avenir Next LT Pro" panose="020B0504020202020204" pitchFamily="34" charset="0"/>
              </a:rPr>
              <a:t> as independent variables by differencing 54 days.</a:t>
            </a:r>
          </a:p>
          <a:p>
            <a:pPr>
              <a:buFont typeface="Wingdings" panose="05000000000000000000" pitchFamily="2" charset="2"/>
              <a:buChar char="Ø"/>
            </a:pPr>
            <a:endParaRPr lang="en-US" sz="2200" dirty="0">
              <a:latin typeface="Avenir Next LT Pro" panose="020B0504020202020204" pitchFamily="34" charset="0"/>
            </a:endParaRPr>
          </a:p>
          <a:p>
            <a:pPr>
              <a:buFont typeface="Wingdings" panose="05000000000000000000" pitchFamily="2" charset="2"/>
              <a:buChar char="Ø"/>
            </a:pPr>
            <a:r>
              <a:rPr lang="en-US" sz="2200" dirty="0">
                <a:latin typeface="Avenir Next LT Pro" panose="020B0504020202020204" pitchFamily="34" charset="0"/>
              </a:rPr>
              <a:t>Additionally, extracted </a:t>
            </a:r>
            <a:r>
              <a:rPr lang="en-US" sz="2200" b="1" dirty="0">
                <a:latin typeface="Avenir Next LT Pro" panose="020B0504020202020204" pitchFamily="34" charset="0"/>
              </a:rPr>
              <a:t>day, month, week, etc</a:t>
            </a:r>
            <a:r>
              <a:rPr lang="en-US" sz="2200" dirty="0">
                <a:latin typeface="Avenir Next LT Pro" panose="020B0504020202020204" pitchFamily="34" charset="0"/>
              </a:rPr>
              <a:t>. as additional independent variables.</a:t>
            </a:r>
          </a:p>
          <a:p>
            <a:pPr>
              <a:buFont typeface="Wingdings" panose="05000000000000000000" pitchFamily="2" charset="2"/>
              <a:buChar char="Ø"/>
            </a:pPr>
            <a:endParaRPr lang="en-US" sz="2200" dirty="0">
              <a:latin typeface="Avenir Next LT Pro" panose="020B0504020202020204" pitchFamily="34" charset="0"/>
            </a:endParaRPr>
          </a:p>
          <a:p>
            <a:pPr>
              <a:buFont typeface="Wingdings" panose="05000000000000000000" pitchFamily="2" charset="2"/>
              <a:buChar char="Ø"/>
            </a:pPr>
            <a:r>
              <a:rPr lang="en-US" sz="2200" dirty="0">
                <a:latin typeface="Avenir Next LT Pro" panose="020B0504020202020204" pitchFamily="34" charset="0"/>
              </a:rPr>
              <a:t>Data split into train (</a:t>
            </a:r>
            <a:r>
              <a:rPr lang="en-US" sz="2200" b="1" dirty="0">
                <a:latin typeface="Avenir Next LT Pro" panose="020B0504020202020204" pitchFamily="34" charset="0"/>
              </a:rPr>
              <a:t>01/01/2016 to 14/10/2018</a:t>
            </a:r>
            <a:r>
              <a:rPr lang="en-US" sz="2200" dirty="0">
                <a:latin typeface="Avenir Next LT Pro" panose="020B0504020202020204" pitchFamily="34" charset="0"/>
              </a:rPr>
              <a:t>) and test (</a:t>
            </a:r>
            <a:r>
              <a:rPr lang="en-US" sz="2200" b="1" dirty="0">
                <a:latin typeface="Avenir Next LT Pro" panose="020B0504020202020204" pitchFamily="34" charset="0"/>
              </a:rPr>
              <a:t>15/10/2018 to 31/12/2018</a:t>
            </a:r>
            <a:r>
              <a:rPr lang="en-US" sz="2200" dirty="0">
                <a:latin typeface="Avenir Next LT Pro" panose="020B0504020202020204" pitchFamily="34" charset="0"/>
              </a:rPr>
              <a:t>) sets.</a:t>
            </a:r>
          </a:p>
          <a:p>
            <a:pPr marL="0" indent="0">
              <a:buNone/>
            </a:pPr>
            <a:endParaRPr lang="en-US" sz="2200" dirty="0">
              <a:latin typeface="Avenir Next LT Pro" panose="020B0504020202020204" pitchFamily="34" charset="0"/>
            </a:endParaRPr>
          </a:p>
        </p:txBody>
      </p:sp>
      <p:sp>
        <p:nvSpPr>
          <p:cNvPr id="4" name="Slide Number Placeholder 3">
            <a:extLst>
              <a:ext uri="{FF2B5EF4-FFF2-40B4-BE49-F238E27FC236}">
                <a16:creationId xmlns:a16="http://schemas.microsoft.com/office/drawing/2014/main" id="{47AF7462-92A8-45C4-842B-25B51DE4202D}"/>
              </a:ext>
            </a:extLst>
          </p:cNvPr>
          <p:cNvSpPr>
            <a:spLocks noGrp="1"/>
          </p:cNvSpPr>
          <p:nvPr>
            <p:ph type="sldNum" sz="quarter" idx="12"/>
          </p:nvPr>
        </p:nvSpPr>
        <p:spPr/>
        <p:txBody>
          <a:bodyPr/>
          <a:lstStyle/>
          <a:p>
            <a:fld id="{48F63A3B-78C7-47BE-AE5E-E10140E04643}" type="slidenum">
              <a:rPr lang="en-US" smtClean="0"/>
              <a:t>54</a:t>
            </a:fld>
            <a:endParaRPr lang="en-US"/>
          </a:p>
        </p:txBody>
      </p:sp>
      <p:pic>
        <p:nvPicPr>
          <p:cNvPr id="5" name="Picture 4">
            <a:extLst>
              <a:ext uri="{FF2B5EF4-FFF2-40B4-BE49-F238E27FC236}">
                <a16:creationId xmlns:a16="http://schemas.microsoft.com/office/drawing/2014/main" id="{C913BC1F-547D-4D5F-8AAB-5AAAF3EA094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37373" y="0"/>
            <a:ext cx="1654627" cy="994232"/>
          </a:xfrm>
          <a:prstGeom prst="rect">
            <a:avLst/>
          </a:prstGeom>
        </p:spPr>
      </p:pic>
      <p:sp>
        <p:nvSpPr>
          <p:cNvPr id="6" name="Title 1">
            <a:extLst>
              <a:ext uri="{FF2B5EF4-FFF2-40B4-BE49-F238E27FC236}">
                <a16:creationId xmlns:a16="http://schemas.microsoft.com/office/drawing/2014/main" id="{CB95AA1C-0046-49EC-982A-C83BD45DB592}"/>
              </a:ext>
            </a:extLst>
          </p:cNvPr>
          <p:cNvSpPr>
            <a:spLocks noGrp="1"/>
          </p:cNvSpPr>
          <p:nvPr>
            <p:ph type="title"/>
          </p:nvPr>
        </p:nvSpPr>
        <p:spPr>
          <a:xfrm>
            <a:off x="849086" y="265727"/>
            <a:ext cx="10515600" cy="1325563"/>
          </a:xfrm>
        </p:spPr>
        <p:txBody>
          <a:bodyPr/>
          <a:lstStyle/>
          <a:p>
            <a:r>
              <a:rPr lang="en-US" dirty="0">
                <a:solidFill>
                  <a:srgbClr val="FF6600"/>
                </a:solidFill>
                <a:effectLst>
                  <a:outerShdw blurRad="38100" dist="38100" dir="2700000" algn="tl">
                    <a:srgbClr val="000000">
                      <a:alpha val="43137"/>
                    </a:srgbClr>
                  </a:outerShdw>
                </a:effectLst>
                <a:latin typeface="Avenir LT Std 65 Medium" panose="020B0803020203020204" pitchFamily="34" charset="0"/>
              </a:rPr>
              <a:t>Model Training</a:t>
            </a:r>
            <a:endParaRPr lang="en-US" dirty="0">
              <a:effectLst>
                <a:outerShdw blurRad="38100" dist="38100" dir="2700000" algn="tl">
                  <a:srgbClr val="000000">
                    <a:alpha val="43137"/>
                  </a:srgbClr>
                </a:outerShdw>
              </a:effectLst>
            </a:endParaRPr>
          </a:p>
        </p:txBody>
      </p:sp>
      <p:pic>
        <p:nvPicPr>
          <p:cNvPr id="8" name="Picture 7" descr="Table&#10;&#10;Description automatically generated">
            <a:extLst>
              <a:ext uri="{FF2B5EF4-FFF2-40B4-BE49-F238E27FC236}">
                <a16:creationId xmlns:a16="http://schemas.microsoft.com/office/drawing/2014/main" id="{AA477EA5-B508-4EAB-BF7C-24DFC64874B7}"/>
              </a:ext>
            </a:extLst>
          </p:cNvPr>
          <p:cNvPicPr>
            <a:picLocks noChangeAspect="1"/>
          </p:cNvPicPr>
          <p:nvPr/>
        </p:nvPicPr>
        <p:blipFill>
          <a:blip r:embed="rId3"/>
          <a:stretch>
            <a:fillRect/>
          </a:stretch>
        </p:blipFill>
        <p:spPr>
          <a:xfrm>
            <a:off x="1885362" y="4647485"/>
            <a:ext cx="8421275" cy="1686160"/>
          </a:xfrm>
          <a:prstGeom prst="rect">
            <a:avLst/>
          </a:prstGeom>
        </p:spPr>
      </p:pic>
      <p:sp>
        <p:nvSpPr>
          <p:cNvPr id="9" name="TextBox 8">
            <a:extLst>
              <a:ext uri="{FF2B5EF4-FFF2-40B4-BE49-F238E27FC236}">
                <a16:creationId xmlns:a16="http://schemas.microsoft.com/office/drawing/2014/main" id="{7C501E5B-6BAD-4844-83AC-976A4EEE5080}"/>
              </a:ext>
            </a:extLst>
          </p:cNvPr>
          <p:cNvSpPr txBox="1"/>
          <p:nvPr/>
        </p:nvSpPr>
        <p:spPr>
          <a:xfrm>
            <a:off x="3887147" y="6445394"/>
            <a:ext cx="4439478" cy="307777"/>
          </a:xfrm>
          <a:prstGeom prst="rect">
            <a:avLst/>
          </a:prstGeom>
          <a:noFill/>
        </p:spPr>
        <p:txBody>
          <a:bodyPr wrap="square" rtlCol="0">
            <a:spAutoFit/>
          </a:bodyPr>
          <a:lstStyle/>
          <a:p>
            <a:pPr algn="ctr"/>
            <a:r>
              <a:rPr lang="en-US" sz="1400" i="1" dirty="0">
                <a:latin typeface="Avenir Next LT Pro" panose="020B0504020202020204" pitchFamily="34" charset="0"/>
              </a:rPr>
              <a:t>Training Dataset</a:t>
            </a:r>
          </a:p>
        </p:txBody>
      </p:sp>
    </p:spTree>
    <p:extLst>
      <p:ext uri="{BB962C8B-B14F-4D97-AF65-F5344CB8AC3E}">
        <p14:creationId xmlns:p14="http://schemas.microsoft.com/office/powerpoint/2010/main" val="291701900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7AF7462-92A8-45C4-842B-25B51DE4202D}"/>
              </a:ext>
            </a:extLst>
          </p:cNvPr>
          <p:cNvSpPr>
            <a:spLocks noGrp="1"/>
          </p:cNvSpPr>
          <p:nvPr>
            <p:ph type="sldNum" sz="quarter" idx="12"/>
          </p:nvPr>
        </p:nvSpPr>
        <p:spPr/>
        <p:txBody>
          <a:bodyPr/>
          <a:lstStyle/>
          <a:p>
            <a:fld id="{48F63A3B-78C7-47BE-AE5E-E10140E04643}" type="slidenum">
              <a:rPr lang="en-US" smtClean="0"/>
              <a:t>55</a:t>
            </a:fld>
            <a:endParaRPr lang="en-US"/>
          </a:p>
        </p:txBody>
      </p:sp>
      <p:sp>
        <p:nvSpPr>
          <p:cNvPr id="6" name="Title 1">
            <a:extLst>
              <a:ext uri="{FF2B5EF4-FFF2-40B4-BE49-F238E27FC236}">
                <a16:creationId xmlns:a16="http://schemas.microsoft.com/office/drawing/2014/main" id="{5F28F92D-71CA-4A4D-A150-297CEC945B7C}"/>
              </a:ext>
            </a:extLst>
          </p:cNvPr>
          <p:cNvSpPr>
            <a:spLocks noGrp="1"/>
          </p:cNvSpPr>
          <p:nvPr>
            <p:ph type="title"/>
          </p:nvPr>
        </p:nvSpPr>
        <p:spPr>
          <a:xfrm>
            <a:off x="479823" y="4003"/>
            <a:ext cx="10515600" cy="1325563"/>
          </a:xfrm>
        </p:spPr>
        <p:txBody>
          <a:bodyPr/>
          <a:lstStyle/>
          <a:p>
            <a:r>
              <a:rPr lang="en-US" dirty="0">
                <a:solidFill>
                  <a:srgbClr val="FF6600"/>
                </a:solidFill>
                <a:effectLst>
                  <a:outerShdw blurRad="38100" dist="38100" dir="2700000" algn="tl">
                    <a:srgbClr val="000000">
                      <a:alpha val="43137"/>
                    </a:srgbClr>
                  </a:outerShdw>
                </a:effectLst>
                <a:latin typeface="Avenir LT Std 65 Medium" panose="020B0803020203020204" pitchFamily="34" charset="0"/>
              </a:rPr>
              <a:t>Model Evaluation – </a:t>
            </a:r>
            <a:r>
              <a:rPr lang="en-US" dirty="0">
                <a:solidFill>
                  <a:srgbClr val="FF0066"/>
                </a:solidFill>
                <a:effectLst>
                  <a:outerShdw blurRad="38100" dist="38100" dir="2700000" algn="tl">
                    <a:srgbClr val="000000">
                      <a:alpha val="43137"/>
                    </a:srgbClr>
                  </a:outerShdw>
                </a:effectLst>
                <a:latin typeface="Avenir LT Std 65 Medium" panose="020B0803020203020204" pitchFamily="34" charset="0"/>
              </a:rPr>
              <a:t>Pink Cab</a:t>
            </a:r>
            <a:endParaRPr lang="en-US" dirty="0">
              <a:solidFill>
                <a:srgbClr val="FF0066"/>
              </a:solidFill>
              <a:effectLst>
                <a:outerShdw blurRad="38100" dist="38100" dir="2700000" algn="tl">
                  <a:srgbClr val="000000">
                    <a:alpha val="43137"/>
                  </a:srgbClr>
                </a:outerShdw>
              </a:effectLst>
            </a:endParaRPr>
          </a:p>
        </p:txBody>
      </p:sp>
      <p:pic>
        <p:nvPicPr>
          <p:cNvPr id="4098" name="Picture 2">
            <a:extLst>
              <a:ext uri="{FF2B5EF4-FFF2-40B4-BE49-F238E27FC236}">
                <a16:creationId xmlns:a16="http://schemas.microsoft.com/office/drawing/2014/main" id="{EAF99C1E-7A31-4CB2-90A4-8F3015D209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9823" y="1290769"/>
            <a:ext cx="4277707" cy="2214966"/>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2600E3B2-8CAB-49C5-93BB-972A0F3CAB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823" y="3648852"/>
            <a:ext cx="4277707" cy="289006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4102" name="Picture 6">
            <a:extLst>
              <a:ext uri="{FF2B5EF4-FFF2-40B4-BE49-F238E27FC236}">
                <a16:creationId xmlns:a16="http://schemas.microsoft.com/office/drawing/2014/main" id="{4D3CDF48-0DA4-47AF-85DA-D9F31BF0222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78456" y="1290769"/>
            <a:ext cx="6475344" cy="2214966"/>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CA3D1FE-3790-404B-B83B-E8BA8ED0CAC7}"/>
              </a:ext>
            </a:extLst>
          </p:cNvPr>
          <p:cNvSpPr txBox="1"/>
          <p:nvPr/>
        </p:nvSpPr>
        <p:spPr>
          <a:xfrm>
            <a:off x="4878456" y="3648852"/>
            <a:ext cx="6475344" cy="2862322"/>
          </a:xfrm>
          <a:prstGeom prst="rect">
            <a:avLst/>
          </a:prstGeom>
          <a:noFill/>
        </p:spPr>
        <p:txBody>
          <a:bodyPr wrap="square" rtlCol="0">
            <a:spAutoFit/>
          </a:bodyPr>
          <a:lstStyle/>
          <a:p>
            <a:pPr marL="285750" indent="-285750">
              <a:buFont typeface="Wingdings" panose="05000000000000000000" pitchFamily="2" charset="2"/>
              <a:buChar char="Ø"/>
            </a:pPr>
            <a:r>
              <a:rPr lang="en-US" b="1" dirty="0">
                <a:latin typeface="Avenir Next LT Pro" panose="020B0504020202020204" pitchFamily="34" charset="0"/>
              </a:rPr>
              <a:t>RMSE</a:t>
            </a:r>
            <a:r>
              <a:rPr lang="en-US" dirty="0">
                <a:latin typeface="Avenir Next LT Pro" panose="020B0504020202020204" pitchFamily="34" charset="0"/>
              </a:rPr>
              <a:t> = 17.62 days</a:t>
            </a:r>
          </a:p>
          <a:p>
            <a:pPr marL="285750" indent="-285750">
              <a:buFont typeface="Wingdings" panose="05000000000000000000" pitchFamily="2" charset="2"/>
              <a:buChar char="Ø"/>
            </a:pPr>
            <a:r>
              <a:rPr lang="en-US" b="1" dirty="0">
                <a:latin typeface="Avenir Next LT Pro" panose="020B0504020202020204" pitchFamily="34" charset="0"/>
              </a:rPr>
              <a:t>Mean Test trips </a:t>
            </a:r>
            <a:r>
              <a:rPr lang="en-US" dirty="0">
                <a:latin typeface="Avenir Next LT Pro" panose="020B0504020202020204" pitchFamily="34" charset="0"/>
              </a:rPr>
              <a:t>= 79.69 trips</a:t>
            </a:r>
          </a:p>
          <a:p>
            <a:pPr marL="285750" indent="-285750">
              <a:buFont typeface="Wingdings" panose="05000000000000000000" pitchFamily="2" charset="2"/>
              <a:buChar char="Ø"/>
            </a:pPr>
            <a:r>
              <a:rPr lang="en-US" b="1" dirty="0">
                <a:latin typeface="Avenir Next LT Pro" panose="020B0504020202020204" pitchFamily="34" charset="0"/>
              </a:rPr>
              <a:t>Model Accuracy </a:t>
            </a:r>
            <a:r>
              <a:rPr lang="en-US" dirty="0">
                <a:latin typeface="Avenir Next LT Pro" panose="020B0504020202020204" pitchFamily="34" charset="0"/>
              </a:rPr>
              <a:t>= 88.36%</a:t>
            </a:r>
          </a:p>
          <a:p>
            <a:pPr marL="285750" indent="-285750">
              <a:buFont typeface="Wingdings" panose="05000000000000000000" pitchFamily="2" charset="2"/>
              <a:buChar char="Ø"/>
            </a:pPr>
            <a:endParaRPr lang="en-US" dirty="0">
              <a:latin typeface="Avenir Next LT Pro" panose="020B0504020202020204" pitchFamily="34" charset="0"/>
            </a:endParaRPr>
          </a:p>
          <a:p>
            <a:r>
              <a:rPr lang="en-US" dirty="0">
                <a:latin typeface="Avenir Next LT Pro" panose="020B0504020202020204" pitchFamily="34" charset="0"/>
              </a:rPr>
              <a:t>The predicted  line approximately follows the same pattern as the test set. The model seems to </a:t>
            </a:r>
            <a:r>
              <a:rPr lang="en-US" b="1" dirty="0">
                <a:latin typeface="Avenir Next LT Pro" panose="020B0504020202020204" pitchFamily="34" charset="0"/>
              </a:rPr>
              <a:t>over predict </a:t>
            </a:r>
            <a:r>
              <a:rPr lang="en-US" dirty="0">
                <a:latin typeface="Avenir Next LT Pro" panose="020B0504020202020204" pitchFamily="34" charset="0"/>
              </a:rPr>
              <a:t>trips on all days.</a:t>
            </a:r>
          </a:p>
          <a:p>
            <a:endParaRPr lang="en-US" dirty="0">
              <a:latin typeface="Avenir Next LT Pro" panose="020B0504020202020204" pitchFamily="34" charset="0"/>
            </a:endParaRPr>
          </a:p>
          <a:p>
            <a:r>
              <a:rPr lang="en-US" dirty="0">
                <a:latin typeface="Avenir Next LT Pro" panose="020B0504020202020204" pitchFamily="34" charset="0"/>
              </a:rPr>
              <a:t>Forecasting for the next two years seems to illustrate same trend as before. </a:t>
            </a:r>
          </a:p>
        </p:txBody>
      </p:sp>
      <p:pic>
        <p:nvPicPr>
          <p:cNvPr id="5" name="Picture 4">
            <a:extLst>
              <a:ext uri="{FF2B5EF4-FFF2-40B4-BE49-F238E27FC236}">
                <a16:creationId xmlns:a16="http://schemas.microsoft.com/office/drawing/2014/main" id="{C913BC1F-547D-4D5F-8AAB-5AAAF3EA094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537373" y="0"/>
            <a:ext cx="1654627" cy="994232"/>
          </a:xfrm>
          <a:prstGeom prst="rect">
            <a:avLst/>
          </a:prstGeom>
        </p:spPr>
      </p:pic>
    </p:spTree>
    <p:extLst>
      <p:ext uri="{BB962C8B-B14F-4D97-AF65-F5344CB8AC3E}">
        <p14:creationId xmlns:p14="http://schemas.microsoft.com/office/powerpoint/2010/main" val="335340550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7AF7462-92A8-45C4-842B-25B51DE4202D}"/>
              </a:ext>
            </a:extLst>
          </p:cNvPr>
          <p:cNvSpPr>
            <a:spLocks noGrp="1"/>
          </p:cNvSpPr>
          <p:nvPr>
            <p:ph type="sldNum" sz="quarter" idx="12"/>
          </p:nvPr>
        </p:nvSpPr>
        <p:spPr/>
        <p:txBody>
          <a:bodyPr/>
          <a:lstStyle/>
          <a:p>
            <a:fld id="{48F63A3B-78C7-47BE-AE5E-E10140E04643}" type="slidenum">
              <a:rPr lang="en-US" smtClean="0"/>
              <a:t>56</a:t>
            </a:fld>
            <a:endParaRPr lang="en-US"/>
          </a:p>
        </p:txBody>
      </p:sp>
      <p:pic>
        <p:nvPicPr>
          <p:cNvPr id="5" name="Picture 4">
            <a:extLst>
              <a:ext uri="{FF2B5EF4-FFF2-40B4-BE49-F238E27FC236}">
                <a16:creationId xmlns:a16="http://schemas.microsoft.com/office/drawing/2014/main" id="{C913BC1F-547D-4D5F-8AAB-5AAAF3EA094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37373" y="0"/>
            <a:ext cx="1654627" cy="994232"/>
          </a:xfrm>
          <a:prstGeom prst="rect">
            <a:avLst/>
          </a:prstGeom>
        </p:spPr>
      </p:pic>
      <p:sp>
        <p:nvSpPr>
          <p:cNvPr id="6" name="Title 1">
            <a:extLst>
              <a:ext uri="{FF2B5EF4-FFF2-40B4-BE49-F238E27FC236}">
                <a16:creationId xmlns:a16="http://schemas.microsoft.com/office/drawing/2014/main" id="{8C9F1DF4-78FC-4557-A6F1-7233B41AAB1A}"/>
              </a:ext>
            </a:extLst>
          </p:cNvPr>
          <p:cNvSpPr>
            <a:spLocks noGrp="1"/>
          </p:cNvSpPr>
          <p:nvPr>
            <p:ph type="title"/>
          </p:nvPr>
        </p:nvSpPr>
        <p:spPr>
          <a:xfrm>
            <a:off x="419100" y="0"/>
            <a:ext cx="10515600" cy="1325563"/>
          </a:xfrm>
        </p:spPr>
        <p:txBody>
          <a:bodyPr/>
          <a:lstStyle/>
          <a:p>
            <a:r>
              <a:rPr lang="en-US" dirty="0">
                <a:solidFill>
                  <a:srgbClr val="FF6600"/>
                </a:solidFill>
                <a:effectLst>
                  <a:outerShdw blurRad="38100" dist="38100" dir="2700000" algn="tl">
                    <a:srgbClr val="000000">
                      <a:alpha val="43137"/>
                    </a:srgbClr>
                  </a:outerShdw>
                </a:effectLst>
                <a:latin typeface="Avenir LT Std 65 Medium" panose="020B0803020203020204" pitchFamily="34" charset="0"/>
              </a:rPr>
              <a:t>Model Evaluation – </a:t>
            </a:r>
            <a:r>
              <a:rPr lang="en-US" dirty="0">
                <a:solidFill>
                  <a:srgbClr val="FFC000"/>
                </a:solidFill>
                <a:effectLst>
                  <a:outerShdw blurRad="38100" dist="38100" dir="2700000" algn="tl">
                    <a:srgbClr val="000000">
                      <a:alpha val="43137"/>
                    </a:srgbClr>
                  </a:outerShdw>
                </a:effectLst>
                <a:latin typeface="Avenir LT Std 65 Medium" panose="020B0803020203020204" pitchFamily="34" charset="0"/>
              </a:rPr>
              <a:t>Yellow Cab</a:t>
            </a:r>
            <a:endParaRPr lang="en-US" dirty="0">
              <a:solidFill>
                <a:srgbClr val="FFC000"/>
              </a:solidFill>
              <a:effectLst>
                <a:outerShdw blurRad="38100" dist="38100" dir="2700000" algn="tl">
                  <a:srgbClr val="000000">
                    <a:alpha val="43137"/>
                  </a:srgbClr>
                </a:outerShdw>
              </a:effectLst>
            </a:endParaRPr>
          </a:p>
        </p:txBody>
      </p:sp>
      <p:pic>
        <p:nvPicPr>
          <p:cNvPr id="8" name="Picture 2">
            <a:extLst>
              <a:ext uri="{FF2B5EF4-FFF2-40B4-BE49-F238E27FC236}">
                <a16:creationId xmlns:a16="http://schemas.microsoft.com/office/drawing/2014/main" id="{F2D9F49F-3366-48E0-9948-17A9066C2C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101" y="1293044"/>
            <a:ext cx="4277706" cy="2214966"/>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9" name="Picture 9">
            <a:extLst>
              <a:ext uri="{FF2B5EF4-FFF2-40B4-BE49-F238E27FC236}">
                <a16:creationId xmlns:a16="http://schemas.microsoft.com/office/drawing/2014/main" id="{EC1ADCF8-2434-4720-843C-45FC0717998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9099" y="3648851"/>
            <a:ext cx="4277707" cy="2890061"/>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0" name="Picture 11">
            <a:extLst>
              <a:ext uri="{FF2B5EF4-FFF2-40B4-BE49-F238E27FC236}">
                <a16:creationId xmlns:a16="http://schemas.microsoft.com/office/drawing/2014/main" id="{548ECCFB-2128-4AB5-A50E-C4B35D69FEA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78456" y="1309303"/>
            <a:ext cx="6475344" cy="2214967"/>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CEC2C820-615F-48B4-87DF-7C565DFAF8CD}"/>
              </a:ext>
            </a:extLst>
          </p:cNvPr>
          <p:cNvSpPr txBox="1"/>
          <p:nvPr/>
        </p:nvSpPr>
        <p:spPr>
          <a:xfrm>
            <a:off x="4878456" y="3648852"/>
            <a:ext cx="6475344" cy="2862322"/>
          </a:xfrm>
          <a:prstGeom prst="rect">
            <a:avLst/>
          </a:prstGeom>
          <a:noFill/>
        </p:spPr>
        <p:txBody>
          <a:bodyPr wrap="square" rtlCol="0">
            <a:spAutoFit/>
          </a:bodyPr>
          <a:lstStyle/>
          <a:p>
            <a:pPr marL="285750" indent="-285750">
              <a:buFont typeface="Wingdings" panose="05000000000000000000" pitchFamily="2" charset="2"/>
              <a:buChar char="Ø"/>
            </a:pPr>
            <a:r>
              <a:rPr lang="en-US" b="1" dirty="0">
                <a:latin typeface="Avenir Next LT Pro" panose="020B0504020202020204" pitchFamily="34" charset="0"/>
              </a:rPr>
              <a:t>RMSE</a:t>
            </a:r>
            <a:r>
              <a:rPr lang="en-US" dirty="0">
                <a:latin typeface="Avenir Next LT Pro" panose="020B0504020202020204" pitchFamily="34" charset="0"/>
              </a:rPr>
              <a:t> = 32.5 trips</a:t>
            </a:r>
          </a:p>
          <a:p>
            <a:pPr marL="285750" indent="-285750">
              <a:buFont typeface="Wingdings" panose="05000000000000000000" pitchFamily="2" charset="2"/>
              <a:buChar char="Ø"/>
            </a:pPr>
            <a:r>
              <a:rPr lang="en-US" b="1" dirty="0">
                <a:latin typeface="Avenir Next LT Pro" panose="020B0504020202020204" pitchFamily="34" charset="0"/>
              </a:rPr>
              <a:t>Mean Test trips </a:t>
            </a:r>
            <a:r>
              <a:rPr lang="en-US" dirty="0">
                <a:latin typeface="Avenir Next LT Pro" panose="020B0504020202020204" pitchFamily="34" charset="0"/>
              </a:rPr>
              <a:t>= 256.67 trips</a:t>
            </a:r>
          </a:p>
          <a:p>
            <a:pPr marL="285750" indent="-285750">
              <a:buFont typeface="Wingdings" panose="05000000000000000000" pitchFamily="2" charset="2"/>
              <a:buChar char="Ø"/>
            </a:pPr>
            <a:r>
              <a:rPr lang="en-US" b="1" dirty="0">
                <a:latin typeface="Avenir Next LT Pro" panose="020B0504020202020204" pitchFamily="34" charset="0"/>
              </a:rPr>
              <a:t>Model Accuracy </a:t>
            </a:r>
            <a:r>
              <a:rPr lang="en-US" dirty="0">
                <a:latin typeface="Avenir Next LT Pro" panose="020B0504020202020204" pitchFamily="34" charset="0"/>
              </a:rPr>
              <a:t>= 93.42%</a:t>
            </a:r>
          </a:p>
          <a:p>
            <a:pPr marL="285750" indent="-285750">
              <a:buFont typeface="Wingdings" panose="05000000000000000000" pitchFamily="2" charset="2"/>
              <a:buChar char="Ø"/>
            </a:pPr>
            <a:endParaRPr lang="en-US" dirty="0">
              <a:latin typeface="Avenir Next LT Pro" panose="020B0504020202020204" pitchFamily="34" charset="0"/>
            </a:endParaRPr>
          </a:p>
          <a:p>
            <a:r>
              <a:rPr lang="en-US" dirty="0">
                <a:latin typeface="Avenir Next LT Pro" panose="020B0504020202020204" pitchFamily="34" charset="0"/>
              </a:rPr>
              <a:t>The predicted  line nearly follows the same pattern as the test set, much better than </a:t>
            </a:r>
            <a:r>
              <a:rPr lang="en-US" b="1" dirty="0">
                <a:solidFill>
                  <a:srgbClr val="FF0066"/>
                </a:solidFill>
                <a:latin typeface="Avenir Next LT Pro" panose="020B0504020202020204" pitchFamily="34" charset="0"/>
              </a:rPr>
              <a:t>Pink Cab’s </a:t>
            </a:r>
            <a:r>
              <a:rPr lang="en-US" dirty="0">
                <a:latin typeface="Avenir Next LT Pro" panose="020B0504020202020204" pitchFamily="34" charset="0"/>
              </a:rPr>
              <a:t>forecasts. The model also seems to have a better accuracy.</a:t>
            </a:r>
          </a:p>
          <a:p>
            <a:endParaRPr lang="en-US" dirty="0">
              <a:latin typeface="Avenir Next LT Pro" panose="020B0504020202020204" pitchFamily="34" charset="0"/>
            </a:endParaRPr>
          </a:p>
          <a:p>
            <a:r>
              <a:rPr lang="en-US" dirty="0">
                <a:latin typeface="Avenir Next LT Pro" panose="020B0504020202020204" pitchFamily="34" charset="0"/>
              </a:rPr>
              <a:t>Forecasting for the next two years seems to illustrate same trend as before. </a:t>
            </a:r>
          </a:p>
        </p:txBody>
      </p:sp>
    </p:spTree>
    <p:extLst>
      <p:ext uri="{BB962C8B-B14F-4D97-AF65-F5344CB8AC3E}">
        <p14:creationId xmlns:p14="http://schemas.microsoft.com/office/powerpoint/2010/main" val="23454351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7AF7462-92A8-45C4-842B-25B51DE4202D}"/>
              </a:ext>
            </a:extLst>
          </p:cNvPr>
          <p:cNvSpPr>
            <a:spLocks noGrp="1"/>
          </p:cNvSpPr>
          <p:nvPr>
            <p:ph type="sldNum" sz="quarter" idx="12"/>
          </p:nvPr>
        </p:nvSpPr>
        <p:spPr/>
        <p:txBody>
          <a:bodyPr/>
          <a:lstStyle/>
          <a:p>
            <a:fld id="{48F63A3B-78C7-47BE-AE5E-E10140E04643}" type="slidenum">
              <a:rPr lang="en-US" smtClean="0"/>
              <a:t>57</a:t>
            </a:fld>
            <a:endParaRPr lang="en-US"/>
          </a:p>
        </p:txBody>
      </p:sp>
      <p:pic>
        <p:nvPicPr>
          <p:cNvPr id="5" name="Picture 4">
            <a:extLst>
              <a:ext uri="{FF2B5EF4-FFF2-40B4-BE49-F238E27FC236}">
                <a16:creationId xmlns:a16="http://schemas.microsoft.com/office/drawing/2014/main" id="{C913BC1F-547D-4D5F-8AAB-5AAAF3EA094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37373" y="0"/>
            <a:ext cx="1654627" cy="994232"/>
          </a:xfrm>
          <a:prstGeom prst="rect">
            <a:avLst/>
          </a:prstGeom>
        </p:spPr>
      </p:pic>
      <p:sp>
        <p:nvSpPr>
          <p:cNvPr id="6" name="Title 1">
            <a:extLst>
              <a:ext uri="{FF2B5EF4-FFF2-40B4-BE49-F238E27FC236}">
                <a16:creationId xmlns:a16="http://schemas.microsoft.com/office/drawing/2014/main" id="{6FFBAF07-F5B1-4D91-8DEC-68F2181C35A7}"/>
              </a:ext>
            </a:extLst>
          </p:cNvPr>
          <p:cNvSpPr>
            <a:spLocks noGrp="1"/>
          </p:cNvSpPr>
          <p:nvPr>
            <p:ph type="title"/>
          </p:nvPr>
        </p:nvSpPr>
        <p:spPr>
          <a:xfrm>
            <a:off x="718930" y="17255"/>
            <a:ext cx="10515600" cy="1325563"/>
          </a:xfrm>
        </p:spPr>
        <p:txBody>
          <a:bodyPr/>
          <a:lstStyle/>
          <a:p>
            <a:r>
              <a:rPr lang="en-US" dirty="0">
                <a:solidFill>
                  <a:srgbClr val="FF6600"/>
                </a:solidFill>
                <a:effectLst>
                  <a:outerShdw blurRad="38100" dist="38100" dir="2700000" algn="tl">
                    <a:srgbClr val="000000">
                      <a:alpha val="43137"/>
                    </a:srgbClr>
                  </a:outerShdw>
                </a:effectLst>
                <a:latin typeface="Avenir LT Std 65 Medium" panose="020B0803020203020204" pitchFamily="34" charset="0"/>
              </a:rPr>
              <a:t>Forecast Comparison</a:t>
            </a:r>
            <a:endParaRPr lang="en-US" dirty="0">
              <a:solidFill>
                <a:srgbClr val="FFC000"/>
              </a:solidFill>
              <a:effectLst>
                <a:outerShdw blurRad="38100" dist="38100" dir="2700000" algn="tl">
                  <a:srgbClr val="000000">
                    <a:alpha val="43137"/>
                  </a:srgbClr>
                </a:outerShdw>
              </a:effectLst>
            </a:endParaRPr>
          </a:p>
        </p:txBody>
      </p:sp>
      <p:pic>
        <p:nvPicPr>
          <p:cNvPr id="7170" name="Picture 2">
            <a:extLst>
              <a:ext uri="{FF2B5EF4-FFF2-40B4-BE49-F238E27FC236}">
                <a16:creationId xmlns:a16="http://schemas.microsoft.com/office/drawing/2014/main" id="{9F677C99-2DEF-42A7-86A8-F84DAC85DF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2596" y="1635021"/>
            <a:ext cx="7543800" cy="4429125"/>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CCE45DAC-F8AA-482F-BCB7-E6091B670F34}"/>
              </a:ext>
            </a:extLst>
          </p:cNvPr>
          <p:cNvSpPr txBox="1"/>
          <p:nvPr/>
        </p:nvSpPr>
        <p:spPr>
          <a:xfrm>
            <a:off x="569843" y="1674674"/>
            <a:ext cx="3339548" cy="5355312"/>
          </a:xfrm>
          <a:prstGeom prst="rect">
            <a:avLst/>
          </a:prstGeom>
          <a:noFill/>
        </p:spPr>
        <p:txBody>
          <a:bodyPr wrap="square" rtlCol="0">
            <a:spAutoFit/>
          </a:bodyPr>
          <a:lstStyle/>
          <a:p>
            <a:pPr marL="285750" indent="-285750">
              <a:buFont typeface="Wingdings" panose="05000000000000000000" pitchFamily="2" charset="2"/>
              <a:buChar char="Ø"/>
            </a:pPr>
            <a:r>
              <a:rPr lang="en-US" dirty="0">
                <a:latin typeface="Avenir Next LT Pro Demi" panose="020B0704020202020204" pitchFamily="34" charset="0"/>
              </a:rPr>
              <a:t>The plots depicts the forecasts made by the model for the next two years </a:t>
            </a:r>
            <a:r>
              <a:rPr lang="en-US" b="1" dirty="0">
                <a:latin typeface="Avenir Next LT Pro Demi" panose="020B0704020202020204" pitchFamily="34" charset="0"/>
              </a:rPr>
              <a:t>(2019 to 2020).</a:t>
            </a:r>
          </a:p>
          <a:p>
            <a:endParaRPr lang="en-US" dirty="0">
              <a:latin typeface="Avenir Next LT Pro Demi" panose="020B0704020202020204" pitchFamily="34" charset="0"/>
            </a:endParaRPr>
          </a:p>
          <a:p>
            <a:pPr marL="285750" indent="-285750">
              <a:buFont typeface="Wingdings" panose="05000000000000000000" pitchFamily="2" charset="2"/>
              <a:buChar char="Ø"/>
            </a:pPr>
            <a:r>
              <a:rPr lang="en-US" dirty="0">
                <a:latin typeface="Avenir Next LT Pro Demi" panose="020B0704020202020204" pitchFamily="34" charset="0"/>
              </a:rPr>
              <a:t>The confidence intervals of </a:t>
            </a:r>
            <a:r>
              <a:rPr lang="en-US" dirty="0">
                <a:solidFill>
                  <a:srgbClr val="FFC000"/>
                </a:solidFill>
                <a:latin typeface="Avenir Next LT Pro Demi" panose="020B0704020202020204" pitchFamily="34" charset="0"/>
              </a:rPr>
              <a:t>Yellow Cabs </a:t>
            </a:r>
            <a:r>
              <a:rPr lang="en-US" dirty="0">
                <a:latin typeface="Avenir Next LT Pro Demi" panose="020B0704020202020204" pitchFamily="34" charset="0"/>
              </a:rPr>
              <a:t>are wider compared to </a:t>
            </a:r>
            <a:r>
              <a:rPr lang="en-US" dirty="0">
                <a:solidFill>
                  <a:srgbClr val="FF0066"/>
                </a:solidFill>
                <a:latin typeface="Avenir Next LT Pro Demi" panose="020B0704020202020204" pitchFamily="34" charset="0"/>
              </a:rPr>
              <a:t>Pink Cabs</a:t>
            </a:r>
            <a:r>
              <a:rPr lang="en-US" dirty="0">
                <a:latin typeface="Avenir Next LT Pro Demi" panose="020B0704020202020204" pitchFamily="34" charset="0"/>
              </a:rPr>
              <a:t>.</a:t>
            </a:r>
          </a:p>
          <a:p>
            <a:pPr marL="285750" indent="-285750">
              <a:buFont typeface="Wingdings" panose="05000000000000000000" pitchFamily="2" charset="2"/>
              <a:buChar char="Ø"/>
            </a:pPr>
            <a:endParaRPr lang="en-US" dirty="0">
              <a:latin typeface="Avenir Next LT Pro Demi" panose="020B0704020202020204" pitchFamily="34" charset="0"/>
            </a:endParaRPr>
          </a:p>
          <a:p>
            <a:pPr marL="285750" indent="-285750">
              <a:buFont typeface="Wingdings" panose="05000000000000000000" pitchFamily="2" charset="2"/>
              <a:buChar char="Ø"/>
            </a:pPr>
            <a:r>
              <a:rPr lang="en-US" dirty="0">
                <a:latin typeface="Avenir Next LT Pro Demi" panose="020B0704020202020204" pitchFamily="34" charset="0"/>
              </a:rPr>
              <a:t>When comparing both forecasts side by side, we can see </a:t>
            </a:r>
            <a:r>
              <a:rPr lang="en-US" dirty="0">
                <a:solidFill>
                  <a:srgbClr val="FFC000"/>
                </a:solidFill>
                <a:latin typeface="Avenir Next LT Pro Demi" panose="020B0704020202020204" pitchFamily="34" charset="0"/>
              </a:rPr>
              <a:t>Yellow Cab </a:t>
            </a:r>
            <a:r>
              <a:rPr lang="en-US" dirty="0">
                <a:latin typeface="Avenir Next LT Pro Demi" panose="020B0704020202020204" pitchFamily="34" charset="0"/>
              </a:rPr>
              <a:t>company is projected to still lead in daily trips compared to its rival.</a:t>
            </a:r>
          </a:p>
          <a:p>
            <a:pPr marL="285750" indent="-285750">
              <a:buFont typeface="Wingdings" panose="05000000000000000000" pitchFamily="2" charset="2"/>
              <a:buChar char="Ø"/>
            </a:pPr>
            <a:endParaRPr lang="en-US" dirty="0">
              <a:latin typeface="Avenir Next LT Pro Demi" panose="020B0704020202020204" pitchFamily="34" charset="0"/>
            </a:endParaRPr>
          </a:p>
          <a:p>
            <a:pPr marL="285750" indent="-285750">
              <a:buFont typeface="Wingdings" panose="05000000000000000000" pitchFamily="2" charset="2"/>
              <a:buChar char="Ø"/>
            </a:pPr>
            <a:endParaRPr lang="en-US" dirty="0">
              <a:latin typeface="Avenir Next LT Pro Demi" panose="020B0704020202020204" pitchFamily="34" charset="0"/>
            </a:endParaRPr>
          </a:p>
          <a:p>
            <a:pPr marL="285750" indent="-285750">
              <a:buFont typeface="Wingdings" panose="05000000000000000000" pitchFamily="2" charset="2"/>
              <a:buChar char="Ø"/>
            </a:pPr>
            <a:endParaRPr lang="en-US" dirty="0">
              <a:latin typeface="Avenir Next LT Pro Demi" panose="020B0704020202020204" pitchFamily="34" charset="0"/>
            </a:endParaRPr>
          </a:p>
          <a:p>
            <a:pPr marL="285750" indent="-285750">
              <a:buFont typeface="Wingdings" panose="05000000000000000000" pitchFamily="2" charset="2"/>
              <a:buChar char="Ø"/>
            </a:pPr>
            <a:endParaRPr lang="en-US" dirty="0">
              <a:latin typeface="Avenir Next LT Pro Demi" panose="020B0704020202020204" pitchFamily="34" charset="0"/>
            </a:endParaRPr>
          </a:p>
        </p:txBody>
      </p:sp>
    </p:spTree>
    <p:extLst>
      <p:ext uri="{BB962C8B-B14F-4D97-AF65-F5344CB8AC3E}">
        <p14:creationId xmlns:p14="http://schemas.microsoft.com/office/powerpoint/2010/main" val="117260626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CF14FD71-8943-4F45-961A-7368604B763B}"/>
              </a:ext>
            </a:extLst>
          </p:cNvPr>
          <p:cNvSpPr txBox="1">
            <a:spLocks/>
          </p:cNvSpPr>
          <p:nvPr/>
        </p:nvSpPr>
        <p:spPr>
          <a:xfrm rot="5400000">
            <a:off x="2666998" y="-2667000"/>
            <a:ext cx="6858002" cy="12192002"/>
          </a:xfrm>
          <a:prstGeom prst="rect">
            <a:avLst/>
          </a:prstGeom>
          <a:solidFill>
            <a:srgbClr val="3B3B3B"/>
          </a:solidFill>
        </p:spPr>
        <p:txBody>
          <a:bodyPr vert="vert270" lIns="91440" tIns="45720" rIns="91440" bIns="45720" rtlCol="0" anchor="t"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br>
              <a:rPr lang="en-US" dirty="0"/>
            </a:br>
            <a:br>
              <a:rPr lang="en-US" dirty="0"/>
            </a:br>
            <a:br>
              <a:rPr lang="en-US" dirty="0"/>
            </a:br>
            <a:endParaRPr lang="en-US" b="1" dirty="0">
              <a:solidFill>
                <a:srgbClr val="FF6600"/>
              </a:solidFill>
              <a:latin typeface="Avenir LT Std 65 Medium" panose="020B0803020203020204" pitchFamily="34" charset="0"/>
            </a:endParaRPr>
          </a:p>
        </p:txBody>
      </p:sp>
      <p:sp>
        <p:nvSpPr>
          <p:cNvPr id="3" name="Content Placeholder 2">
            <a:extLst>
              <a:ext uri="{FF2B5EF4-FFF2-40B4-BE49-F238E27FC236}">
                <a16:creationId xmlns:a16="http://schemas.microsoft.com/office/drawing/2014/main" id="{91AF7679-FCEE-4DA6-9759-6AF6C8FCE9F0}"/>
              </a:ext>
            </a:extLst>
          </p:cNvPr>
          <p:cNvSpPr>
            <a:spLocks noGrp="1"/>
          </p:cNvSpPr>
          <p:nvPr>
            <p:ph idx="1"/>
          </p:nvPr>
        </p:nvSpPr>
        <p:spPr>
          <a:xfrm>
            <a:off x="838200" y="1342818"/>
            <a:ext cx="10515600" cy="4834145"/>
          </a:xfrm>
        </p:spPr>
        <p:txBody>
          <a:bodyPr>
            <a:normAutofit/>
          </a:bodyPr>
          <a:lstStyle/>
          <a:p>
            <a:pPr marL="0" indent="0" algn="just">
              <a:buNone/>
            </a:pPr>
            <a:r>
              <a:rPr lang="en-US" sz="2400" dirty="0">
                <a:solidFill>
                  <a:schemeClr val="bg1"/>
                </a:solidFill>
                <a:latin typeface="Avenir LT Std 65 Medium" panose="020B0803020203020204" pitchFamily="34" charset="0"/>
              </a:rPr>
              <a:t>To conclude, based on the extensive EDA, hypothesis testing, and  forecasting done on the datasets provided, I highly recommend </a:t>
            </a:r>
            <a:r>
              <a:rPr lang="en-US" sz="2400" dirty="0">
                <a:solidFill>
                  <a:srgbClr val="FF6600"/>
                </a:solidFill>
                <a:effectLst>
                  <a:outerShdw blurRad="38100" dist="38100" dir="2700000" algn="tl">
                    <a:srgbClr val="000000">
                      <a:alpha val="43137"/>
                    </a:srgbClr>
                  </a:outerShdw>
                </a:effectLst>
                <a:latin typeface="Avenir LT Std 65 Medium" panose="020B0803020203020204" pitchFamily="34" charset="0"/>
              </a:rPr>
              <a:t>XYZ </a:t>
            </a:r>
            <a:r>
              <a:rPr lang="en-US" sz="2400" dirty="0">
                <a:solidFill>
                  <a:schemeClr val="bg1"/>
                </a:solidFill>
                <a:latin typeface="Avenir LT Std 65 Medium" panose="020B0803020203020204" pitchFamily="34" charset="0"/>
              </a:rPr>
              <a:t>to invest in </a:t>
            </a:r>
            <a:r>
              <a:rPr lang="en-US" sz="2400" dirty="0">
                <a:solidFill>
                  <a:srgbClr val="FFC000"/>
                </a:solidFill>
                <a:effectLst>
                  <a:outerShdw blurRad="38100" dist="38100" dir="2700000" algn="tl">
                    <a:srgbClr val="000000">
                      <a:alpha val="43137"/>
                    </a:srgbClr>
                  </a:outerShdw>
                </a:effectLst>
                <a:latin typeface="Avenir LT Std 65 Medium" panose="020B0803020203020204" pitchFamily="34" charset="0"/>
              </a:rPr>
              <a:t>Yellow Cab </a:t>
            </a:r>
            <a:r>
              <a:rPr lang="en-US" sz="2400" dirty="0">
                <a:solidFill>
                  <a:schemeClr val="bg1"/>
                </a:solidFill>
                <a:latin typeface="Avenir LT Std 65 Medium" panose="020B0803020203020204" pitchFamily="34" charset="0"/>
              </a:rPr>
              <a:t>for the following reasons: </a:t>
            </a:r>
          </a:p>
          <a:p>
            <a:pPr algn="just">
              <a:buFont typeface="Wingdings" panose="05000000000000000000" pitchFamily="2" charset="2"/>
              <a:buChar char="ü"/>
            </a:pPr>
            <a:endParaRPr lang="en-US" sz="2400" dirty="0">
              <a:solidFill>
                <a:schemeClr val="bg1"/>
              </a:solidFill>
              <a:latin typeface="Avenir LT Std 65 Medium" panose="020B0803020203020204" pitchFamily="34" charset="0"/>
            </a:endParaRPr>
          </a:p>
          <a:p>
            <a:pPr algn="just">
              <a:buFont typeface="Wingdings" panose="05000000000000000000" pitchFamily="2" charset="2"/>
              <a:buChar char="ü"/>
            </a:pPr>
            <a:r>
              <a:rPr lang="en-US" sz="2400" dirty="0">
                <a:solidFill>
                  <a:schemeClr val="bg1"/>
                </a:solidFill>
                <a:latin typeface="Avenir LT Std 65 Medium" panose="020B0803020203020204" pitchFamily="34" charset="0"/>
              </a:rPr>
              <a:t> </a:t>
            </a:r>
            <a:r>
              <a:rPr lang="en-US" sz="2400" dirty="0">
                <a:solidFill>
                  <a:srgbClr val="FF6600"/>
                </a:solidFill>
                <a:effectLst>
                  <a:outerShdw blurRad="38100" dist="38100" dir="2700000" algn="tl">
                    <a:srgbClr val="000000">
                      <a:alpha val="43137"/>
                    </a:srgbClr>
                  </a:outerShdw>
                </a:effectLst>
                <a:latin typeface="Avenir LT Std 65 Medium" panose="020B0803020203020204" pitchFamily="34" charset="0"/>
              </a:rPr>
              <a:t>Higher market share </a:t>
            </a:r>
            <a:r>
              <a:rPr lang="en-US" sz="2400" dirty="0">
                <a:solidFill>
                  <a:schemeClr val="bg1"/>
                </a:solidFill>
                <a:latin typeface="Avenir LT Std 65 Medium" panose="020B0803020203020204" pitchFamily="34" charset="0"/>
              </a:rPr>
              <a:t>across all cities, especially in New York.</a:t>
            </a:r>
          </a:p>
          <a:p>
            <a:pPr algn="just">
              <a:buFont typeface="Wingdings" panose="05000000000000000000" pitchFamily="2" charset="2"/>
              <a:buChar char="ü"/>
            </a:pPr>
            <a:r>
              <a:rPr lang="en-US" sz="2400" dirty="0">
                <a:solidFill>
                  <a:schemeClr val="bg1"/>
                </a:solidFill>
                <a:latin typeface="Avenir LT Std 65 Medium" panose="020B0803020203020204" pitchFamily="34" charset="0"/>
              </a:rPr>
              <a:t> </a:t>
            </a:r>
            <a:r>
              <a:rPr lang="en-US" sz="2400" b="1" dirty="0">
                <a:solidFill>
                  <a:srgbClr val="FF6600"/>
                </a:solidFill>
                <a:effectLst>
                  <a:outerShdw blurRad="38100" dist="38100" dir="2700000" algn="tl">
                    <a:srgbClr val="000000">
                      <a:alpha val="43137"/>
                    </a:srgbClr>
                  </a:outerShdw>
                </a:effectLst>
                <a:latin typeface="Avenir LT Std 65 Medium" panose="020B0803020203020204" pitchFamily="34" charset="0"/>
              </a:rPr>
              <a:t>Higher number of trips </a:t>
            </a:r>
            <a:r>
              <a:rPr lang="en-US" sz="2400" dirty="0">
                <a:solidFill>
                  <a:schemeClr val="bg1"/>
                </a:solidFill>
                <a:latin typeface="Avenir LT Std 65 Medium" panose="020B0803020203020204" pitchFamily="34" charset="0"/>
              </a:rPr>
              <a:t>every single day.</a:t>
            </a:r>
          </a:p>
          <a:p>
            <a:pPr algn="just">
              <a:buFont typeface="Wingdings" panose="05000000000000000000" pitchFamily="2" charset="2"/>
              <a:buChar char="ü"/>
            </a:pPr>
            <a:r>
              <a:rPr lang="en-US" sz="2400" dirty="0">
                <a:solidFill>
                  <a:schemeClr val="bg1"/>
                </a:solidFill>
                <a:latin typeface="Avenir LT Std 65 Medium" panose="020B0803020203020204" pitchFamily="34" charset="0"/>
              </a:rPr>
              <a:t> Despite losses during specific months, </a:t>
            </a:r>
            <a:r>
              <a:rPr lang="en-US" sz="2400" dirty="0">
                <a:solidFill>
                  <a:srgbClr val="FFC000"/>
                </a:solidFill>
                <a:effectLst>
                  <a:outerShdw blurRad="38100" dist="38100" dir="2700000" algn="tl">
                    <a:srgbClr val="000000">
                      <a:alpha val="43137"/>
                    </a:srgbClr>
                  </a:outerShdw>
                </a:effectLst>
                <a:latin typeface="Avenir LT Std 65 Medium" panose="020B0803020203020204" pitchFamily="34" charset="0"/>
              </a:rPr>
              <a:t>Yellow Cab </a:t>
            </a:r>
            <a:r>
              <a:rPr lang="en-US" sz="2400" dirty="0">
                <a:solidFill>
                  <a:schemeClr val="bg1"/>
                </a:solidFill>
                <a:latin typeface="Avenir LT Std 65 Medium" panose="020B0803020203020204" pitchFamily="34" charset="0"/>
              </a:rPr>
              <a:t>still </a:t>
            </a:r>
            <a:r>
              <a:rPr lang="en-US" sz="2400" dirty="0">
                <a:solidFill>
                  <a:srgbClr val="FF6600"/>
                </a:solidFill>
                <a:effectLst>
                  <a:outerShdw blurRad="38100" dist="38100" dir="2700000" algn="tl">
                    <a:srgbClr val="000000">
                      <a:alpha val="43137"/>
                    </a:srgbClr>
                  </a:outerShdw>
                </a:effectLst>
                <a:latin typeface="Avenir LT Std 65 Medium" panose="020B0803020203020204" pitchFamily="34" charset="0"/>
              </a:rPr>
              <a:t>outperforms Profit wise</a:t>
            </a:r>
            <a:r>
              <a:rPr lang="en-US" sz="2400" dirty="0">
                <a:solidFill>
                  <a:schemeClr val="bg1"/>
                </a:solidFill>
                <a:latin typeface="Avenir LT Std 65 Medium" panose="020B0803020203020204" pitchFamily="34" charset="0"/>
              </a:rPr>
              <a:t>.</a:t>
            </a:r>
          </a:p>
          <a:p>
            <a:pPr algn="just">
              <a:buFont typeface="Wingdings" panose="05000000000000000000" pitchFamily="2" charset="2"/>
              <a:buChar char="ü"/>
            </a:pPr>
            <a:r>
              <a:rPr lang="en-US" sz="2400" dirty="0">
                <a:solidFill>
                  <a:schemeClr val="bg1"/>
                </a:solidFill>
                <a:latin typeface="Avenir LT Std 65 Medium" panose="020B0803020203020204" pitchFamily="34" charset="0"/>
              </a:rPr>
              <a:t> </a:t>
            </a:r>
            <a:r>
              <a:rPr lang="en-US" sz="2400" dirty="0">
                <a:solidFill>
                  <a:srgbClr val="FF6600"/>
                </a:solidFill>
                <a:effectLst>
                  <a:outerShdw blurRad="38100" dist="38100" dir="2700000" algn="tl">
                    <a:srgbClr val="000000">
                      <a:alpha val="43137"/>
                    </a:srgbClr>
                  </a:outerShdw>
                </a:effectLst>
                <a:latin typeface="Avenir LT Std 65 Medium" panose="020B0803020203020204" pitchFamily="34" charset="0"/>
              </a:rPr>
              <a:t>Higher customer loyalty.</a:t>
            </a:r>
          </a:p>
          <a:p>
            <a:pPr algn="just">
              <a:buFont typeface="Wingdings" panose="05000000000000000000" pitchFamily="2" charset="2"/>
              <a:buChar char="ü"/>
            </a:pPr>
            <a:r>
              <a:rPr lang="en-US" sz="2400" dirty="0">
                <a:solidFill>
                  <a:schemeClr val="bg1"/>
                </a:solidFill>
                <a:latin typeface="Avenir LT Std 65 Medium" panose="020B0803020203020204" pitchFamily="34" charset="0"/>
              </a:rPr>
              <a:t> </a:t>
            </a:r>
            <a:r>
              <a:rPr lang="en-US" sz="2400" dirty="0">
                <a:solidFill>
                  <a:srgbClr val="FF6600"/>
                </a:solidFill>
                <a:effectLst>
                  <a:outerShdw blurRad="38100" dist="38100" dir="2700000" algn="tl">
                    <a:srgbClr val="000000">
                      <a:alpha val="43137"/>
                    </a:srgbClr>
                  </a:outerShdw>
                </a:effectLst>
                <a:latin typeface="Avenir LT Std 65 Medium" panose="020B0803020203020204" pitchFamily="34" charset="0"/>
              </a:rPr>
              <a:t>Forecasts</a:t>
            </a:r>
            <a:r>
              <a:rPr lang="en-US" sz="2400" dirty="0">
                <a:solidFill>
                  <a:schemeClr val="bg1"/>
                </a:solidFill>
                <a:latin typeface="Avenir LT Std 65 Medium" panose="020B0803020203020204" pitchFamily="34" charset="0"/>
              </a:rPr>
              <a:t> for next two years shows </a:t>
            </a:r>
            <a:r>
              <a:rPr lang="en-US" sz="2400" dirty="0">
                <a:solidFill>
                  <a:srgbClr val="FF6600"/>
                </a:solidFill>
                <a:effectLst>
                  <a:outerShdw blurRad="38100" dist="38100" dir="2700000" algn="tl">
                    <a:srgbClr val="000000">
                      <a:alpha val="43137"/>
                    </a:srgbClr>
                  </a:outerShdw>
                </a:effectLst>
                <a:latin typeface="Avenir LT Std 65 Medium" panose="020B0803020203020204" pitchFamily="34" charset="0"/>
              </a:rPr>
              <a:t>Yellow Cab will still outperform its rival every single day.</a:t>
            </a:r>
            <a:r>
              <a:rPr lang="en-US" sz="2400" dirty="0">
                <a:solidFill>
                  <a:schemeClr val="bg1"/>
                </a:solidFill>
                <a:latin typeface="Avenir LT Std 65 Medium" panose="020B0803020203020204" pitchFamily="34" charset="0"/>
              </a:rPr>
              <a:t> </a:t>
            </a:r>
          </a:p>
          <a:p>
            <a:pPr algn="just">
              <a:buFont typeface="Wingdings" panose="05000000000000000000" pitchFamily="2" charset="2"/>
              <a:buChar char="ü"/>
            </a:pPr>
            <a:endParaRPr lang="en-US" sz="2400" dirty="0">
              <a:solidFill>
                <a:schemeClr val="bg1"/>
              </a:solidFill>
              <a:latin typeface="Avenir LT Std 65 Medium" panose="020B0803020203020204" pitchFamily="34" charset="0"/>
            </a:endParaRPr>
          </a:p>
        </p:txBody>
      </p:sp>
      <p:sp>
        <p:nvSpPr>
          <p:cNvPr id="4" name="Slide Number Placeholder 3">
            <a:extLst>
              <a:ext uri="{FF2B5EF4-FFF2-40B4-BE49-F238E27FC236}">
                <a16:creationId xmlns:a16="http://schemas.microsoft.com/office/drawing/2014/main" id="{A2B925E2-A7A5-474B-BC08-182F3AB1B773}"/>
              </a:ext>
            </a:extLst>
          </p:cNvPr>
          <p:cNvSpPr>
            <a:spLocks noGrp="1"/>
          </p:cNvSpPr>
          <p:nvPr>
            <p:ph type="sldNum" sz="quarter" idx="12"/>
          </p:nvPr>
        </p:nvSpPr>
        <p:spPr/>
        <p:txBody>
          <a:bodyPr/>
          <a:lstStyle/>
          <a:p>
            <a:fld id="{48F63A3B-78C7-47BE-AE5E-E10140E04643}" type="slidenum">
              <a:rPr lang="en-US" smtClean="0"/>
              <a:t>58</a:t>
            </a:fld>
            <a:endParaRPr lang="en-US"/>
          </a:p>
        </p:txBody>
      </p:sp>
      <p:pic>
        <p:nvPicPr>
          <p:cNvPr id="5" name="Picture 4">
            <a:extLst>
              <a:ext uri="{FF2B5EF4-FFF2-40B4-BE49-F238E27FC236}">
                <a16:creationId xmlns:a16="http://schemas.microsoft.com/office/drawing/2014/main" id="{BD144334-A875-45B9-BD77-DB55822B075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37373" y="0"/>
            <a:ext cx="1654627" cy="994232"/>
          </a:xfrm>
          <a:prstGeom prst="rect">
            <a:avLst/>
          </a:prstGeom>
        </p:spPr>
      </p:pic>
      <p:sp>
        <p:nvSpPr>
          <p:cNvPr id="8" name="Title 1">
            <a:extLst>
              <a:ext uri="{FF2B5EF4-FFF2-40B4-BE49-F238E27FC236}">
                <a16:creationId xmlns:a16="http://schemas.microsoft.com/office/drawing/2014/main" id="{23F04407-F8AF-4FE3-8BBB-7E4376260E89}"/>
              </a:ext>
            </a:extLst>
          </p:cNvPr>
          <p:cNvSpPr txBox="1">
            <a:spLocks/>
          </p:cNvSpPr>
          <p:nvPr/>
        </p:nvSpPr>
        <p:spPr>
          <a:xfrm>
            <a:off x="718930" y="1725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rgbClr val="FF6600"/>
                </a:solidFill>
                <a:effectLst>
                  <a:outerShdw blurRad="38100" dist="38100" dir="2700000" algn="tl">
                    <a:srgbClr val="000000">
                      <a:alpha val="43137"/>
                    </a:srgbClr>
                  </a:outerShdw>
                </a:effectLst>
                <a:latin typeface="Avenir LT Std 65 Medium" panose="020B0803020203020204" pitchFamily="34" charset="0"/>
              </a:rPr>
              <a:t>Conclusion</a:t>
            </a:r>
            <a:endParaRPr lang="en-US" dirty="0">
              <a:solidFill>
                <a:srgbClr val="FFC0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63571554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B8F26E-9345-4747-9094-972E38700A17}"/>
              </a:ext>
            </a:extLst>
          </p:cNvPr>
          <p:cNvSpPr>
            <a:spLocks noGrp="1"/>
          </p:cNvSpPr>
          <p:nvPr>
            <p:ph type="ctrTitle"/>
          </p:nvPr>
        </p:nvSpPr>
        <p:spPr>
          <a:xfrm rot="5400000">
            <a:off x="2667001" y="-2667002"/>
            <a:ext cx="6858002" cy="12192001"/>
          </a:xfrm>
          <a:solidFill>
            <a:srgbClr val="3B3B3B"/>
          </a:solidFill>
        </p:spPr>
        <p:txBody>
          <a:bodyPr vert="vert270" anchor="t" anchorCtr="0"/>
          <a:lstStyle/>
          <a:p>
            <a:br>
              <a:rPr lang="en-US" b="1" dirty="0">
                <a:solidFill>
                  <a:srgbClr val="FF6600"/>
                </a:solidFill>
              </a:rPr>
            </a:br>
            <a:br>
              <a:rPr lang="en-US" b="1" dirty="0">
                <a:solidFill>
                  <a:srgbClr val="FF6600"/>
                </a:solidFill>
              </a:rPr>
            </a:br>
            <a:r>
              <a:rPr lang="en-US" sz="11500" b="1" dirty="0">
                <a:solidFill>
                  <a:srgbClr val="FF6600"/>
                </a:solidFill>
                <a:latin typeface="Avenir LT Std 65 Medium" panose="020B0803020203020204" pitchFamily="34" charset="0"/>
              </a:rPr>
              <a:t>Thank You!</a:t>
            </a:r>
            <a:endParaRPr lang="en-US" sz="6600" b="1" dirty="0">
              <a:solidFill>
                <a:srgbClr val="FF6600"/>
              </a:solidFill>
              <a:latin typeface="Avenir LT Std 65 Medium" panose="020B0803020203020204" pitchFamily="34" charset="0"/>
            </a:endParaRPr>
          </a:p>
        </p:txBody>
      </p:sp>
      <p:pic>
        <p:nvPicPr>
          <p:cNvPr id="4" name="Picture 3">
            <a:extLst>
              <a:ext uri="{FF2B5EF4-FFF2-40B4-BE49-F238E27FC236}">
                <a16:creationId xmlns:a16="http://schemas.microsoft.com/office/drawing/2014/main" id="{7A465064-0714-5743-882B-8875105A702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37372" y="0"/>
            <a:ext cx="1654627" cy="994232"/>
          </a:xfrm>
          <a:prstGeom prst="rect">
            <a:avLst/>
          </a:prstGeom>
        </p:spPr>
      </p:pic>
      <p:pic>
        <p:nvPicPr>
          <p:cNvPr id="8" name="Graphic 7" descr="Handshake with solid fill">
            <a:extLst>
              <a:ext uri="{FF2B5EF4-FFF2-40B4-BE49-F238E27FC236}">
                <a16:creationId xmlns:a16="http://schemas.microsoft.com/office/drawing/2014/main" id="{8B8A6B6D-DFC0-4C81-8CFE-92B76704F8D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983106" y="2632212"/>
            <a:ext cx="4225788" cy="4225788"/>
          </a:xfrm>
          <a:prstGeom prst="rect">
            <a:avLst/>
          </a:prstGeom>
        </p:spPr>
      </p:pic>
    </p:spTree>
    <p:extLst>
      <p:ext uri="{BB962C8B-B14F-4D97-AF65-F5344CB8AC3E}">
        <p14:creationId xmlns:p14="http://schemas.microsoft.com/office/powerpoint/2010/main" val="1168210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07CB78C-FDCF-4F53-A8D2-09A4BBBF353D}"/>
              </a:ext>
            </a:extLst>
          </p:cNvPr>
          <p:cNvSpPr txBox="1">
            <a:spLocks/>
          </p:cNvSpPr>
          <p:nvPr/>
        </p:nvSpPr>
        <p:spPr>
          <a:xfrm rot="5400000">
            <a:off x="2666998" y="-2667000"/>
            <a:ext cx="6858002" cy="12192002"/>
          </a:xfrm>
          <a:prstGeom prst="rect">
            <a:avLst/>
          </a:prstGeom>
          <a:solidFill>
            <a:srgbClr val="3B3B3B"/>
          </a:solidFill>
        </p:spPr>
        <p:txBody>
          <a:bodyPr vert="vert270" lIns="91440" tIns="45720" rIns="91440" bIns="45720" rtlCol="0" anchor="t"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br>
              <a:rPr lang="en-US" dirty="0">
                <a:solidFill>
                  <a:srgbClr val="FF6600"/>
                </a:solidFill>
              </a:rPr>
            </a:br>
            <a:br>
              <a:rPr lang="en-US" dirty="0">
                <a:solidFill>
                  <a:srgbClr val="FF6600"/>
                </a:solidFill>
              </a:rPr>
            </a:br>
            <a:br>
              <a:rPr lang="en-US" dirty="0">
                <a:solidFill>
                  <a:srgbClr val="FF6600"/>
                </a:solidFill>
              </a:rPr>
            </a:br>
            <a:endParaRPr lang="en-US" b="1" dirty="0">
              <a:solidFill>
                <a:srgbClr val="FF6600"/>
              </a:solidFill>
              <a:latin typeface="Avenir LT Std 65 Medium" panose="020B0803020203020204" pitchFamily="34" charset="0"/>
            </a:endParaRPr>
          </a:p>
        </p:txBody>
      </p:sp>
      <p:sp>
        <p:nvSpPr>
          <p:cNvPr id="4" name="Slide Number Placeholder 3">
            <a:extLst>
              <a:ext uri="{FF2B5EF4-FFF2-40B4-BE49-F238E27FC236}">
                <a16:creationId xmlns:a16="http://schemas.microsoft.com/office/drawing/2014/main" id="{D36D8AC2-199D-48B1-BF5C-6C917CA0C387}"/>
              </a:ext>
            </a:extLst>
          </p:cNvPr>
          <p:cNvSpPr>
            <a:spLocks noGrp="1"/>
          </p:cNvSpPr>
          <p:nvPr>
            <p:ph type="sldNum" sz="quarter" idx="12"/>
          </p:nvPr>
        </p:nvSpPr>
        <p:spPr/>
        <p:txBody>
          <a:bodyPr/>
          <a:lstStyle/>
          <a:p>
            <a:fld id="{48F63A3B-78C7-47BE-AE5E-E10140E04643}" type="slidenum">
              <a:rPr lang="en-US" smtClean="0"/>
              <a:t>6</a:t>
            </a:fld>
            <a:endParaRPr lang="en-US"/>
          </a:p>
        </p:txBody>
      </p:sp>
      <p:sp>
        <p:nvSpPr>
          <p:cNvPr id="6" name="Title 1">
            <a:extLst>
              <a:ext uri="{FF2B5EF4-FFF2-40B4-BE49-F238E27FC236}">
                <a16:creationId xmlns:a16="http://schemas.microsoft.com/office/drawing/2014/main" id="{2F517A98-84DD-43A4-96DA-9D9C3F13A2F3}"/>
              </a:ext>
            </a:extLst>
          </p:cNvPr>
          <p:cNvSpPr>
            <a:spLocks noGrp="1"/>
          </p:cNvSpPr>
          <p:nvPr>
            <p:ph type="title"/>
          </p:nvPr>
        </p:nvSpPr>
        <p:spPr>
          <a:xfrm>
            <a:off x="705679" y="501650"/>
            <a:ext cx="10515600" cy="1325563"/>
          </a:xfrm>
        </p:spPr>
        <p:txBody>
          <a:bodyPr>
            <a:normAutofit/>
          </a:bodyPr>
          <a:lstStyle/>
          <a:p>
            <a:pPr algn="ctr"/>
            <a:r>
              <a:rPr lang="en-US" sz="5400" dirty="0">
                <a:solidFill>
                  <a:srgbClr val="FF6600"/>
                </a:solidFill>
                <a:effectLst>
                  <a:outerShdw blurRad="38100" dist="38100" dir="2700000" algn="tl">
                    <a:srgbClr val="000000">
                      <a:alpha val="43137"/>
                    </a:srgbClr>
                  </a:outerShdw>
                </a:effectLst>
                <a:latin typeface="Avenir LT Std 65 Medium" panose="020B0803020203020204" pitchFamily="34" charset="0"/>
              </a:rPr>
              <a:t>Tools Used</a:t>
            </a:r>
            <a:endParaRPr lang="en-US" sz="5400" dirty="0">
              <a:effectLst>
                <a:outerShdw blurRad="38100" dist="38100" dir="2700000" algn="tl">
                  <a:srgbClr val="000000">
                    <a:alpha val="43137"/>
                  </a:srgbClr>
                </a:outerShdw>
              </a:effectLst>
              <a:latin typeface="Avenir LT Std 45 Book" panose="020B0502020203020204" pitchFamily="34" charset="0"/>
            </a:endParaRPr>
          </a:p>
        </p:txBody>
      </p:sp>
      <p:pic>
        <p:nvPicPr>
          <p:cNvPr id="8" name="Picture 7" descr="Shape&#10;&#10;Description automatically generated with low confidence">
            <a:extLst>
              <a:ext uri="{FF2B5EF4-FFF2-40B4-BE49-F238E27FC236}">
                <a16:creationId xmlns:a16="http://schemas.microsoft.com/office/drawing/2014/main" id="{340468D4-FBB2-40B3-AFA5-BF18560E13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2411170"/>
            <a:ext cx="2035660" cy="2035660"/>
          </a:xfrm>
          <a:prstGeom prst="rect">
            <a:avLst/>
          </a:prstGeom>
          <a:solidFill>
            <a:srgbClr val="FF6600"/>
          </a:solidFill>
        </p:spPr>
      </p:pic>
      <p:pic>
        <p:nvPicPr>
          <p:cNvPr id="10" name="Picture 9" descr="Shape&#10;&#10;Description automatically generated with low confidence">
            <a:extLst>
              <a:ext uri="{FF2B5EF4-FFF2-40B4-BE49-F238E27FC236}">
                <a16:creationId xmlns:a16="http://schemas.microsoft.com/office/drawing/2014/main" id="{300E8FA2-38F5-40EB-8CBA-E1FF692124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21263" y="2411170"/>
            <a:ext cx="2035660" cy="2035660"/>
          </a:xfrm>
          <a:prstGeom prst="rect">
            <a:avLst/>
          </a:prstGeom>
          <a:solidFill>
            <a:srgbClr val="FF6600"/>
          </a:solidFill>
        </p:spPr>
      </p:pic>
      <p:sp>
        <p:nvSpPr>
          <p:cNvPr id="11" name="TextBox 10">
            <a:extLst>
              <a:ext uri="{FF2B5EF4-FFF2-40B4-BE49-F238E27FC236}">
                <a16:creationId xmlns:a16="http://schemas.microsoft.com/office/drawing/2014/main" id="{E04DEE9E-1993-4F02-A567-65C18CBAE9F3}"/>
              </a:ext>
            </a:extLst>
          </p:cNvPr>
          <p:cNvSpPr txBox="1"/>
          <p:nvPr/>
        </p:nvSpPr>
        <p:spPr>
          <a:xfrm>
            <a:off x="3038031" y="2875002"/>
            <a:ext cx="3419061" cy="1107996"/>
          </a:xfrm>
          <a:prstGeom prst="rect">
            <a:avLst/>
          </a:prstGeom>
          <a:noFill/>
        </p:spPr>
        <p:txBody>
          <a:bodyPr wrap="square" rtlCol="0">
            <a:spAutoFit/>
          </a:bodyPr>
          <a:lstStyle/>
          <a:p>
            <a:r>
              <a:rPr lang="en-US" sz="6600" dirty="0">
                <a:solidFill>
                  <a:srgbClr val="FF6600"/>
                </a:solidFill>
                <a:effectLst>
                  <a:outerShdw blurRad="38100" dist="38100" dir="2700000" algn="tl">
                    <a:srgbClr val="000000">
                      <a:alpha val="43137"/>
                    </a:srgbClr>
                  </a:outerShdw>
                </a:effectLst>
                <a:latin typeface="Avenir LT Std 65 Medium" panose="020B0803020203020204" pitchFamily="34" charset="0"/>
              </a:rPr>
              <a:t>Tableau</a:t>
            </a:r>
          </a:p>
        </p:txBody>
      </p:sp>
      <p:sp>
        <p:nvSpPr>
          <p:cNvPr id="14" name="TextBox 13">
            <a:extLst>
              <a:ext uri="{FF2B5EF4-FFF2-40B4-BE49-F238E27FC236}">
                <a16:creationId xmlns:a16="http://schemas.microsoft.com/office/drawing/2014/main" id="{42C5D22A-F596-4A01-9F0E-784BF1FA9952}"/>
              </a:ext>
            </a:extLst>
          </p:cNvPr>
          <p:cNvSpPr txBox="1"/>
          <p:nvPr/>
        </p:nvSpPr>
        <p:spPr>
          <a:xfrm>
            <a:off x="8821094" y="2875002"/>
            <a:ext cx="3005978" cy="1107996"/>
          </a:xfrm>
          <a:prstGeom prst="rect">
            <a:avLst/>
          </a:prstGeom>
          <a:noFill/>
        </p:spPr>
        <p:txBody>
          <a:bodyPr wrap="square" rtlCol="0">
            <a:spAutoFit/>
          </a:bodyPr>
          <a:lstStyle/>
          <a:p>
            <a:r>
              <a:rPr lang="en-US" sz="6600" dirty="0">
                <a:solidFill>
                  <a:srgbClr val="FF6600"/>
                </a:solidFill>
                <a:effectLst>
                  <a:outerShdw blurRad="38100" dist="38100" dir="2700000" algn="tl">
                    <a:srgbClr val="000000">
                      <a:alpha val="43137"/>
                    </a:srgbClr>
                  </a:outerShdw>
                </a:effectLst>
                <a:latin typeface="Avenir LT Std 65 Medium" panose="020B0803020203020204" pitchFamily="34" charset="0"/>
              </a:rPr>
              <a:t>Python</a:t>
            </a:r>
          </a:p>
        </p:txBody>
      </p:sp>
    </p:spTree>
    <p:extLst>
      <p:ext uri="{BB962C8B-B14F-4D97-AF65-F5344CB8AC3E}">
        <p14:creationId xmlns:p14="http://schemas.microsoft.com/office/powerpoint/2010/main" val="22651938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6C5C7615-BDD2-4E91-81F7-E69D394BE076}"/>
              </a:ext>
            </a:extLst>
          </p:cNvPr>
          <p:cNvSpPr txBox="1">
            <a:spLocks/>
          </p:cNvSpPr>
          <p:nvPr/>
        </p:nvSpPr>
        <p:spPr>
          <a:xfrm rot="5400000">
            <a:off x="2666998" y="-2653748"/>
            <a:ext cx="6858002" cy="12192002"/>
          </a:xfrm>
          <a:prstGeom prst="rect">
            <a:avLst/>
          </a:prstGeom>
          <a:solidFill>
            <a:srgbClr val="3B3B3B"/>
          </a:solidFill>
        </p:spPr>
        <p:txBody>
          <a:bodyPr vert="vert270" lIns="91440" tIns="45720" rIns="91440" bIns="45720" rtlCol="0" anchor="t"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br>
              <a:rPr lang="en-US" dirty="0">
                <a:solidFill>
                  <a:srgbClr val="FF6600"/>
                </a:solidFill>
              </a:rPr>
            </a:br>
            <a:br>
              <a:rPr lang="en-US" dirty="0">
                <a:solidFill>
                  <a:srgbClr val="FF6600"/>
                </a:solidFill>
              </a:rPr>
            </a:br>
            <a:br>
              <a:rPr lang="en-US" dirty="0">
                <a:solidFill>
                  <a:srgbClr val="FF6600"/>
                </a:solidFill>
              </a:rPr>
            </a:br>
            <a:endParaRPr lang="en-US" b="1" dirty="0">
              <a:solidFill>
                <a:srgbClr val="FF6600"/>
              </a:solidFill>
              <a:latin typeface="Avenir LT Std 65 Medium" panose="020B0803020203020204" pitchFamily="34" charset="0"/>
            </a:endParaRPr>
          </a:p>
        </p:txBody>
      </p:sp>
      <p:sp>
        <p:nvSpPr>
          <p:cNvPr id="2" name="Title 1">
            <a:extLst>
              <a:ext uri="{FF2B5EF4-FFF2-40B4-BE49-F238E27FC236}">
                <a16:creationId xmlns:a16="http://schemas.microsoft.com/office/drawing/2014/main" id="{0764A0A3-29CC-491F-AEB5-40E6F6097736}"/>
              </a:ext>
            </a:extLst>
          </p:cNvPr>
          <p:cNvSpPr>
            <a:spLocks noGrp="1"/>
          </p:cNvSpPr>
          <p:nvPr>
            <p:ph type="title"/>
          </p:nvPr>
        </p:nvSpPr>
        <p:spPr>
          <a:xfrm>
            <a:off x="838200" y="18255"/>
            <a:ext cx="10515600" cy="1325563"/>
          </a:xfrm>
        </p:spPr>
        <p:txBody>
          <a:bodyPr/>
          <a:lstStyle/>
          <a:p>
            <a:r>
              <a:rPr lang="en-US" sz="4400" dirty="0">
                <a:solidFill>
                  <a:srgbClr val="FF6600"/>
                </a:solidFill>
                <a:effectLst>
                  <a:outerShdw blurRad="38100" dist="38100" dir="2700000" algn="tl">
                    <a:srgbClr val="000000">
                      <a:alpha val="43137"/>
                    </a:srgbClr>
                  </a:outerShdw>
                </a:effectLst>
                <a:latin typeface="Avenir LT Std 65 Medium" panose="020B0803020203020204" pitchFamily="34" charset="0"/>
              </a:rPr>
              <a:t>Data Preparation</a:t>
            </a:r>
            <a:endParaRPr lang="en-US" dirty="0">
              <a:effectLst>
                <a:outerShdw blurRad="38100" dist="38100" dir="2700000" algn="tl">
                  <a:srgbClr val="000000">
                    <a:alpha val="43137"/>
                  </a:srgbClr>
                </a:outerShdw>
              </a:effectLst>
            </a:endParaRPr>
          </a:p>
        </p:txBody>
      </p:sp>
      <p:sp>
        <p:nvSpPr>
          <p:cNvPr id="4" name="Slide Number Placeholder 3">
            <a:extLst>
              <a:ext uri="{FF2B5EF4-FFF2-40B4-BE49-F238E27FC236}">
                <a16:creationId xmlns:a16="http://schemas.microsoft.com/office/drawing/2014/main" id="{43E6B2A9-1623-430D-941F-86F0A2529EEE}"/>
              </a:ext>
            </a:extLst>
          </p:cNvPr>
          <p:cNvSpPr>
            <a:spLocks noGrp="1"/>
          </p:cNvSpPr>
          <p:nvPr>
            <p:ph type="sldNum" sz="quarter" idx="12"/>
          </p:nvPr>
        </p:nvSpPr>
        <p:spPr/>
        <p:txBody>
          <a:bodyPr/>
          <a:lstStyle/>
          <a:p>
            <a:fld id="{48F63A3B-78C7-47BE-AE5E-E10140E04643}" type="slidenum">
              <a:rPr lang="en-US" smtClean="0"/>
              <a:t>7</a:t>
            </a:fld>
            <a:endParaRPr lang="en-US"/>
          </a:p>
        </p:txBody>
      </p:sp>
      <p:sp>
        <p:nvSpPr>
          <p:cNvPr id="9" name="Content Placeholder 8">
            <a:extLst>
              <a:ext uri="{FF2B5EF4-FFF2-40B4-BE49-F238E27FC236}">
                <a16:creationId xmlns:a16="http://schemas.microsoft.com/office/drawing/2014/main" id="{398CFE93-8772-4D78-BCAA-A3510F220867}"/>
              </a:ext>
            </a:extLst>
          </p:cNvPr>
          <p:cNvSpPr>
            <a:spLocks noGrp="1"/>
          </p:cNvSpPr>
          <p:nvPr>
            <p:ph idx="1"/>
          </p:nvPr>
        </p:nvSpPr>
        <p:spPr>
          <a:xfrm>
            <a:off x="838200" y="1126436"/>
            <a:ext cx="10515600" cy="5229914"/>
          </a:xfrm>
        </p:spPr>
        <p:txBody>
          <a:bodyPr>
            <a:normAutofit/>
          </a:bodyPr>
          <a:lstStyle/>
          <a:p>
            <a:pPr algn="just">
              <a:buFont typeface="Courier New" panose="02070309020205020404" pitchFamily="49" charset="0"/>
              <a:buChar char="o"/>
            </a:pPr>
            <a:r>
              <a:rPr lang="en-US" sz="1800" dirty="0">
                <a:solidFill>
                  <a:schemeClr val="bg1"/>
                </a:solidFill>
                <a:latin typeface="Avenir LT Std 65 Medium" panose="020B0803020203020204" pitchFamily="34" charset="0"/>
              </a:rPr>
              <a:t>Four data sets that contains information on Two cab companies had been provided. </a:t>
            </a:r>
          </a:p>
          <a:p>
            <a:pPr algn="just">
              <a:buFont typeface="Courier New" panose="02070309020205020404" pitchFamily="49" charset="0"/>
              <a:buChar char="o"/>
            </a:pPr>
            <a:r>
              <a:rPr lang="en-US" sz="1800" dirty="0">
                <a:solidFill>
                  <a:schemeClr val="bg1"/>
                </a:solidFill>
                <a:latin typeface="Avenir LT Std 65 Medium" panose="020B0803020203020204" pitchFamily="34" charset="0"/>
              </a:rPr>
              <a:t>Each data set represents different aspects of the customer profile. </a:t>
            </a:r>
          </a:p>
          <a:p>
            <a:pPr algn="just">
              <a:buFont typeface="Courier New" panose="02070309020205020404" pitchFamily="49" charset="0"/>
              <a:buChar char="o"/>
            </a:pPr>
            <a:r>
              <a:rPr lang="en-US" sz="1800" dirty="0">
                <a:solidFill>
                  <a:schemeClr val="bg1"/>
                </a:solidFill>
                <a:latin typeface="Avenir LT Std 65 Medium" panose="020B0803020203020204" pitchFamily="34" charset="0"/>
              </a:rPr>
              <a:t>Time period of data is from </a:t>
            </a:r>
            <a:r>
              <a:rPr lang="en-US" sz="1800" dirty="0">
                <a:solidFill>
                  <a:srgbClr val="FF6600"/>
                </a:solidFill>
                <a:latin typeface="Avenir LT Std 65 Medium" panose="020B0803020203020204" pitchFamily="34" charset="0"/>
              </a:rPr>
              <a:t>02</a:t>
            </a:r>
            <a:r>
              <a:rPr lang="en-US" sz="1800" baseline="30000" dirty="0">
                <a:solidFill>
                  <a:srgbClr val="FF6600"/>
                </a:solidFill>
                <a:latin typeface="Avenir LT Std 65 Medium" panose="020B0803020203020204" pitchFamily="34" charset="0"/>
              </a:rPr>
              <a:t>nd</a:t>
            </a:r>
            <a:r>
              <a:rPr lang="en-US" sz="1800" dirty="0">
                <a:solidFill>
                  <a:srgbClr val="FF6600"/>
                </a:solidFill>
                <a:latin typeface="Avenir LT Std 65 Medium" panose="020B0803020203020204" pitchFamily="34" charset="0"/>
              </a:rPr>
              <a:t> January 2016 until 31</a:t>
            </a:r>
            <a:r>
              <a:rPr lang="en-US" sz="1800" baseline="30000" dirty="0">
                <a:solidFill>
                  <a:srgbClr val="FF6600"/>
                </a:solidFill>
                <a:latin typeface="Avenir LT Std 65 Medium" panose="020B0803020203020204" pitchFamily="34" charset="0"/>
              </a:rPr>
              <a:t>st</a:t>
            </a:r>
            <a:r>
              <a:rPr lang="en-US" sz="1800" dirty="0">
                <a:solidFill>
                  <a:srgbClr val="FF6600"/>
                </a:solidFill>
                <a:latin typeface="Avenir LT Std 65 Medium" panose="020B0803020203020204" pitchFamily="34" charset="0"/>
              </a:rPr>
              <a:t> December 2018</a:t>
            </a:r>
            <a:r>
              <a:rPr lang="en-US" sz="1800" dirty="0">
                <a:solidFill>
                  <a:schemeClr val="bg1"/>
                </a:solidFill>
                <a:latin typeface="Avenir LT Std 65 Medium" panose="020B0803020203020204" pitchFamily="34" charset="0"/>
              </a:rPr>
              <a:t>.</a:t>
            </a:r>
          </a:p>
          <a:p>
            <a:pPr marL="0" indent="0" algn="just">
              <a:buNone/>
            </a:pPr>
            <a:endParaRPr lang="en-US" sz="1800" dirty="0">
              <a:solidFill>
                <a:schemeClr val="bg1"/>
              </a:solidFill>
              <a:latin typeface="Avenir LT Std 65 Medium" panose="020B0803020203020204" pitchFamily="34" charset="0"/>
            </a:endParaRPr>
          </a:p>
          <a:p>
            <a:pPr algn="just">
              <a:buFont typeface="Courier New" panose="02070309020205020404" pitchFamily="49" charset="0"/>
              <a:buChar char="o"/>
            </a:pPr>
            <a:r>
              <a:rPr lang="en-US" sz="1800" dirty="0">
                <a:solidFill>
                  <a:schemeClr val="bg1"/>
                </a:solidFill>
                <a:latin typeface="Avenir LT Std 65 Medium" panose="020B0803020203020204" pitchFamily="34" charset="0"/>
              </a:rPr>
              <a:t>Master Dataset was created by inner joining:</a:t>
            </a:r>
          </a:p>
          <a:p>
            <a:pPr lvl="1" algn="just">
              <a:lnSpc>
                <a:spcPct val="120000"/>
              </a:lnSpc>
              <a:buFont typeface="Wingdings" panose="05000000000000000000" pitchFamily="2" charset="2"/>
              <a:buChar char="Ø"/>
            </a:pPr>
            <a:r>
              <a:rPr lang="en-US" sz="1600" dirty="0">
                <a:solidFill>
                  <a:srgbClr val="FF6600"/>
                </a:solidFill>
                <a:latin typeface="Avenir LT Std 65 Medium" panose="020B0803020203020204" pitchFamily="34" charset="0"/>
              </a:rPr>
              <a:t>Cab_Data.csv:</a:t>
            </a:r>
            <a:r>
              <a:rPr lang="en-US" sz="1600" dirty="0">
                <a:solidFill>
                  <a:schemeClr val="bg1"/>
                </a:solidFill>
                <a:latin typeface="Avenir LT Std 65 Medium" panose="020B0803020203020204" pitchFamily="34" charset="0"/>
              </a:rPr>
              <a:t> Includes details of transaction for both cab companies.</a:t>
            </a:r>
          </a:p>
          <a:p>
            <a:pPr lvl="1" algn="just">
              <a:lnSpc>
                <a:spcPct val="120000"/>
              </a:lnSpc>
              <a:buFont typeface="Wingdings" panose="05000000000000000000" pitchFamily="2" charset="2"/>
              <a:buChar char="Ø"/>
            </a:pPr>
            <a:r>
              <a:rPr lang="en-US" sz="1600" dirty="0">
                <a:solidFill>
                  <a:srgbClr val="FF6600"/>
                </a:solidFill>
                <a:latin typeface="Avenir LT Std 65 Medium" panose="020B0803020203020204" pitchFamily="34" charset="0"/>
              </a:rPr>
              <a:t>Customer_ID.csv:</a:t>
            </a:r>
            <a:r>
              <a:rPr lang="en-US" sz="1600" dirty="0">
                <a:solidFill>
                  <a:schemeClr val="bg1"/>
                </a:solidFill>
                <a:latin typeface="Avenir LT Std 65 Medium" panose="020B0803020203020204" pitchFamily="34" charset="0"/>
              </a:rPr>
              <a:t> Mapping table that contains a unique identifier which links the customer’s demographic details.</a:t>
            </a:r>
          </a:p>
          <a:p>
            <a:pPr lvl="1" algn="just">
              <a:lnSpc>
                <a:spcPct val="120000"/>
              </a:lnSpc>
              <a:buFont typeface="Wingdings" panose="05000000000000000000" pitchFamily="2" charset="2"/>
              <a:buChar char="Ø"/>
            </a:pPr>
            <a:r>
              <a:rPr lang="en-US" sz="1600" dirty="0">
                <a:solidFill>
                  <a:srgbClr val="FF6600"/>
                </a:solidFill>
                <a:latin typeface="Avenir LT Std 65 Medium" panose="020B0803020203020204" pitchFamily="34" charset="0"/>
              </a:rPr>
              <a:t>Transaction_ID.csv:</a:t>
            </a:r>
            <a:r>
              <a:rPr lang="en-US" sz="1600" dirty="0">
                <a:solidFill>
                  <a:schemeClr val="bg1"/>
                </a:solidFill>
                <a:latin typeface="Avenir LT Std 65 Medium" panose="020B0803020203020204" pitchFamily="34" charset="0"/>
              </a:rPr>
              <a:t> Mapping table that contains transaction to customer mapping and payment mode.</a:t>
            </a:r>
            <a:endParaRPr lang="en-US" dirty="0">
              <a:solidFill>
                <a:schemeClr val="bg1"/>
              </a:solidFill>
              <a:latin typeface="Avenir LT Std 65 Medium" panose="020B0803020203020204" pitchFamily="34" charset="0"/>
            </a:endParaRPr>
          </a:p>
          <a:p>
            <a:pPr marL="0" indent="0" algn="just">
              <a:lnSpc>
                <a:spcPct val="120000"/>
              </a:lnSpc>
              <a:buNone/>
            </a:pPr>
            <a:r>
              <a:rPr lang="en-US" sz="1800" dirty="0">
                <a:solidFill>
                  <a:schemeClr val="bg1"/>
                </a:solidFill>
                <a:latin typeface="Avenir LT Std 65 Medium" panose="020B0803020203020204" pitchFamily="34" charset="0"/>
              </a:rPr>
              <a:t>The fourth Dataset, </a:t>
            </a:r>
            <a:r>
              <a:rPr lang="en-US" sz="1800" dirty="0">
                <a:solidFill>
                  <a:srgbClr val="FF6600"/>
                </a:solidFill>
                <a:latin typeface="Avenir LT Std 65 Medium" panose="020B0803020203020204" pitchFamily="34" charset="0"/>
              </a:rPr>
              <a:t>City.csv </a:t>
            </a:r>
            <a:r>
              <a:rPr lang="en-US" sz="1800" dirty="0">
                <a:solidFill>
                  <a:schemeClr val="bg1"/>
                </a:solidFill>
                <a:latin typeface="Avenir LT Std 65 Medium" panose="020B0803020203020204" pitchFamily="34" charset="0"/>
              </a:rPr>
              <a:t>has been left out as it does not provide information about daily trips for both Cab companies.</a:t>
            </a:r>
          </a:p>
          <a:p>
            <a:pPr marL="0" indent="0" algn="just">
              <a:lnSpc>
                <a:spcPct val="120000"/>
              </a:lnSpc>
              <a:buNone/>
            </a:pPr>
            <a:endParaRPr lang="en-US" dirty="0">
              <a:solidFill>
                <a:schemeClr val="bg1"/>
              </a:solidFill>
              <a:latin typeface="Avenir LT Std 65 Medium" panose="020B0803020203020204" pitchFamily="34" charset="0"/>
            </a:endParaRPr>
          </a:p>
          <a:p>
            <a:pPr marL="0" indent="0" algn="just">
              <a:lnSpc>
                <a:spcPct val="120000"/>
              </a:lnSpc>
              <a:buNone/>
            </a:pPr>
            <a:endParaRPr lang="en-US" dirty="0">
              <a:solidFill>
                <a:schemeClr val="bg1"/>
              </a:solidFill>
              <a:latin typeface="Avenir LT Std 65 Medium" panose="020B0803020203020204" pitchFamily="34" charset="0"/>
            </a:endParaRPr>
          </a:p>
        </p:txBody>
      </p:sp>
      <p:pic>
        <p:nvPicPr>
          <p:cNvPr id="11" name="Picture 10">
            <a:extLst>
              <a:ext uri="{FF2B5EF4-FFF2-40B4-BE49-F238E27FC236}">
                <a16:creationId xmlns:a16="http://schemas.microsoft.com/office/drawing/2014/main" id="{32BC501C-B9F0-4E9A-B7E3-392E466A1B3B}"/>
              </a:ext>
            </a:extLst>
          </p:cNvPr>
          <p:cNvPicPr/>
          <p:nvPr/>
        </p:nvPicPr>
        <p:blipFill>
          <a:blip r:embed="rId2"/>
          <a:stretch>
            <a:fillRect/>
          </a:stretch>
        </p:blipFill>
        <p:spPr>
          <a:xfrm>
            <a:off x="2294695" y="5490925"/>
            <a:ext cx="7602608" cy="669239"/>
          </a:xfrm>
          <a:prstGeom prst="rect">
            <a:avLst/>
          </a:prstGeom>
        </p:spPr>
        <p:style>
          <a:lnRef idx="0">
            <a:schemeClr val="dk1"/>
          </a:lnRef>
          <a:fillRef idx="3">
            <a:schemeClr val="dk1"/>
          </a:fillRef>
          <a:effectRef idx="3">
            <a:schemeClr val="dk1"/>
          </a:effectRef>
          <a:fontRef idx="minor">
            <a:schemeClr val="lt1"/>
          </a:fontRef>
        </p:style>
      </p:pic>
      <p:sp>
        <p:nvSpPr>
          <p:cNvPr id="12" name="TextBox 11">
            <a:extLst>
              <a:ext uri="{FF2B5EF4-FFF2-40B4-BE49-F238E27FC236}">
                <a16:creationId xmlns:a16="http://schemas.microsoft.com/office/drawing/2014/main" id="{AC9C4DF9-36AC-4AE2-AB29-620D3A152F65}"/>
              </a:ext>
            </a:extLst>
          </p:cNvPr>
          <p:cNvSpPr txBox="1"/>
          <p:nvPr/>
        </p:nvSpPr>
        <p:spPr>
          <a:xfrm>
            <a:off x="2294695" y="6304136"/>
            <a:ext cx="7602608" cy="276999"/>
          </a:xfrm>
          <a:prstGeom prst="rect">
            <a:avLst/>
          </a:prstGeom>
          <a:noFill/>
        </p:spPr>
        <p:txBody>
          <a:bodyPr wrap="square" rtlCol="0">
            <a:spAutoFit/>
          </a:bodyPr>
          <a:lstStyle/>
          <a:p>
            <a:pPr algn="ctr"/>
            <a:r>
              <a:rPr lang="en-US" sz="1200" i="1" dirty="0">
                <a:solidFill>
                  <a:schemeClr val="bg1"/>
                </a:solidFill>
                <a:latin typeface="Avenir LT Std 45 Book" panose="020B0502020203020204" pitchFamily="34" charset="0"/>
              </a:rPr>
              <a:t>Schema of Master Dataset</a:t>
            </a:r>
          </a:p>
        </p:txBody>
      </p:sp>
      <p:pic>
        <p:nvPicPr>
          <p:cNvPr id="14" name="Picture 13">
            <a:extLst>
              <a:ext uri="{FF2B5EF4-FFF2-40B4-BE49-F238E27FC236}">
                <a16:creationId xmlns:a16="http://schemas.microsoft.com/office/drawing/2014/main" id="{AE5E2B26-14CC-4302-8796-EABCD883A16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37373" y="0"/>
            <a:ext cx="1654627" cy="994232"/>
          </a:xfrm>
          <a:prstGeom prst="rect">
            <a:avLst/>
          </a:prstGeom>
        </p:spPr>
      </p:pic>
    </p:spTree>
    <p:extLst>
      <p:ext uri="{BB962C8B-B14F-4D97-AF65-F5344CB8AC3E}">
        <p14:creationId xmlns:p14="http://schemas.microsoft.com/office/powerpoint/2010/main" val="41948430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9B37791B-B040-4694-BFDC-8DD132D86E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Research with solid fill">
            <a:extLst>
              <a:ext uri="{FF2B5EF4-FFF2-40B4-BE49-F238E27FC236}">
                <a16:creationId xmlns:a16="http://schemas.microsoft.com/office/drawing/2014/main" id="{A5A896E8-A325-42DE-A096-4319D0E6D20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842228" y="782595"/>
            <a:ext cx="2727366" cy="2727366"/>
          </a:xfrm>
          <a:prstGeom prst="rect">
            <a:avLst/>
          </a:prstGeom>
        </p:spPr>
      </p:pic>
      <p:grpSp>
        <p:nvGrpSpPr>
          <p:cNvPr id="39" name="Group 38">
            <a:extLst>
              <a:ext uri="{FF2B5EF4-FFF2-40B4-BE49-F238E27FC236}">
                <a16:creationId xmlns:a16="http://schemas.microsoft.com/office/drawing/2014/main" id="{59A59B10-9D94-4C5B-8BF0-95928DCEB1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296011"/>
            <a:ext cx="12192000" cy="3561989"/>
            <a:chOff x="0" y="3296011"/>
            <a:chExt cx="12192000" cy="3561989"/>
          </a:xfrm>
          <a:effectLst>
            <a:outerShdw blurRad="254000" dist="152400" dir="16200000" rotWithShape="0">
              <a:prstClr val="black">
                <a:alpha val="10000"/>
              </a:prstClr>
            </a:outerShdw>
          </a:effectLst>
        </p:grpSpPr>
        <p:grpSp>
          <p:nvGrpSpPr>
            <p:cNvPr id="40" name="Group 39">
              <a:extLst>
                <a:ext uri="{FF2B5EF4-FFF2-40B4-BE49-F238E27FC236}">
                  <a16:creationId xmlns:a16="http://schemas.microsoft.com/office/drawing/2014/main" id="{354E31B9-72DD-4DE4-B3E3-4395530BEC1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3681702"/>
              <a:ext cx="12192000" cy="3176298"/>
              <a:chOff x="0" y="3681702"/>
              <a:chExt cx="12192000" cy="3176298"/>
            </a:xfrm>
          </p:grpSpPr>
          <p:sp>
            <p:nvSpPr>
              <p:cNvPr id="44" name="Freeform: Shape 43">
                <a:extLst>
                  <a:ext uri="{FF2B5EF4-FFF2-40B4-BE49-F238E27FC236}">
                    <a16:creationId xmlns:a16="http://schemas.microsoft.com/office/drawing/2014/main" id="{68738192-1FEA-49E1-BFF3-6D1C324A5C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681702"/>
                <a:ext cx="12192000" cy="3176298"/>
              </a:xfrm>
              <a:custGeom>
                <a:avLst/>
                <a:gdLst>
                  <a:gd name="connsiteX0" fmla="*/ 12192000 w 12192000"/>
                  <a:gd name="connsiteY0" fmla="*/ 0 h 3176298"/>
                  <a:gd name="connsiteX1" fmla="*/ 12192000 w 12192000"/>
                  <a:gd name="connsiteY1" fmla="*/ 3176298 h 3176298"/>
                  <a:gd name="connsiteX2" fmla="*/ 0 w 12192000"/>
                  <a:gd name="connsiteY2" fmla="*/ 3176298 h 3176298"/>
                  <a:gd name="connsiteX3" fmla="*/ 0 w 12192000"/>
                  <a:gd name="connsiteY3" fmla="*/ 2264980 h 3176298"/>
                  <a:gd name="connsiteX4" fmla="*/ 544 w 12192000"/>
                  <a:gd name="connsiteY4" fmla="*/ 2264980 h 3176298"/>
                  <a:gd name="connsiteX5" fmla="*/ 544 w 12192000"/>
                  <a:gd name="connsiteY5" fmla="*/ 2392219 h 3176298"/>
                  <a:gd name="connsiteX6" fmla="*/ 61197 w 12192000"/>
                  <a:gd name="connsiteY6" fmla="*/ 2387448 h 3176298"/>
                  <a:gd name="connsiteX7" fmla="*/ 119613 w 12192000"/>
                  <a:gd name="connsiteY7" fmla="*/ 2369945 h 3176298"/>
                  <a:gd name="connsiteX8" fmla="*/ 172384 w 12192000"/>
                  <a:gd name="connsiteY8" fmla="*/ 2347084 h 3176298"/>
                  <a:gd name="connsiteX9" fmla="*/ 274873 w 12192000"/>
                  <a:gd name="connsiteY9" fmla="*/ 2336988 h 3176298"/>
                  <a:gd name="connsiteX10" fmla="*/ 307259 w 12192000"/>
                  <a:gd name="connsiteY10" fmla="*/ 2331461 h 3176298"/>
                  <a:gd name="connsiteX11" fmla="*/ 394511 w 12192000"/>
                  <a:gd name="connsiteY11" fmla="*/ 2308601 h 3176298"/>
                  <a:gd name="connsiteX12" fmla="*/ 494337 w 12192000"/>
                  <a:gd name="connsiteY12" fmla="*/ 2268213 h 3176298"/>
                  <a:gd name="connsiteX13" fmla="*/ 546917 w 12192000"/>
                  <a:gd name="connsiteY13" fmla="*/ 2283264 h 3176298"/>
                  <a:gd name="connsiteX14" fmla="*/ 730754 w 12192000"/>
                  <a:gd name="connsiteY14" fmla="*/ 2240780 h 3176298"/>
                  <a:gd name="connsiteX15" fmla="*/ 785432 w 12192000"/>
                  <a:gd name="connsiteY15" fmla="*/ 2218682 h 3176298"/>
                  <a:gd name="connsiteX16" fmla="*/ 801053 w 12192000"/>
                  <a:gd name="connsiteY16" fmla="*/ 2204013 h 3176298"/>
                  <a:gd name="connsiteX17" fmla="*/ 858205 w 12192000"/>
                  <a:gd name="connsiteY17" fmla="*/ 2169532 h 3176298"/>
                  <a:gd name="connsiteX18" fmla="*/ 949646 w 12192000"/>
                  <a:gd name="connsiteY18" fmla="*/ 2157340 h 3176298"/>
                  <a:gd name="connsiteX19" fmla="*/ 960887 w 12192000"/>
                  <a:gd name="connsiteY19" fmla="*/ 2150099 h 3176298"/>
                  <a:gd name="connsiteX20" fmla="*/ 977653 w 12192000"/>
                  <a:gd name="connsiteY20" fmla="*/ 2138480 h 3176298"/>
                  <a:gd name="connsiteX21" fmla="*/ 1071762 w 12192000"/>
                  <a:gd name="connsiteY21" fmla="*/ 2117905 h 3176298"/>
                  <a:gd name="connsiteX22" fmla="*/ 1092527 w 12192000"/>
                  <a:gd name="connsiteY22" fmla="*/ 2111428 h 3176298"/>
                  <a:gd name="connsiteX23" fmla="*/ 1109865 w 12192000"/>
                  <a:gd name="connsiteY23" fmla="*/ 2100568 h 3176298"/>
                  <a:gd name="connsiteX24" fmla="*/ 1162823 w 12192000"/>
                  <a:gd name="connsiteY24" fmla="*/ 2075613 h 3176298"/>
                  <a:gd name="connsiteX25" fmla="*/ 1206641 w 12192000"/>
                  <a:gd name="connsiteY25" fmla="*/ 2074851 h 3176298"/>
                  <a:gd name="connsiteX26" fmla="*/ 1267411 w 12192000"/>
                  <a:gd name="connsiteY26" fmla="*/ 2060753 h 3176298"/>
                  <a:gd name="connsiteX27" fmla="*/ 1380762 w 12192000"/>
                  <a:gd name="connsiteY27" fmla="*/ 2046847 h 3176298"/>
                  <a:gd name="connsiteX28" fmla="*/ 1404006 w 12192000"/>
                  <a:gd name="connsiteY28" fmla="*/ 2038844 h 3176298"/>
                  <a:gd name="connsiteX29" fmla="*/ 1544598 w 12192000"/>
                  <a:gd name="connsiteY29" fmla="*/ 2000932 h 3176298"/>
                  <a:gd name="connsiteX30" fmla="*/ 1657188 w 12192000"/>
                  <a:gd name="connsiteY30" fmla="*/ 2001697 h 3176298"/>
                  <a:gd name="connsiteX31" fmla="*/ 1665950 w 12192000"/>
                  <a:gd name="connsiteY31" fmla="*/ 2003411 h 3176298"/>
                  <a:gd name="connsiteX32" fmla="*/ 1709006 w 12192000"/>
                  <a:gd name="connsiteY32" fmla="*/ 2015983 h 3176298"/>
                  <a:gd name="connsiteX33" fmla="*/ 1775684 w 12192000"/>
                  <a:gd name="connsiteY33" fmla="*/ 2012555 h 3176298"/>
                  <a:gd name="connsiteX34" fmla="*/ 1821596 w 12192000"/>
                  <a:gd name="connsiteY34" fmla="*/ 1995218 h 3176298"/>
                  <a:gd name="connsiteX35" fmla="*/ 1878748 w 12192000"/>
                  <a:gd name="connsiteY35" fmla="*/ 1994457 h 3176298"/>
                  <a:gd name="connsiteX36" fmla="*/ 1944092 w 12192000"/>
                  <a:gd name="connsiteY36" fmla="*/ 2005315 h 3176298"/>
                  <a:gd name="connsiteX37" fmla="*/ 1973429 w 12192000"/>
                  <a:gd name="connsiteY37" fmla="*/ 2007601 h 3176298"/>
                  <a:gd name="connsiteX38" fmla="*/ 2054013 w 12192000"/>
                  <a:gd name="connsiteY38" fmla="*/ 2030082 h 3176298"/>
                  <a:gd name="connsiteX39" fmla="*/ 2102021 w 12192000"/>
                  <a:gd name="connsiteY39" fmla="*/ 2024557 h 3176298"/>
                  <a:gd name="connsiteX40" fmla="*/ 2149267 w 12192000"/>
                  <a:gd name="connsiteY40" fmla="*/ 2009697 h 3176298"/>
                  <a:gd name="connsiteX41" fmla="*/ 2179556 w 12192000"/>
                  <a:gd name="connsiteY41" fmla="*/ 1995409 h 3176298"/>
                  <a:gd name="connsiteX42" fmla="*/ 2240710 w 12192000"/>
                  <a:gd name="connsiteY42" fmla="*/ 1985312 h 3176298"/>
                  <a:gd name="connsiteX43" fmla="*/ 2251948 w 12192000"/>
                  <a:gd name="connsiteY43" fmla="*/ 1986836 h 3176298"/>
                  <a:gd name="connsiteX44" fmla="*/ 2434456 w 12192000"/>
                  <a:gd name="connsiteY44" fmla="*/ 1999410 h 3176298"/>
                  <a:gd name="connsiteX45" fmla="*/ 2506847 w 12192000"/>
                  <a:gd name="connsiteY45" fmla="*/ 2019603 h 3176298"/>
                  <a:gd name="connsiteX46" fmla="*/ 2522279 w 12192000"/>
                  <a:gd name="connsiteY46" fmla="*/ 2022080 h 3176298"/>
                  <a:gd name="connsiteX47" fmla="*/ 2676398 w 12192000"/>
                  <a:gd name="connsiteY47" fmla="*/ 2044751 h 3176298"/>
                  <a:gd name="connsiteX48" fmla="*/ 2693543 w 12192000"/>
                  <a:gd name="connsiteY48" fmla="*/ 2045703 h 3176298"/>
                  <a:gd name="connsiteX49" fmla="*/ 2741360 w 12192000"/>
                  <a:gd name="connsiteY49" fmla="*/ 2041701 h 3176298"/>
                  <a:gd name="connsiteX50" fmla="*/ 2854140 w 12192000"/>
                  <a:gd name="connsiteY50" fmla="*/ 2082851 h 3176298"/>
                  <a:gd name="connsiteX51" fmla="*/ 2967110 w 12192000"/>
                  <a:gd name="connsiteY51" fmla="*/ 2096949 h 3176298"/>
                  <a:gd name="connsiteX52" fmla="*/ 3029216 w 12192000"/>
                  <a:gd name="connsiteY52" fmla="*/ 2096757 h 3176298"/>
                  <a:gd name="connsiteX53" fmla="*/ 3073604 w 12192000"/>
                  <a:gd name="connsiteY53" fmla="*/ 2106856 h 3176298"/>
                  <a:gd name="connsiteX54" fmla="*/ 3182763 w 12192000"/>
                  <a:gd name="connsiteY54" fmla="*/ 2137527 h 3176298"/>
                  <a:gd name="connsiteX55" fmla="*/ 3234202 w 12192000"/>
                  <a:gd name="connsiteY55" fmla="*/ 2142289 h 3176298"/>
                  <a:gd name="connsiteX56" fmla="*/ 3288877 w 12192000"/>
                  <a:gd name="connsiteY56" fmla="*/ 2152578 h 3176298"/>
                  <a:gd name="connsiteX57" fmla="*/ 3424135 w 12192000"/>
                  <a:gd name="connsiteY57" fmla="*/ 2198680 h 3176298"/>
                  <a:gd name="connsiteX58" fmla="*/ 3534629 w 12192000"/>
                  <a:gd name="connsiteY58" fmla="*/ 2196013 h 3176298"/>
                  <a:gd name="connsiteX59" fmla="*/ 3605116 w 12192000"/>
                  <a:gd name="connsiteY59" fmla="*/ 2196583 h 3176298"/>
                  <a:gd name="connsiteX60" fmla="*/ 3689131 w 12192000"/>
                  <a:gd name="connsiteY60" fmla="*/ 2211824 h 3176298"/>
                  <a:gd name="connsiteX61" fmla="*/ 3757902 w 12192000"/>
                  <a:gd name="connsiteY61" fmla="*/ 2234114 h 3176298"/>
                  <a:gd name="connsiteX62" fmla="*/ 3852966 w 12192000"/>
                  <a:gd name="connsiteY62" fmla="*/ 2251831 h 3176298"/>
                  <a:gd name="connsiteX63" fmla="*/ 3947648 w 12192000"/>
                  <a:gd name="connsiteY63" fmla="*/ 2285932 h 3176298"/>
                  <a:gd name="connsiteX64" fmla="*/ 4013753 w 12192000"/>
                  <a:gd name="connsiteY64" fmla="*/ 2312031 h 3176298"/>
                  <a:gd name="connsiteX65" fmla="*/ 4105766 w 12192000"/>
                  <a:gd name="connsiteY65" fmla="*/ 2335082 h 3176298"/>
                  <a:gd name="connsiteX66" fmla="*/ 4246551 w 12192000"/>
                  <a:gd name="connsiteY66" fmla="*/ 2351274 h 3176298"/>
                  <a:gd name="connsiteX67" fmla="*/ 4311323 w 12192000"/>
                  <a:gd name="connsiteY67" fmla="*/ 2352991 h 3176298"/>
                  <a:gd name="connsiteX68" fmla="*/ 4413817 w 12192000"/>
                  <a:gd name="connsiteY68" fmla="*/ 2390899 h 3176298"/>
                  <a:gd name="connsiteX69" fmla="*/ 4457632 w 12192000"/>
                  <a:gd name="connsiteY69" fmla="*/ 2409188 h 3176298"/>
                  <a:gd name="connsiteX70" fmla="*/ 4497068 w 12192000"/>
                  <a:gd name="connsiteY70" fmla="*/ 2393947 h 3176298"/>
                  <a:gd name="connsiteX71" fmla="*/ 4522596 w 12192000"/>
                  <a:gd name="connsiteY71" fmla="*/ 2376421 h 3176298"/>
                  <a:gd name="connsiteX72" fmla="*/ 4603368 w 12192000"/>
                  <a:gd name="connsiteY72" fmla="*/ 2391282 h 3176298"/>
                  <a:gd name="connsiteX73" fmla="*/ 4689098 w 12192000"/>
                  <a:gd name="connsiteY73" fmla="*/ 2406903 h 3176298"/>
                  <a:gd name="connsiteX74" fmla="*/ 4719697 w 12192000"/>
                  <a:gd name="connsiteY74" fmla="*/ 2413428 h 3176298"/>
                  <a:gd name="connsiteX75" fmla="*/ 4726469 w 12192000"/>
                  <a:gd name="connsiteY75" fmla="*/ 2414298 h 3176298"/>
                  <a:gd name="connsiteX76" fmla="*/ 4785776 w 12192000"/>
                  <a:gd name="connsiteY76" fmla="*/ 2414298 h 3176298"/>
                  <a:gd name="connsiteX77" fmla="*/ 4788661 w 12192000"/>
                  <a:gd name="connsiteY77" fmla="*/ 2414047 h 3176298"/>
                  <a:gd name="connsiteX78" fmla="*/ 4827024 w 12192000"/>
                  <a:gd name="connsiteY78" fmla="*/ 2408999 h 3176298"/>
                  <a:gd name="connsiteX79" fmla="*/ 4887415 w 12192000"/>
                  <a:gd name="connsiteY79" fmla="*/ 2405570 h 3176298"/>
                  <a:gd name="connsiteX80" fmla="*/ 4936184 w 12192000"/>
                  <a:gd name="connsiteY80" fmla="*/ 2395853 h 3176298"/>
                  <a:gd name="connsiteX81" fmla="*/ 4953328 w 12192000"/>
                  <a:gd name="connsiteY81" fmla="*/ 2390138 h 3176298"/>
                  <a:gd name="connsiteX82" fmla="*/ 5089162 w 12192000"/>
                  <a:gd name="connsiteY82" fmla="*/ 2345560 h 3176298"/>
                  <a:gd name="connsiteX83" fmla="*/ 5234326 w 12192000"/>
                  <a:gd name="connsiteY83" fmla="*/ 2309935 h 3176298"/>
                  <a:gd name="connsiteX84" fmla="*/ 5328438 w 12192000"/>
                  <a:gd name="connsiteY84" fmla="*/ 2332416 h 3176298"/>
                  <a:gd name="connsiteX85" fmla="*/ 5363491 w 12192000"/>
                  <a:gd name="connsiteY85" fmla="*/ 2332034 h 3176298"/>
                  <a:gd name="connsiteX86" fmla="*/ 5524660 w 12192000"/>
                  <a:gd name="connsiteY86" fmla="*/ 2337178 h 3176298"/>
                  <a:gd name="connsiteX87" fmla="*/ 5553045 w 12192000"/>
                  <a:gd name="connsiteY87" fmla="*/ 2342701 h 3176298"/>
                  <a:gd name="connsiteX88" fmla="*/ 5706401 w 12192000"/>
                  <a:gd name="connsiteY88" fmla="*/ 2320032 h 3176298"/>
                  <a:gd name="connsiteX89" fmla="*/ 5762029 w 12192000"/>
                  <a:gd name="connsiteY89" fmla="*/ 2316221 h 3176298"/>
                  <a:gd name="connsiteX90" fmla="*/ 5813276 w 12192000"/>
                  <a:gd name="connsiteY90" fmla="*/ 2309935 h 3176298"/>
                  <a:gd name="connsiteX91" fmla="*/ 5884906 w 12192000"/>
                  <a:gd name="connsiteY91" fmla="*/ 2308411 h 3176298"/>
                  <a:gd name="connsiteX92" fmla="*/ 5959204 w 12192000"/>
                  <a:gd name="connsiteY92" fmla="*/ 2311269 h 3176298"/>
                  <a:gd name="connsiteX93" fmla="*/ 6042072 w 12192000"/>
                  <a:gd name="connsiteY93" fmla="*/ 2310697 h 3176298"/>
                  <a:gd name="connsiteX94" fmla="*/ 6074842 w 12192000"/>
                  <a:gd name="connsiteY94" fmla="*/ 2305745 h 3176298"/>
                  <a:gd name="connsiteX95" fmla="*/ 6163425 w 12192000"/>
                  <a:gd name="connsiteY95" fmla="*/ 2309172 h 3176298"/>
                  <a:gd name="connsiteX96" fmla="*/ 6209909 w 12192000"/>
                  <a:gd name="connsiteY96" fmla="*/ 2303459 h 3176298"/>
                  <a:gd name="connsiteX97" fmla="*/ 6286493 w 12192000"/>
                  <a:gd name="connsiteY97" fmla="*/ 2302315 h 3176298"/>
                  <a:gd name="connsiteX98" fmla="*/ 6311449 w 12192000"/>
                  <a:gd name="connsiteY98" fmla="*/ 2300980 h 3176298"/>
                  <a:gd name="connsiteX99" fmla="*/ 6333739 w 12192000"/>
                  <a:gd name="connsiteY99" fmla="*/ 2300218 h 3176298"/>
                  <a:gd name="connsiteX100" fmla="*/ 6410131 w 12192000"/>
                  <a:gd name="connsiteY100" fmla="*/ 2315841 h 3176298"/>
                  <a:gd name="connsiteX101" fmla="*/ 6477951 w 12192000"/>
                  <a:gd name="connsiteY101" fmla="*/ 2316793 h 3176298"/>
                  <a:gd name="connsiteX102" fmla="*/ 6596828 w 12192000"/>
                  <a:gd name="connsiteY102" fmla="*/ 2329368 h 3176298"/>
                  <a:gd name="connsiteX103" fmla="*/ 6623118 w 12192000"/>
                  <a:gd name="connsiteY103" fmla="*/ 2324985 h 3176298"/>
                  <a:gd name="connsiteX104" fmla="*/ 6705417 w 12192000"/>
                  <a:gd name="connsiteY104" fmla="*/ 2323272 h 3176298"/>
                  <a:gd name="connsiteX105" fmla="*/ 6752283 w 12192000"/>
                  <a:gd name="connsiteY105" fmla="*/ 2321937 h 3176298"/>
                  <a:gd name="connsiteX106" fmla="*/ 6810195 w 12192000"/>
                  <a:gd name="connsiteY106" fmla="*/ 2331082 h 3176298"/>
                  <a:gd name="connsiteX107" fmla="*/ 6910782 w 12192000"/>
                  <a:gd name="connsiteY107" fmla="*/ 2350512 h 3176298"/>
                  <a:gd name="connsiteX108" fmla="*/ 6937263 w 12192000"/>
                  <a:gd name="connsiteY108" fmla="*/ 2353561 h 3176298"/>
                  <a:gd name="connsiteX109" fmla="*/ 6985653 w 12192000"/>
                  <a:gd name="connsiteY109" fmla="*/ 2362897 h 3176298"/>
                  <a:gd name="connsiteX110" fmla="*/ 6994415 w 12192000"/>
                  <a:gd name="connsiteY110" fmla="*/ 2364611 h 3176298"/>
                  <a:gd name="connsiteX111" fmla="*/ 7068141 w 12192000"/>
                  <a:gd name="connsiteY111" fmla="*/ 2388234 h 3176298"/>
                  <a:gd name="connsiteX112" fmla="*/ 7106432 w 12192000"/>
                  <a:gd name="connsiteY112" fmla="*/ 2390138 h 3176298"/>
                  <a:gd name="connsiteX113" fmla="*/ 7216547 w 12192000"/>
                  <a:gd name="connsiteY113" fmla="*/ 2390330 h 3176298"/>
                  <a:gd name="connsiteX114" fmla="*/ 7263220 w 12192000"/>
                  <a:gd name="connsiteY114" fmla="*/ 2386709 h 3176298"/>
                  <a:gd name="connsiteX115" fmla="*/ 7375428 w 12192000"/>
                  <a:gd name="connsiteY115" fmla="*/ 2372803 h 3176298"/>
                  <a:gd name="connsiteX116" fmla="*/ 7445916 w 12192000"/>
                  <a:gd name="connsiteY116" fmla="*/ 2365945 h 3176298"/>
                  <a:gd name="connsiteX117" fmla="*/ 7526880 w 12192000"/>
                  <a:gd name="connsiteY117" fmla="*/ 2355084 h 3176298"/>
                  <a:gd name="connsiteX118" fmla="*/ 7619655 w 12192000"/>
                  <a:gd name="connsiteY118" fmla="*/ 2348226 h 3176298"/>
                  <a:gd name="connsiteX119" fmla="*/ 7788636 w 12192000"/>
                  <a:gd name="connsiteY119" fmla="*/ 2327461 h 3176298"/>
                  <a:gd name="connsiteX120" fmla="*/ 7952280 w 12192000"/>
                  <a:gd name="connsiteY120" fmla="*/ 2305935 h 3176298"/>
                  <a:gd name="connsiteX121" fmla="*/ 8019339 w 12192000"/>
                  <a:gd name="connsiteY121" fmla="*/ 2286884 h 3176298"/>
                  <a:gd name="connsiteX122" fmla="*/ 8137835 w 12192000"/>
                  <a:gd name="connsiteY122" fmla="*/ 2259832 h 3176298"/>
                  <a:gd name="connsiteX123" fmla="*/ 8189651 w 12192000"/>
                  <a:gd name="connsiteY123" fmla="*/ 2243639 h 3176298"/>
                  <a:gd name="connsiteX124" fmla="*/ 8313671 w 12192000"/>
                  <a:gd name="connsiteY124" fmla="*/ 2209920 h 3176298"/>
                  <a:gd name="connsiteX125" fmla="*/ 8459979 w 12192000"/>
                  <a:gd name="connsiteY125" fmla="*/ 2158864 h 3176298"/>
                  <a:gd name="connsiteX126" fmla="*/ 8516369 w 12192000"/>
                  <a:gd name="connsiteY126" fmla="*/ 2144003 h 3176298"/>
                  <a:gd name="connsiteX127" fmla="*/ 8657726 w 12192000"/>
                  <a:gd name="connsiteY127" fmla="*/ 2106284 h 3176298"/>
                  <a:gd name="connsiteX128" fmla="*/ 8711448 w 12192000"/>
                  <a:gd name="connsiteY128" fmla="*/ 2098664 h 3176298"/>
                  <a:gd name="connsiteX129" fmla="*/ 8772219 w 12192000"/>
                  <a:gd name="connsiteY129" fmla="*/ 2082280 h 3176298"/>
                  <a:gd name="connsiteX130" fmla="*/ 8845565 w 12192000"/>
                  <a:gd name="connsiteY130" fmla="*/ 2053705 h 3176298"/>
                  <a:gd name="connsiteX131" fmla="*/ 8967871 w 12192000"/>
                  <a:gd name="connsiteY131" fmla="*/ 2011221 h 3176298"/>
                  <a:gd name="connsiteX132" fmla="*/ 9015878 w 12192000"/>
                  <a:gd name="connsiteY132" fmla="*/ 2001124 h 3176298"/>
                  <a:gd name="connsiteX133" fmla="*/ 9234579 w 12192000"/>
                  <a:gd name="connsiteY133" fmla="*/ 1935209 h 3176298"/>
                  <a:gd name="connsiteX134" fmla="*/ 9346597 w 12192000"/>
                  <a:gd name="connsiteY134" fmla="*/ 1896917 h 3176298"/>
                  <a:gd name="connsiteX135" fmla="*/ 9416321 w 12192000"/>
                  <a:gd name="connsiteY135" fmla="*/ 1880724 h 3176298"/>
                  <a:gd name="connsiteX136" fmla="*/ 9477283 w 12192000"/>
                  <a:gd name="connsiteY136" fmla="*/ 1856149 h 3176298"/>
                  <a:gd name="connsiteX137" fmla="*/ 9666265 w 12192000"/>
                  <a:gd name="connsiteY137" fmla="*/ 1787186 h 3176298"/>
                  <a:gd name="connsiteX138" fmla="*/ 9754088 w 12192000"/>
                  <a:gd name="connsiteY138" fmla="*/ 1741464 h 3176298"/>
                  <a:gd name="connsiteX139" fmla="*/ 9899446 w 12192000"/>
                  <a:gd name="connsiteY139" fmla="*/ 1656880 h 3176298"/>
                  <a:gd name="connsiteX140" fmla="*/ 9993175 w 12192000"/>
                  <a:gd name="connsiteY140" fmla="*/ 1576487 h 3176298"/>
                  <a:gd name="connsiteX141" fmla="*/ 10044230 w 12192000"/>
                  <a:gd name="connsiteY141" fmla="*/ 1540480 h 3176298"/>
                  <a:gd name="connsiteX142" fmla="*/ 10131863 w 12192000"/>
                  <a:gd name="connsiteY142" fmla="*/ 1485613 h 3176298"/>
                  <a:gd name="connsiteX143" fmla="*/ 10242357 w 12192000"/>
                  <a:gd name="connsiteY143" fmla="*/ 1410555 h 3176298"/>
                  <a:gd name="connsiteX144" fmla="*/ 10363709 w 12192000"/>
                  <a:gd name="connsiteY144" fmla="*/ 1359499 h 3176298"/>
                  <a:gd name="connsiteX145" fmla="*/ 10428291 w 12192000"/>
                  <a:gd name="connsiteY145" fmla="*/ 1314920 h 3176298"/>
                  <a:gd name="connsiteX146" fmla="*/ 10490969 w 12192000"/>
                  <a:gd name="connsiteY146" fmla="*/ 1267104 h 3176298"/>
                  <a:gd name="connsiteX147" fmla="*/ 10523354 w 12192000"/>
                  <a:gd name="connsiteY147" fmla="*/ 1238337 h 3176298"/>
                  <a:gd name="connsiteX148" fmla="*/ 10590031 w 12192000"/>
                  <a:gd name="connsiteY148" fmla="*/ 1191664 h 3176298"/>
                  <a:gd name="connsiteX149" fmla="*/ 10656519 w 12192000"/>
                  <a:gd name="connsiteY149" fmla="*/ 1156038 h 3176298"/>
                  <a:gd name="connsiteX150" fmla="*/ 10703573 w 12192000"/>
                  <a:gd name="connsiteY150" fmla="*/ 1120603 h 3176298"/>
                  <a:gd name="connsiteX151" fmla="*/ 10764534 w 12192000"/>
                  <a:gd name="connsiteY151" fmla="*/ 1067643 h 3176298"/>
                  <a:gd name="connsiteX152" fmla="*/ 10850453 w 12192000"/>
                  <a:gd name="connsiteY152" fmla="*/ 1014301 h 3176298"/>
                  <a:gd name="connsiteX153" fmla="*/ 10929704 w 12192000"/>
                  <a:gd name="connsiteY153" fmla="*/ 980201 h 3176298"/>
                  <a:gd name="connsiteX154" fmla="*/ 10967423 w 12192000"/>
                  <a:gd name="connsiteY154" fmla="*/ 930289 h 3176298"/>
                  <a:gd name="connsiteX155" fmla="*/ 11058869 w 12192000"/>
                  <a:gd name="connsiteY155" fmla="*/ 838084 h 3176298"/>
                  <a:gd name="connsiteX156" fmla="*/ 11172600 w 12192000"/>
                  <a:gd name="connsiteY156" fmla="*/ 762834 h 3176298"/>
                  <a:gd name="connsiteX157" fmla="*/ 11275283 w 12192000"/>
                  <a:gd name="connsiteY157" fmla="*/ 673676 h 3176298"/>
                  <a:gd name="connsiteX158" fmla="*/ 11320623 w 12192000"/>
                  <a:gd name="connsiteY158" fmla="*/ 639195 h 3176298"/>
                  <a:gd name="connsiteX159" fmla="*/ 11374346 w 12192000"/>
                  <a:gd name="connsiteY159" fmla="*/ 601664 h 3176298"/>
                  <a:gd name="connsiteX160" fmla="*/ 11448453 w 12192000"/>
                  <a:gd name="connsiteY160" fmla="*/ 567755 h 3176298"/>
                  <a:gd name="connsiteX161" fmla="*/ 11532275 w 12192000"/>
                  <a:gd name="connsiteY161" fmla="*/ 522605 h 3176298"/>
                  <a:gd name="connsiteX162" fmla="*/ 11562947 w 12192000"/>
                  <a:gd name="connsiteY162" fmla="*/ 486598 h 3176298"/>
                  <a:gd name="connsiteX163" fmla="*/ 11672489 w 12192000"/>
                  <a:gd name="connsiteY163" fmla="*/ 335337 h 3176298"/>
                  <a:gd name="connsiteX164" fmla="*/ 11821656 w 12192000"/>
                  <a:gd name="connsiteY164" fmla="*/ 207889 h 3176298"/>
                  <a:gd name="connsiteX165" fmla="*/ 11986443 w 12192000"/>
                  <a:gd name="connsiteY165" fmla="*/ 104824 h 3176298"/>
                  <a:gd name="connsiteX166" fmla="*/ 12026448 w 12192000"/>
                  <a:gd name="connsiteY166" fmla="*/ 88821 h 3176298"/>
                  <a:gd name="connsiteX167" fmla="*/ 12160947 w 12192000"/>
                  <a:gd name="connsiteY167" fmla="*/ 28621 h 3176298"/>
                  <a:gd name="connsiteX168" fmla="*/ 12192000 w 12192000"/>
                  <a:gd name="connsiteY168" fmla="*/ 0 h 3176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Lst>
                <a:rect l="l" t="t" r="r" b="b"/>
                <a:pathLst>
                  <a:path w="12192000" h="3176298">
                    <a:moveTo>
                      <a:pt x="12192000" y="0"/>
                    </a:moveTo>
                    <a:lnTo>
                      <a:pt x="12192000" y="3176298"/>
                    </a:lnTo>
                    <a:lnTo>
                      <a:pt x="0" y="3176298"/>
                    </a:lnTo>
                    <a:lnTo>
                      <a:pt x="0" y="2264980"/>
                    </a:lnTo>
                    <a:lnTo>
                      <a:pt x="544" y="2264980"/>
                    </a:lnTo>
                    <a:lnTo>
                      <a:pt x="544" y="2392219"/>
                    </a:lnTo>
                    <a:lnTo>
                      <a:pt x="61197" y="2387448"/>
                    </a:lnTo>
                    <a:cubicBezTo>
                      <a:pt x="80794" y="2382137"/>
                      <a:pt x="99990" y="2374707"/>
                      <a:pt x="119613" y="2369945"/>
                    </a:cubicBezTo>
                    <a:cubicBezTo>
                      <a:pt x="137898" y="2365563"/>
                      <a:pt x="155046" y="2355466"/>
                      <a:pt x="172384" y="2347084"/>
                    </a:cubicBezTo>
                    <a:cubicBezTo>
                      <a:pt x="205529" y="2331082"/>
                      <a:pt x="240965" y="2341178"/>
                      <a:pt x="274873" y="2336988"/>
                    </a:cubicBezTo>
                    <a:cubicBezTo>
                      <a:pt x="285732" y="2335653"/>
                      <a:pt x="296590" y="2334130"/>
                      <a:pt x="307259" y="2331461"/>
                    </a:cubicBezTo>
                    <a:cubicBezTo>
                      <a:pt x="336408" y="2324413"/>
                      <a:pt x="366127" y="2318317"/>
                      <a:pt x="394511" y="2308601"/>
                    </a:cubicBezTo>
                    <a:cubicBezTo>
                      <a:pt x="426709" y="2297743"/>
                      <a:pt x="457572" y="2283264"/>
                      <a:pt x="494337" y="2268213"/>
                    </a:cubicBezTo>
                    <a:cubicBezTo>
                      <a:pt x="507102" y="2272024"/>
                      <a:pt x="526724" y="2282312"/>
                      <a:pt x="546917" y="2283264"/>
                    </a:cubicBezTo>
                    <a:cubicBezTo>
                      <a:pt x="611880" y="2286503"/>
                      <a:pt x="672650" y="2268786"/>
                      <a:pt x="730754" y="2240780"/>
                    </a:cubicBezTo>
                    <a:cubicBezTo>
                      <a:pt x="748471" y="2232399"/>
                      <a:pt x="767524" y="2226874"/>
                      <a:pt x="785432" y="2218682"/>
                    </a:cubicBezTo>
                    <a:cubicBezTo>
                      <a:pt x="791717" y="2215826"/>
                      <a:pt x="799909" y="2209730"/>
                      <a:pt x="801053" y="2204013"/>
                    </a:cubicBezTo>
                    <a:cubicBezTo>
                      <a:pt x="807719" y="2170866"/>
                      <a:pt x="832486" y="2171436"/>
                      <a:pt x="858205" y="2169532"/>
                    </a:cubicBezTo>
                    <a:cubicBezTo>
                      <a:pt x="888877" y="2167247"/>
                      <a:pt x="919165" y="2161912"/>
                      <a:pt x="949646" y="2157340"/>
                    </a:cubicBezTo>
                    <a:cubicBezTo>
                      <a:pt x="953648" y="2156768"/>
                      <a:pt x="957266" y="2152768"/>
                      <a:pt x="960887" y="2150099"/>
                    </a:cubicBezTo>
                    <a:cubicBezTo>
                      <a:pt x="966411" y="2146099"/>
                      <a:pt x="971554" y="2140003"/>
                      <a:pt x="977653" y="2138480"/>
                    </a:cubicBezTo>
                    <a:cubicBezTo>
                      <a:pt x="1008894" y="2131049"/>
                      <a:pt x="1040327" y="2124763"/>
                      <a:pt x="1071762" y="2117905"/>
                    </a:cubicBezTo>
                    <a:cubicBezTo>
                      <a:pt x="1078810" y="2116380"/>
                      <a:pt x="1086048" y="2114476"/>
                      <a:pt x="1092527" y="2111428"/>
                    </a:cubicBezTo>
                    <a:cubicBezTo>
                      <a:pt x="1098623" y="2108570"/>
                      <a:pt x="1103767" y="2103616"/>
                      <a:pt x="1109865" y="2100568"/>
                    </a:cubicBezTo>
                    <a:cubicBezTo>
                      <a:pt x="1126437" y="2092378"/>
                      <a:pt x="1143394" y="2084757"/>
                      <a:pt x="1162823" y="2075613"/>
                    </a:cubicBezTo>
                    <a:cubicBezTo>
                      <a:pt x="1173681" y="2092757"/>
                      <a:pt x="1188354" y="2083041"/>
                      <a:pt x="1206641" y="2074851"/>
                    </a:cubicBezTo>
                    <a:cubicBezTo>
                      <a:pt x="1225310" y="2066468"/>
                      <a:pt x="1246837" y="2063801"/>
                      <a:pt x="1267411" y="2060753"/>
                    </a:cubicBezTo>
                    <a:cubicBezTo>
                      <a:pt x="1305132" y="2055228"/>
                      <a:pt x="1343044" y="2051799"/>
                      <a:pt x="1380762" y="2046847"/>
                    </a:cubicBezTo>
                    <a:cubicBezTo>
                      <a:pt x="1388765" y="2045703"/>
                      <a:pt x="1397909" y="2043608"/>
                      <a:pt x="1404006" y="2038844"/>
                    </a:cubicBezTo>
                    <a:cubicBezTo>
                      <a:pt x="1445725" y="2006839"/>
                      <a:pt x="1496403" y="1997887"/>
                      <a:pt x="1544598" y="2000932"/>
                    </a:cubicBezTo>
                    <a:cubicBezTo>
                      <a:pt x="1582510" y="2003220"/>
                      <a:pt x="1619658" y="2004935"/>
                      <a:pt x="1657188" y="2001697"/>
                    </a:cubicBezTo>
                    <a:cubicBezTo>
                      <a:pt x="1660046" y="2001505"/>
                      <a:pt x="1663856" y="2001887"/>
                      <a:pt x="1665950" y="2003411"/>
                    </a:cubicBezTo>
                    <a:cubicBezTo>
                      <a:pt x="1678904" y="2013507"/>
                      <a:pt x="1692431" y="2014269"/>
                      <a:pt x="1709006" y="2015983"/>
                    </a:cubicBezTo>
                    <a:cubicBezTo>
                      <a:pt x="1732439" y="2018461"/>
                      <a:pt x="1753965" y="2016745"/>
                      <a:pt x="1775684" y="2012555"/>
                    </a:cubicBezTo>
                    <a:cubicBezTo>
                      <a:pt x="1791496" y="2009507"/>
                      <a:pt x="1807497" y="2003220"/>
                      <a:pt x="1821596" y="1995218"/>
                    </a:cubicBezTo>
                    <a:cubicBezTo>
                      <a:pt x="1841216" y="1983978"/>
                      <a:pt x="1860079" y="1979597"/>
                      <a:pt x="1878748" y="1994457"/>
                    </a:cubicBezTo>
                    <a:cubicBezTo>
                      <a:pt x="1898940" y="2010269"/>
                      <a:pt x="1921800" y="2004745"/>
                      <a:pt x="1944092" y="2005315"/>
                    </a:cubicBezTo>
                    <a:cubicBezTo>
                      <a:pt x="1953806" y="2005507"/>
                      <a:pt x="1964094" y="2005124"/>
                      <a:pt x="1973429" y="2007601"/>
                    </a:cubicBezTo>
                    <a:cubicBezTo>
                      <a:pt x="2000479" y="2014651"/>
                      <a:pt x="2026581" y="2025320"/>
                      <a:pt x="2054013" y="2030082"/>
                    </a:cubicBezTo>
                    <a:cubicBezTo>
                      <a:pt x="2069254" y="2032747"/>
                      <a:pt x="2086208" y="2027986"/>
                      <a:pt x="2102021" y="2024557"/>
                    </a:cubicBezTo>
                    <a:cubicBezTo>
                      <a:pt x="2118023" y="2020937"/>
                      <a:pt x="2133834" y="2015413"/>
                      <a:pt x="2149267" y="2009697"/>
                    </a:cubicBezTo>
                    <a:cubicBezTo>
                      <a:pt x="2159743" y="2005887"/>
                      <a:pt x="2171173" y="2002267"/>
                      <a:pt x="2179556" y="1995409"/>
                    </a:cubicBezTo>
                    <a:cubicBezTo>
                      <a:pt x="2198608" y="1979788"/>
                      <a:pt x="2218229" y="1977120"/>
                      <a:pt x="2240710" y="1985312"/>
                    </a:cubicBezTo>
                    <a:cubicBezTo>
                      <a:pt x="2244137" y="1986647"/>
                      <a:pt x="2248138" y="1986647"/>
                      <a:pt x="2251948" y="1986836"/>
                    </a:cubicBezTo>
                    <a:cubicBezTo>
                      <a:pt x="2312915" y="1990836"/>
                      <a:pt x="2373874" y="1993314"/>
                      <a:pt x="2434456" y="1999410"/>
                    </a:cubicBezTo>
                    <a:cubicBezTo>
                      <a:pt x="2459029" y="2001887"/>
                      <a:pt x="2482652" y="2012745"/>
                      <a:pt x="2506847" y="2019603"/>
                    </a:cubicBezTo>
                    <a:cubicBezTo>
                      <a:pt x="2511800" y="2020937"/>
                      <a:pt x="2517327" y="2023033"/>
                      <a:pt x="2522279" y="2022080"/>
                    </a:cubicBezTo>
                    <a:cubicBezTo>
                      <a:pt x="2576191" y="2012555"/>
                      <a:pt x="2626677" y="2026461"/>
                      <a:pt x="2676398" y="2044751"/>
                    </a:cubicBezTo>
                    <a:cubicBezTo>
                      <a:pt x="2681540" y="2046656"/>
                      <a:pt x="2687827" y="2046084"/>
                      <a:pt x="2693543" y="2045703"/>
                    </a:cubicBezTo>
                    <a:cubicBezTo>
                      <a:pt x="2709548" y="2044370"/>
                      <a:pt x="2726882" y="2037701"/>
                      <a:pt x="2741360" y="2041701"/>
                    </a:cubicBezTo>
                    <a:cubicBezTo>
                      <a:pt x="2779842" y="2052753"/>
                      <a:pt x="2817943" y="2066087"/>
                      <a:pt x="2854140" y="2082851"/>
                    </a:cubicBezTo>
                    <a:cubicBezTo>
                      <a:pt x="2890910" y="2099805"/>
                      <a:pt x="2925008" y="2114095"/>
                      <a:pt x="2967110" y="2096949"/>
                    </a:cubicBezTo>
                    <a:cubicBezTo>
                      <a:pt x="2985016" y="2089709"/>
                      <a:pt x="3008639" y="2094853"/>
                      <a:pt x="3029216" y="2096757"/>
                    </a:cubicBezTo>
                    <a:cubicBezTo>
                      <a:pt x="3044264" y="2098282"/>
                      <a:pt x="3058743" y="2106856"/>
                      <a:pt x="3073604" y="2106856"/>
                    </a:cubicBezTo>
                    <a:cubicBezTo>
                      <a:pt x="3113231" y="2106856"/>
                      <a:pt x="3148472" y="2116953"/>
                      <a:pt x="3182763" y="2137527"/>
                    </a:cubicBezTo>
                    <a:cubicBezTo>
                      <a:pt x="3196102" y="2145528"/>
                      <a:pt x="3216867" y="2140193"/>
                      <a:pt x="3234202" y="2142289"/>
                    </a:cubicBezTo>
                    <a:cubicBezTo>
                      <a:pt x="3252492" y="2144765"/>
                      <a:pt x="3271348" y="2147051"/>
                      <a:pt x="3288877" y="2152578"/>
                    </a:cubicBezTo>
                    <a:cubicBezTo>
                      <a:pt x="3334216" y="2167056"/>
                      <a:pt x="3378986" y="2183439"/>
                      <a:pt x="3424135" y="2198680"/>
                    </a:cubicBezTo>
                    <a:cubicBezTo>
                      <a:pt x="3461282" y="2211253"/>
                      <a:pt x="3497862" y="2201347"/>
                      <a:pt x="3534629" y="2196013"/>
                    </a:cubicBezTo>
                    <a:cubicBezTo>
                      <a:pt x="3557682" y="2192583"/>
                      <a:pt x="3579206" y="2184391"/>
                      <a:pt x="3605116" y="2196583"/>
                    </a:cubicBezTo>
                    <a:cubicBezTo>
                      <a:pt x="3629882" y="2208205"/>
                      <a:pt x="3661315" y="2205537"/>
                      <a:pt x="3689131" y="2211824"/>
                    </a:cubicBezTo>
                    <a:cubicBezTo>
                      <a:pt x="3712565" y="2217157"/>
                      <a:pt x="3735231" y="2225732"/>
                      <a:pt x="3757902" y="2234114"/>
                    </a:cubicBezTo>
                    <a:cubicBezTo>
                      <a:pt x="3788766" y="2245545"/>
                      <a:pt x="3819245" y="2257545"/>
                      <a:pt x="3852966" y="2251831"/>
                    </a:cubicBezTo>
                    <a:cubicBezTo>
                      <a:pt x="3891259" y="2245353"/>
                      <a:pt x="3917546" y="2269738"/>
                      <a:pt x="3947648" y="2285932"/>
                    </a:cubicBezTo>
                    <a:cubicBezTo>
                      <a:pt x="3968414" y="2296980"/>
                      <a:pt x="3991083" y="2305172"/>
                      <a:pt x="4013753" y="2312031"/>
                    </a:cubicBezTo>
                    <a:cubicBezTo>
                      <a:pt x="4044043" y="2320985"/>
                      <a:pt x="4075285" y="2326320"/>
                      <a:pt x="4105766" y="2335082"/>
                    </a:cubicBezTo>
                    <a:cubicBezTo>
                      <a:pt x="4151870" y="2348226"/>
                      <a:pt x="4198546" y="2358514"/>
                      <a:pt x="4246551" y="2351274"/>
                    </a:cubicBezTo>
                    <a:cubicBezTo>
                      <a:pt x="4268649" y="2348036"/>
                      <a:pt x="4289227" y="2348226"/>
                      <a:pt x="4311323" y="2352991"/>
                    </a:cubicBezTo>
                    <a:cubicBezTo>
                      <a:pt x="4347518" y="2360801"/>
                      <a:pt x="4384668" y="2361753"/>
                      <a:pt x="4413817" y="2390899"/>
                    </a:cubicBezTo>
                    <a:cubicBezTo>
                      <a:pt x="4424104" y="2401188"/>
                      <a:pt x="4442581" y="2403853"/>
                      <a:pt x="4457632" y="2409188"/>
                    </a:cubicBezTo>
                    <a:cubicBezTo>
                      <a:pt x="4474969" y="2415476"/>
                      <a:pt x="4487731" y="2412236"/>
                      <a:pt x="4497068" y="2393947"/>
                    </a:cubicBezTo>
                    <a:cubicBezTo>
                      <a:pt x="4501257" y="2385757"/>
                      <a:pt x="4513260" y="2377755"/>
                      <a:pt x="4522596" y="2376421"/>
                    </a:cubicBezTo>
                    <a:cubicBezTo>
                      <a:pt x="4550599" y="2372421"/>
                      <a:pt x="4576318" y="2378327"/>
                      <a:pt x="4603368" y="2391282"/>
                    </a:cubicBezTo>
                    <a:cubicBezTo>
                      <a:pt x="4628705" y="2403474"/>
                      <a:pt x="4660331" y="2402140"/>
                      <a:pt x="4689098" y="2406903"/>
                    </a:cubicBezTo>
                    <a:cubicBezTo>
                      <a:pt x="4699289" y="2408618"/>
                      <a:pt x="4709482" y="2411237"/>
                      <a:pt x="4719697" y="2413428"/>
                    </a:cubicBezTo>
                    <a:lnTo>
                      <a:pt x="4726469" y="2414298"/>
                    </a:lnTo>
                    <a:lnTo>
                      <a:pt x="4785776" y="2414298"/>
                    </a:lnTo>
                    <a:lnTo>
                      <a:pt x="4788661" y="2414047"/>
                    </a:lnTo>
                    <a:cubicBezTo>
                      <a:pt x="4801401" y="2412237"/>
                      <a:pt x="4814166" y="2410142"/>
                      <a:pt x="4827024" y="2408999"/>
                    </a:cubicBezTo>
                    <a:cubicBezTo>
                      <a:pt x="4847027" y="2407095"/>
                      <a:pt x="4867412" y="2407856"/>
                      <a:pt x="4887415" y="2405570"/>
                    </a:cubicBezTo>
                    <a:cubicBezTo>
                      <a:pt x="4903799" y="2403853"/>
                      <a:pt x="4919991" y="2399474"/>
                      <a:pt x="4936184" y="2395853"/>
                    </a:cubicBezTo>
                    <a:cubicBezTo>
                      <a:pt x="4942089" y="2394520"/>
                      <a:pt x="4947996" y="2389376"/>
                      <a:pt x="4953328" y="2390138"/>
                    </a:cubicBezTo>
                    <a:cubicBezTo>
                      <a:pt x="5006292" y="2398330"/>
                      <a:pt x="5044391" y="2361753"/>
                      <a:pt x="5089162" y="2345560"/>
                    </a:cubicBezTo>
                    <a:cubicBezTo>
                      <a:pt x="5136216" y="2328413"/>
                      <a:pt x="5181748" y="2302124"/>
                      <a:pt x="5234326" y="2309935"/>
                    </a:cubicBezTo>
                    <a:cubicBezTo>
                      <a:pt x="5266141" y="2314697"/>
                      <a:pt x="5296812" y="2325747"/>
                      <a:pt x="5328438" y="2332416"/>
                    </a:cubicBezTo>
                    <a:cubicBezTo>
                      <a:pt x="5339677" y="2334701"/>
                      <a:pt x="5352250" y="2334320"/>
                      <a:pt x="5363491" y="2332034"/>
                    </a:cubicBezTo>
                    <a:cubicBezTo>
                      <a:pt x="5417784" y="2321555"/>
                      <a:pt x="5471316" y="2320032"/>
                      <a:pt x="5524660" y="2337178"/>
                    </a:cubicBezTo>
                    <a:cubicBezTo>
                      <a:pt x="5533802" y="2340036"/>
                      <a:pt x="5543518" y="2342701"/>
                      <a:pt x="5553045" y="2342701"/>
                    </a:cubicBezTo>
                    <a:cubicBezTo>
                      <a:pt x="5605244" y="2342701"/>
                      <a:pt x="5656488" y="2338701"/>
                      <a:pt x="5706401" y="2320032"/>
                    </a:cubicBezTo>
                    <a:cubicBezTo>
                      <a:pt x="5723166" y="2313745"/>
                      <a:pt x="5743551" y="2317745"/>
                      <a:pt x="5762029" y="2316221"/>
                    </a:cubicBezTo>
                    <a:cubicBezTo>
                      <a:pt x="5779174" y="2314889"/>
                      <a:pt x="5796702" y="2314317"/>
                      <a:pt x="5813276" y="2309935"/>
                    </a:cubicBezTo>
                    <a:cubicBezTo>
                      <a:pt x="5837472" y="2303459"/>
                      <a:pt x="5859949" y="2302697"/>
                      <a:pt x="5884906" y="2308411"/>
                    </a:cubicBezTo>
                    <a:cubicBezTo>
                      <a:pt x="5908719" y="2313745"/>
                      <a:pt x="5934438" y="2311079"/>
                      <a:pt x="5959204" y="2311269"/>
                    </a:cubicBezTo>
                    <a:cubicBezTo>
                      <a:pt x="5986828" y="2311459"/>
                      <a:pt x="6014449" y="2311649"/>
                      <a:pt x="6042072" y="2310697"/>
                    </a:cubicBezTo>
                    <a:cubicBezTo>
                      <a:pt x="6053124" y="2310317"/>
                      <a:pt x="6065695" y="2302697"/>
                      <a:pt x="6074842" y="2305745"/>
                    </a:cubicBezTo>
                    <a:cubicBezTo>
                      <a:pt x="6104368" y="2316031"/>
                      <a:pt x="6133897" y="2303649"/>
                      <a:pt x="6163425" y="2309172"/>
                    </a:cubicBezTo>
                    <a:cubicBezTo>
                      <a:pt x="6177905" y="2312031"/>
                      <a:pt x="6194288" y="2304220"/>
                      <a:pt x="6209909" y="2303459"/>
                    </a:cubicBezTo>
                    <a:cubicBezTo>
                      <a:pt x="6235437" y="2302124"/>
                      <a:pt x="6260964" y="2302697"/>
                      <a:pt x="6286493" y="2302315"/>
                    </a:cubicBezTo>
                    <a:cubicBezTo>
                      <a:pt x="6294876" y="2302124"/>
                      <a:pt x="6303068" y="2301362"/>
                      <a:pt x="6311449" y="2300980"/>
                    </a:cubicBezTo>
                    <a:cubicBezTo>
                      <a:pt x="6318880" y="2300601"/>
                      <a:pt x="6326691" y="2298887"/>
                      <a:pt x="6333739" y="2300218"/>
                    </a:cubicBezTo>
                    <a:cubicBezTo>
                      <a:pt x="6359268" y="2304983"/>
                      <a:pt x="6384414" y="2312793"/>
                      <a:pt x="6410131" y="2315841"/>
                    </a:cubicBezTo>
                    <a:cubicBezTo>
                      <a:pt x="6432420" y="2318507"/>
                      <a:pt x="6455472" y="2314889"/>
                      <a:pt x="6477951" y="2316793"/>
                    </a:cubicBezTo>
                    <a:cubicBezTo>
                      <a:pt x="6517576" y="2320032"/>
                      <a:pt x="6557201" y="2325747"/>
                      <a:pt x="6596828" y="2329368"/>
                    </a:cubicBezTo>
                    <a:cubicBezTo>
                      <a:pt x="6605401" y="2330130"/>
                      <a:pt x="6614353" y="2325365"/>
                      <a:pt x="6623118" y="2324985"/>
                    </a:cubicBezTo>
                    <a:cubicBezTo>
                      <a:pt x="6650551" y="2324033"/>
                      <a:pt x="6677984" y="2323841"/>
                      <a:pt x="6705417" y="2323272"/>
                    </a:cubicBezTo>
                    <a:cubicBezTo>
                      <a:pt x="6721038" y="2323080"/>
                      <a:pt x="6736851" y="2323651"/>
                      <a:pt x="6752283" y="2321937"/>
                    </a:cubicBezTo>
                    <a:cubicBezTo>
                      <a:pt x="6772665" y="2319651"/>
                      <a:pt x="6791144" y="2316221"/>
                      <a:pt x="6810195" y="2331082"/>
                    </a:cubicBezTo>
                    <a:cubicBezTo>
                      <a:pt x="6839534" y="2354132"/>
                      <a:pt x="6876872" y="2345178"/>
                      <a:pt x="6910782" y="2350512"/>
                    </a:cubicBezTo>
                    <a:cubicBezTo>
                      <a:pt x="6919547" y="2351847"/>
                      <a:pt x="6928501" y="2352036"/>
                      <a:pt x="6937263" y="2353561"/>
                    </a:cubicBezTo>
                    <a:cubicBezTo>
                      <a:pt x="6953457" y="2356418"/>
                      <a:pt x="6969457" y="2359657"/>
                      <a:pt x="6985653" y="2362897"/>
                    </a:cubicBezTo>
                    <a:cubicBezTo>
                      <a:pt x="6988509" y="2363467"/>
                      <a:pt x="6991747" y="2363659"/>
                      <a:pt x="6994415" y="2364611"/>
                    </a:cubicBezTo>
                    <a:cubicBezTo>
                      <a:pt x="7018991" y="2372611"/>
                      <a:pt x="7043184" y="2381755"/>
                      <a:pt x="7068141" y="2388234"/>
                    </a:cubicBezTo>
                    <a:cubicBezTo>
                      <a:pt x="7080334" y="2391472"/>
                      <a:pt x="7093860" y="2391853"/>
                      <a:pt x="7106432" y="2390138"/>
                    </a:cubicBezTo>
                    <a:cubicBezTo>
                      <a:pt x="7143199" y="2385185"/>
                      <a:pt x="7179587" y="2383089"/>
                      <a:pt x="7216547" y="2390330"/>
                    </a:cubicBezTo>
                    <a:cubicBezTo>
                      <a:pt x="7231214" y="2393186"/>
                      <a:pt x="7247599" y="2388424"/>
                      <a:pt x="7263220" y="2386709"/>
                    </a:cubicBezTo>
                    <a:cubicBezTo>
                      <a:pt x="7300559" y="2382137"/>
                      <a:pt x="7337899" y="2377183"/>
                      <a:pt x="7375428" y="2372803"/>
                    </a:cubicBezTo>
                    <a:cubicBezTo>
                      <a:pt x="7398860" y="2370135"/>
                      <a:pt x="7422483" y="2368611"/>
                      <a:pt x="7445916" y="2365945"/>
                    </a:cubicBezTo>
                    <a:cubicBezTo>
                      <a:pt x="7472967" y="2362705"/>
                      <a:pt x="7499828" y="2357753"/>
                      <a:pt x="7526880" y="2355084"/>
                    </a:cubicBezTo>
                    <a:cubicBezTo>
                      <a:pt x="7557742" y="2352036"/>
                      <a:pt x="7588795" y="2351466"/>
                      <a:pt x="7619655" y="2348226"/>
                    </a:cubicBezTo>
                    <a:cubicBezTo>
                      <a:pt x="7676047" y="2341940"/>
                      <a:pt x="7732247" y="2334509"/>
                      <a:pt x="7788636" y="2327461"/>
                    </a:cubicBezTo>
                    <a:cubicBezTo>
                      <a:pt x="7843311" y="2320603"/>
                      <a:pt x="7897987" y="2314507"/>
                      <a:pt x="7952280" y="2305935"/>
                    </a:cubicBezTo>
                    <a:cubicBezTo>
                      <a:pt x="7975142" y="2302315"/>
                      <a:pt x="7996859" y="2292408"/>
                      <a:pt x="8019339" y="2286884"/>
                    </a:cubicBezTo>
                    <a:cubicBezTo>
                      <a:pt x="8058774" y="2277357"/>
                      <a:pt x="8098590" y="2269357"/>
                      <a:pt x="8137835" y="2259832"/>
                    </a:cubicBezTo>
                    <a:cubicBezTo>
                      <a:pt x="8155359" y="2255641"/>
                      <a:pt x="8172124" y="2248593"/>
                      <a:pt x="8189651" y="2243639"/>
                    </a:cubicBezTo>
                    <a:cubicBezTo>
                      <a:pt x="8230992" y="2232208"/>
                      <a:pt x="8272903" y="2222874"/>
                      <a:pt x="8313671" y="2209920"/>
                    </a:cubicBezTo>
                    <a:cubicBezTo>
                      <a:pt x="8362822" y="2194297"/>
                      <a:pt x="8411019" y="2175439"/>
                      <a:pt x="8459979" y="2158864"/>
                    </a:cubicBezTo>
                    <a:cubicBezTo>
                      <a:pt x="8478269" y="2152578"/>
                      <a:pt x="8497511" y="2148957"/>
                      <a:pt x="8516369" y="2144003"/>
                    </a:cubicBezTo>
                    <a:cubicBezTo>
                      <a:pt x="8563425" y="2131431"/>
                      <a:pt x="8610288" y="2118095"/>
                      <a:pt x="8657726" y="2106284"/>
                    </a:cubicBezTo>
                    <a:cubicBezTo>
                      <a:pt x="8675253" y="2101901"/>
                      <a:pt x="8693731" y="2102284"/>
                      <a:pt x="8711448" y="2098664"/>
                    </a:cubicBezTo>
                    <a:cubicBezTo>
                      <a:pt x="8732023" y="2094472"/>
                      <a:pt x="8752407" y="2089138"/>
                      <a:pt x="8772219" y="2082280"/>
                    </a:cubicBezTo>
                    <a:cubicBezTo>
                      <a:pt x="8796985" y="2073707"/>
                      <a:pt x="8820990" y="2062659"/>
                      <a:pt x="8845565" y="2053705"/>
                    </a:cubicBezTo>
                    <a:cubicBezTo>
                      <a:pt x="8886142" y="2039034"/>
                      <a:pt x="8926911" y="2024557"/>
                      <a:pt x="8967871" y="2011221"/>
                    </a:cubicBezTo>
                    <a:cubicBezTo>
                      <a:pt x="8983301" y="2006268"/>
                      <a:pt x="9000257" y="2005697"/>
                      <a:pt x="9015878" y="2001124"/>
                    </a:cubicBezTo>
                    <a:cubicBezTo>
                      <a:pt x="9088840" y="1979597"/>
                      <a:pt x="9161805" y="1957880"/>
                      <a:pt x="9234579" y="1935209"/>
                    </a:cubicBezTo>
                    <a:cubicBezTo>
                      <a:pt x="9272298" y="1923399"/>
                      <a:pt x="9308875" y="1908538"/>
                      <a:pt x="9346597" y="1896917"/>
                    </a:cubicBezTo>
                    <a:cubicBezTo>
                      <a:pt x="9369267" y="1889869"/>
                      <a:pt x="9393650" y="1887773"/>
                      <a:pt x="9416321" y="1880724"/>
                    </a:cubicBezTo>
                    <a:cubicBezTo>
                      <a:pt x="9437278" y="1874247"/>
                      <a:pt x="9456709" y="1863578"/>
                      <a:pt x="9477283" y="1856149"/>
                    </a:cubicBezTo>
                    <a:cubicBezTo>
                      <a:pt x="9540152" y="1833097"/>
                      <a:pt x="9603971" y="1811953"/>
                      <a:pt x="9666265" y="1787186"/>
                    </a:cubicBezTo>
                    <a:cubicBezTo>
                      <a:pt x="9696749" y="1775183"/>
                      <a:pt x="9725323" y="1757849"/>
                      <a:pt x="9754088" y="1741464"/>
                    </a:cubicBezTo>
                    <a:cubicBezTo>
                      <a:pt x="9802858" y="1713841"/>
                      <a:pt x="9850865" y="1685074"/>
                      <a:pt x="9899446" y="1656880"/>
                    </a:cubicBezTo>
                    <a:cubicBezTo>
                      <a:pt x="9935832" y="1635924"/>
                      <a:pt x="9968027" y="1611347"/>
                      <a:pt x="9993175" y="1576487"/>
                    </a:cubicBezTo>
                    <a:cubicBezTo>
                      <a:pt x="10004797" y="1560484"/>
                      <a:pt x="10024990" y="1546768"/>
                      <a:pt x="10044230" y="1540480"/>
                    </a:cubicBezTo>
                    <a:cubicBezTo>
                      <a:pt x="10078713" y="1529241"/>
                      <a:pt x="10104430" y="1507522"/>
                      <a:pt x="10131863" y="1485613"/>
                    </a:cubicBezTo>
                    <a:cubicBezTo>
                      <a:pt x="10166536" y="1457801"/>
                      <a:pt x="10203304" y="1431509"/>
                      <a:pt x="10242357" y="1410555"/>
                    </a:cubicBezTo>
                    <a:cubicBezTo>
                      <a:pt x="10280840" y="1389980"/>
                      <a:pt x="10324086" y="1378549"/>
                      <a:pt x="10363709" y="1359499"/>
                    </a:cubicBezTo>
                    <a:cubicBezTo>
                      <a:pt x="10386952" y="1348259"/>
                      <a:pt x="10407146" y="1330353"/>
                      <a:pt x="10428291" y="1314920"/>
                    </a:cubicBezTo>
                    <a:cubicBezTo>
                      <a:pt x="10449438" y="1299489"/>
                      <a:pt x="10470394" y="1283486"/>
                      <a:pt x="10490969" y="1267104"/>
                    </a:cubicBezTo>
                    <a:cubicBezTo>
                      <a:pt x="10502208" y="1258149"/>
                      <a:pt x="10511734" y="1246909"/>
                      <a:pt x="10523354" y="1238337"/>
                    </a:cubicBezTo>
                    <a:cubicBezTo>
                      <a:pt x="10545263" y="1222334"/>
                      <a:pt x="10569075" y="1208808"/>
                      <a:pt x="10590031" y="1191664"/>
                    </a:cubicBezTo>
                    <a:cubicBezTo>
                      <a:pt x="10610225" y="1175089"/>
                      <a:pt x="10633467" y="1166707"/>
                      <a:pt x="10656519" y="1156038"/>
                    </a:cubicBezTo>
                    <a:cubicBezTo>
                      <a:pt x="10674046" y="1148036"/>
                      <a:pt x="10686617" y="1130320"/>
                      <a:pt x="10703573" y="1120603"/>
                    </a:cubicBezTo>
                    <a:cubicBezTo>
                      <a:pt x="10727767" y="1106697"/>
                      <a:pt x="10746246" y="1089553"/>
                      <a:pt x="10764534" y="1067643"/>
                    </a:cubicBezTo>
                    <a:cubicBezTo>
                      <a:pt x="10785111" y="1043068"/>
                      <a:pt x="10820162" y="1029732"/>
                      <a:pt x="10850453" y="1014301"/>
                    </a:cubicBezTo>
                    <a:cubicBezTo>
                      <a:pt x="10876171" y="1001157"/>
                      <a:pt x="10906081" y="995632"/>
                      <a:pt x="10929704" y="980201"/>
                    </a:cubicBezTo>
                    <a:cubicBezTo>
                      <a:pt x="10946279" y="969342"/>
                      <a:pt x="10958661" y="948957"/>
                      <a:pt x="10967423" y="930289"/>
                    </a:cubicBezTo>
                    <a:cubicBezTo>
                      <a:pt x="10987046" y="887995"/>
                      <a:pt x="11021146" y="861897"/>
                      <a:pt x="11058869" y="838084"/>
                    </a:cubicBezTo>
                    <a:cubicBezTo>
                      <a:pt x="11097350" y="813699"/>
                      <a:pt x="11133927" y="786836"/>
                      <a:pt x="11172600" y="762834"/>
                    </a:cubicBezTo>
                    <a:cubicBezTo>
                      <a:pt x="11211843" y="738638"/>
                      <a:pt x="11243658" y="706443"/>
                      <a:pt x="11275283" y="673676"/>
                    </a:cubicBezTo>
                    <a:cubicBezTo>
                      <a:pt x="11288238" y="660150"/>
                      <a:pt x="11305192" y="650434"/>
                      <a:pt x="11320623" y="639195"/>
                    </a:cubicBezTo>
                    <a:cubicBezTo>
                      <a:pt x="11338339" y="626241"/>
                      <a:pt x="11355296" y="611953"/>
                      <a:pt x="11374346" y="601664"/>
                    </a:cubicBezTo>
                    <a:cubicBezTo>
                      <a:pt x="11398160" y="588709"/>
                      <a:pt x="11424069" y="579757"/>
                      <a:pt x="11448453" y="567755"/>
                    </a:cubicBezTo>
                    <a:cubicBezTo>
                      <a:pt x="11476838" y="553657"/>
                      <a:pt x="11505795" y="539750"/>
                      <a:pt x="11532275" y="522605"/>
                    </a:cubicBezTo>
                    <a:cubicBezTo>
                      <a:pt x="11545039" y="514413"/>
                      <a:pt x="11553613" y="499363"/>
                      <a:pt x="11562947" y="486598"/>
                    </a:cubicBezTo>
                    <a:cubicBezTo>
                      <a:pt x="11599714" y="436305"/>
                      <a:pt x="11635529" y="385441"/>
                      <a:pt x="11672489" y="335337"/>
                    </a:cubicBezTo>
                    <a:cubicBezTo>
                      <a:pt x="11712304" y="281424"/>
                      <a:pt x="11763931" y="241608"/>
                      <a:pt x="11821656" y="207889"/>
                    </a:cubicBezTo>
                    <a:cubicBezTo>
                      <a:pt x="11877664" y="175312"/>
                      <a:pt x="11931195" y="138734"/>
                      <a:pt x="11986443" y="104824"/>
                    </a:cubicBezTo>
                    <a:cubicBezTo>
                      <a:pt x="11998443" y="97395"/>
                      <a:pt x="12013114" y="94347"/>
                      <a:pt x="12026448" y="88821"/>
                    </a:cubicBezTo>
                    <a:cubicBezTo>
                      <a:pt x="12072360" y="69580"/>
                      <a:pt x="12118083" y="50147"/>
                      <a:pt x="12160947" y="28621"/>
                    </a:cubicBezTo>
                    <a:lnTo>
                      <a:pt x="12192000" y="0"/>
                    </a:lnTo>
                    <a:close/>
                  </a:path>
                </a:pathLst>
              </a:cu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5" name="Freeform: Shape 44">
                <a:extLst>
                  <a:ext uri="{FF2B5EF4-FFF2-40B4-BE49-F238E27FC236}">
                    <a16:creationId xmlns:a16="http://schemas.microsoft.com/office/drawing/2014/main" id="{F3C51644-0F34-453B-92B8-9FF33932E2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681702"/>
                <a:ext cx="12192000" cy="3176298"/>
              </a:xfrm>
              <a:custGeom>
                <a:avLst/>
                <a:gdLst>
                  <a:gd name="connsiteX0" fmla="*/ 12192000 w 12192000"/>
                  <a:gd name="connsiteY0" fmla="*/ 0 h 3176298"/>
                  <a:gd name="connsiteX1" fmla="*/ 12192000 w 12192000"/>
                  <a:gd name="connsiteY1" fmla="*/ 3176298 h 3176298"/>
                  <a:gd name="connsiteX2" fmla="*/ 0 w 12192000"/>
                  <a:gd name="connsiteY2" fmla="*/ 3176298 h 3176298"/>
                  <a:gd name="connsiteX3" fmla="*/ 0 w 12192000"/>
                  <a:gd name="connsiteY3" fmla="*/ 2264980 h 3176298"/>
                  <a:gd name="connsiteX4" fmla="*/ 544 w 12192000"/>
                  <a:gd name="connsiteY4" fmla="*/ 2264980 h 3176298"/>
                  <a:gd name="connsiteX5" fmla="*/ 544 w 12192000"/>
                  <a:gd name="connsiteY5" fmla="*/ 2392219 h 3176298"/>
                  <a:gd name="connsiteX6" fmla="*/ 61197 w 12192000"/>
                  <a:gd name="connsiteY6" fmla="*/ 2387448 h 3176298"/>
                  <a:gd name="connsiteX7" fmla="*/ 119613 w 12192000"/>
                  <a:gd name="connsiteY7" fmla="*/ 2369945 h 3176298"/>
                  <a:gd name="connsiteX8" fmla="*/ 172384 w 12192000"/>
                  <a:gd name="connsiteY8" fmla="*/ 2347084 h 3176298"/>
                  <a:gd name="connsiteX9" fmla="*/ 274873 w 12192000"/>
                  <a:gd name="connsiteY9" fmla="*/ 2336988 h 3176298"/>
                  <a:gd name="connsiteX10" fmla="*/ 307259 w 12192000"/>
                  <a:gd name="connsiteY10" fmla="*/ 2331461 h 3176298"/>
                  <a:gd name="connsiteX11" fmla="*/ 394511 w 12192000"/>
                  <a:gd name="connsiteY11" fmla="*/ 2308601 h 3176298"/>
                  <a:gd name="connsiteX12" fmla="*/ 494337 w 12192000"/>
                  <a:gd name="connsiteY12" fmla="*/ 2268213 h 3176298"/>
                  <a:gd name="connsiteX13" fmla="*/ 546917 w 12192000"/>
                  <a:gd name="connsiteY13" fmla="*/ 2283264 h 3176298"/>
                  <a:gd name="connsiteX14" fmla="*/ 730754 w 12192000"/>
                  <a:gd name="connsiteY14" fmla="*/ 2240780 h 3176298"/>
                  <a:gd name="connsiteX15" fmla="*/ 785432 w 12192000"/>
                  <a:gd name="connsiteY15" fmla="*/ 2218682 h 3176298"/>
                  <a:gd name="connsiteX16" fmla="*/ 801053 w 12192000"/>
                  <a:gd name="connsiteY16" fmla="*/ 2204013 h 3176298"/>
                  <a:gd name="connsiteX17" fmla="*/ 858205 w 12192000"/>
                  <a:gd name="connsiteY17" fmla="*/ 2169532 h 3176298"/>
                  <a:gd name="connsiteX18" fmla="*/ 949646 w 12192000"/>
                  <a:gd name="connsiteY18" fmla="*/ 2157340 h 3176298"/>
                  <a:gd name="connsiteX19" fmla="*/ 960887 w 12192000"/>
                  <a:gd name="connsiteY19" fmla="*/ 2150099 h 3176298"/>
                  <a:gd name="connsiteX20" fmla="*/ 977653 w 12192000"/>
                  <a:gd name="connsiteY20" fmla="*/ 2138480 h 3176298"/>
                  <a:gd name="connsiteX21" fmla="*/ 1071762 w 12192000"/>
                  <a:gd name="connsiteY21" fmla="*/ 2117905 h 3176298"/>
                  <a:gd name="connsiteX22" fmla="*/ 1092527 w 12192000"/>
                  <a:gd name="connsiteY22" fmla="*/ 2111428 h 3176298"/>
                  <a:gd name="connsiteX23" fmla="*/ 1109865 w 12192000"/>
                  <a:gd name="connsiteY23" fmla="*/ 2100568 h 3176298"/>
                  <a:gd name="connsiteX24" fmla="*/ 1162823 w 12192000"/>
                  <a:gd name="connsiteY24" fmla="*/ 2075613 h 3176298"/>
                  <a:gd name="connsiteX25" fmla="*/ 1206641 w 12192000"/>
                  <a:gd name="connsiteY25" fmla="*/ 2074851 h 3176298"/>
                  <a:gd name="connsiteX26" fmla="*/ 1267411 w 12192000"/>
                  <a:gd name="connsiteY26" fmla="*/ 2060753 h 3176298"/>
                  <a:gd name="connsiteX27" fmla="*/ 1380762 w 12192000"/>
                  <a:gd name="connsiteY27" fmla="*/ 2046847 h 3176298"/>
                  <a:gd name="connsiteX28" fmla="*/ 1404006 w 12192000"/>
                  <a:gd name="connsiteY28" fmla="*/ 2038844 h 3176298"/>
                  <a:gd name="connsiteX29" fmla="*/ 1544598 w 12192000"/>
                  <a:gd name="connsiteY29" fmla="*/ 2000932 h 3176298"/>
                  <a:gd name="connsiteX30" fmla="*/ 1657188 w 12192000"/>
                  <a:gd name="connsiteY30" fmla="*/ 2001697 h 3176298"/>
                  <a:gd name="connsiteX31" fmla="*/ 1665950 w 12192000"/>
                  <a:gd name="connsiteY31" fmla="*/ 2003411 h 3176298"/>
                  <a:gd name="connsiteX32" fmla="*/ 1709006 w 12192000"/>
                  <a:gd name="connsiteY32" fmla="*/ 2015983 h 3176298"/>
                  <a:gd name="connsiteX33" fmla="*/ 1775684 w 12192000"/>
                  <a:gd name="connsiteY33" fmla="*/ 2012555 h 3176298"/>
                  <a:gd name="connsiteX34" fmla="*/ 1821596 w 12192000"/>
                  <a:gd name="connsiteY34" fmla="*/ 1995218 h 3176298"/>
                  <a:gd name="connsiteX35" fmla="*/ 1878748 w 12192000"/>
                  <a:gd name="connsiteY35" fmla="*/ 1994457 h 3176298"/>
                  <a:gd name="connsiteX36" fmla="*/ 1944092 w 12192000"/>
                  <a:gd name="connsiteY36" fmla="*/ 2005315 h 3176298"/>
                  <a:gd name="connsiteX37" fmla="*/ 1973429 w 12192000"/>
                  <a:gd name="connsiteY37" fmla="*/ 2007601 h 3176298"/>
                  <a:gd name="connsiteX38" fmla="*/ 2054013 w 12192000"/>
                  <a:gd name="connsiteY38" fmla="*/ 2030082 h 3176298"/>
                  <a:gd name="connsiteX39" fmla="*/ 2102021 w 12192000"/>
                  <a:gd name="connsiteY39" fmla="*/ 2024557 h 3176298"/>
                  <a:gd name="connsiteX40" fmla="*/ 2149267 w 12192000"/>
                  <a:gd name="connsiteY40" fmla="*/ 2009697 h 3176298"/>
                  <a:gd name="connsiteX41" fmla="*/ 2179556 w 12192000"/>
                  <a:gd name="connsiteY41" fmla="*/ 1995409 h 3176298"/>
                  <a:gd name="connsiteX42" fmla="*/ 2240710 w 12192000"/>
                  <a:gd name="connsiteY42" fmla="*/ 1985312 h 3176298"/>
                  <a:gd name="connsiteX43" fmla="*/ 2251948 w 12192000"/>
                  <a:gd name="connsiteY43" fmla="*/ 1986836 h 3176298"/>
                  <a:gd name="connsiteX44" fmla="*/ 2434456 w 12192000"/>
                  <a:gd name="connsiteY44" fmla="*/ 1999410 h 3176298"/>
                  <a:gd name="connsiteX45" fmla="*/ 2506847 w 12192000"/>
                  <a:gd name="connsiteY45" fmla="*/ 2019603 h 3176298"/>
                  <a:gd name="connsiteX46" fmla="*/ 2522279 w 12192000"/>
                  <a:gd name="connsiteY46" fmla="*/ 2022080 h 3176298"/>
                  <a:gd name="connsiteX47" fmla="*/ 2676398 w 12192000"/>
                  <a:gd name="connsiteY47" fmla="*/ 2044751 h 3176298"/>
                  <a:gd name="connsiteX48" fmla="*/ 2693543 w 12192000"/>
                  <a:gd name="connsiteY48" fmla="*/ 2045703 h 3176298"/>
                  <a:gd name="connsiteX49" fmla="*/ 2741360 w 12192000"/>
                  <a:gd name="connsiteY49" fmla="*/ 2041701 h 3176298"/>
                  <a:gd name="connsiteX50" fmla="*/ 2854140 w 12192000"/>
                  <a:gd name="connsiteY50" fmla="*/ 2082851 h 3176298"/>
                  <a:gd name="connsiteX51" fmla="*/ 2967110 w 12192000"/>
                  <a:gd name="connsiteY51" fmla="*/ 2096949 h 3176298"/>
                  <a:gd name="connsiteX52" fmla="*/ 3029216 w 12192000"/>
                  <a:gd name="connsiteY52" fmla="*/ 2096757 h 3176298"/>
                  <a:gd name="connsiteX53" fmla="*/ 3073604 w 12192000"/>
                  <a:gd name="connsiteY53" fmla="*/ 2106856 h 3176298"/>
                  <a:gd name="connsiteX54" fmla="*/ 3182763 w 12192000"/>
                  <a:gd name="connsiteY54" fmla="*/ 2137527 h 3176298"/>
                  <a:gd name="connsiteX55" fmla="*/ 3234202 w 12192000"/>
                  <a:gd name="connsiteY55" fmla="*/ 2142289 h 3176298"/>
                  <a:gd name="connsiteX56" fmla="*/ 3288877 w 12192000"/>
                  <a:gd name="connsiteY56" fmla="*/ 2152578 h 3176298"/>
                  <a:gd name="connsiteX57" fmla="*/ 3424135 w 12192000"/>
                  <a:gd name="connsiteY57" fmla="*/ 2198680 h 3176298"/>
                  <a:gd name="connsiteX58" fmla="*/ 3534629 w 12192000"/>
                  <a:gd name="connsiteY58" fmla="*/ 2196013 h 3176298"/>
                  <a:gd name="connsiteX59" fmla="*/ 3605116 w 12192000"/>
                  <a:gd name="connsiteY59" fmla="*/ 2196583 h 3176298"/>
                  <a:gd name="connsiteX60" fmla="*/ 3689131 w 12192000"/>
                  <a:gd name="connsiteY60" fmla="*/ 2211824 h 3176298"/>
                  <a:gd name="connsiteX61" fmla="*/ 3757902 w 12192000"/>
                  <a:gd name="connsiteY61" fmla="*/ 2234114 h 3176298"/>
                  <a:gd name="connsiteX62" fmla="*/ 3852966 w 12192000"/>
                  <a:gd name="connsiteY62" fmla="*/ 2251831 h 3176298"/>
                  <a:gd name="connsiteX63" fmla="*/ 3947648 w 12192000"/>
                  <a:gd name="connsiteY63" fmla="*/ 2285932 h 3176298"/>
                  <a:gd name="connsiteX64" fmla="*/ 4013753 w 12192000"/>
                  <a:gd name="connsiteY64" fmla="*/ 2312031 h 3176298"/>
                  <a:gd name="connsiteX65" fmla="*/ 4105766 w 12192000"/>
                  <a:gd name="connsiteY65" fmla="*/ 2335082 h 3176298"/>
                  <a:gd name="connsiteX66" fmla="*/ 4246551 w 12192000"/>
                  <a:gd name="connsiteY66" fmla="*/ 2351274 h 3176298"/>
                  <a:gd name="connsiteX67" fmla="*/ 4311323 w 12192000"/>
                  <a:gd name="connsiteY67" fmla="*/ 2352991 h 3176298"/>
                  <a:gd name="connsiteX68" fmla="*/ 4413817 w 12192000"/>
                  <a:gd name="connsiteY68" fmla="*/ 2390899 h 3176298"/>
                  <a:gd name="connsiteX69" fmla="*/ 4457632 w 12192000"/>
                  <a:gd name="connsiteY69" fmla="*/ 2409188 h 3176298"/>
                  <a:gd name="connsiteX70" fmla="*/ 4497068 w 12192000"/>
                  <a:gd name="connsiteY70" fmla="*/ 2393947 h 3176298"/>
                  <a:gd name="connsiteX71" fmla="*/ 4522596 w 12192000"/>
                  <a:gd name="connsiteY71" fmla="*/ 2376421 h 3176298"/>
                  <a:gd name="connsiteX72" fmla="*/ 4603368 w 12192000"/>
                  <a:gd name="connsiteY72" fmla="*/ 2391282 h 3176298"/>
                  <a:gd name="connsiteX73" fmla="*/ 4689098 w 12192000"/>
                  <a:gd name="connsiteY73" fmla="*/ 2406903 h 3176298"/>
                  <a:gd name="connsiteX74" fmla="*/ 4719697 w 12192000"/>
                  <a:gd name="connsiteY74" fmla="*/ 2413428 h 3176298"/>
                  <a:gd name="connsiteX75" fmla="*/ 4726469 w 12192000"/>
                  <a:gd name="connsiteY75" fmla="*/ 2414298 h 3176298"/>
                  <a:gd name="connsiteX76" fmla="*/ 4785776 w 12192000"/>
                  <a:gd name="connsiteY76" fmla="*/ 2414298 h 3176298"/>
                  <a:gd name="connsiteX77" fmla="*/ 4788661 w 12192000"/>
                  <a:gd name="connsiteY77" fmla="*/ 2414047 h 3176298"/>
                  <a:gd name="connsiteX78" fmla="*/ 4827024 w 12192000"/>
                  <a:gd name="connsiteY78" fmla="*/ 2408999 h 3176298"/>
                  <a:gd name="connsiteX79" fmla="*/ 4887415 w 12192000"/>
                  <a:gd name="connsiteY79" fmla="*/ 2405570 h 3176298"/>
                  <a:gd name="connsiteX80" fmla="*/ 4936184 w 12192000"/>
                  <a:gd name="connsiteY80" fmla="*/ 2395853 h 3176298"/>
                  <a:gd name="connsiteX81" fmla="*/ 4953328 w 12192000"/>
                  <a:gd name="connsiteY81" fmla="*/ 2390138 h 3176298"/>
                  <a:gd name="connsiteX82" fmla="*/ 5089162 w 12192000"/>
                  <a:gd name="connsiteY82" fmla="*/ 2345560 h 3176298"/>
                  <a:gd name="connsiteX83" fmla="*/ 5234326 w 12192000"/>
                  <a:gd name="connsiteY83" fmla="*/ 2309935 h 3176298"/>
                  <a:gd name="connsiteX84" fmla="*/ 5328438 w 12192000"/>
                  <a:gd name="connsiteY84" fmla="*/ 2332416 h 3176298"/>
                  <a:gd name="connsiteX85" fmla="*/ 5363491 w 12192000"/>
                  <a:gd name="connsiteY85" fmla="*/ 2332034 h 3176298"/>
                  <a:gd name="connsiteX86" fmla="*/ 5524660 w 12192000"/>
                  <a:gd name="connsiteY86" fmla="*/ 2337178 h 3176298"/>
                  <a:gd name="connsiteX87" fmla="*/ 5553045 w 12192000"/>
                  <a:gd name="connsiteY87" fmla="*/ 2342701 h 3176298"/>
                  <a:gd name="connsiteX88" fmla="*/ 5706401 w 12192000"/>
                  <a:gd name="connsiteY88" fmla="*/ 2320032 h 3176298"/>
                  <a:gd name="connsiteX89" fmla="*/ 5762029 w 12192000"/>
                  <a:gd name="connsiteY89" fmla="*/ 2316221 h 3176298"/>
                  <a:gd name="connsiteX90" fmla="*/ 5813276 w 12192000"/>
                  <a:gd name="connsiteY90" fmla="*/ 2309935 h 3176298"/>
                  <a:gd name="connsiteX91" fmla="*/ 5884906 w 12192000"/>
                  <a:gd name="connsiteY91" fmla="*/ 2308411 h 3176298"/>
                  <a:gd name="connsiteX92" fmla="*/ 5959204 w 12192000"/>
                  <a:gd name="connsiteY92" fmla="*/ 2311269 h 3176298"/>
                  <a:gd name="connsiteX93" fmla="*/ 6042072 w 12192000"/>
                  <a:gd name="connsiteY93" fmla="*/ 2310697 h 3176298"/>
                  <a:gd name="connsiteX94" fmla="*/ 6074842 w 12192000"/>
                  <a:gd name="connsiteY94" fmla="*/ 2305745 h 3176298"/>
                  <a:gd name="connsiteX95" fmla="*/ 6163425 w 12192000"/>
                  <a:gd name="connsiteY95" fmla="*/ 2309172 h 3176298"/>
                  <a:gd name="connsiteX96" fmla="*/ 6209909 w 12192000"/>
                  <a:gd name="connsiteY96" fmla="*/ 2303459 h 3176298"/>
                  <a:gd name="connsiteX97" fmla="*/ 6286493 w 12192000"/>
                  <a:gd name="connsiteY97" fmla="*/ 2302315 h 3176298"/>
                  <a:gd name="connsiteX98" fmla="*/ 6311449 w 12192000"/>
                  <a:gd name="connsiteY98" fmla="*/ 2300980 h 3176298"/>
                  <a:gd name="connsiteX99" fmla="*/ 6333739 w 12192000"/>
                  <a:gd name="connsiteY99" fmla="*/ 2300218 h 3176298"/>
                  <a:gd name="connsiteX100" fmla="*/ 6410131 w 12192000"/>
                  <a:gd name="connsiteY100" fmla="*/ 2315841 h 3176298"/>
                  <a:gd name="connsiteX101" fmla="*/ 6477951 w 12192000"/>
                  <a:gd name="connsiteY101" fmla="*/ 2316793 h 3176298"/>
                  <a:gd name="connsiteX102" fmla="*/ 6596828 w 12192000"/>
                  <a:gd name="connsiteY102" fmla="*/ 2329368 h 3176298"/>
                  <a:gd name="connsiteX103" fmla="*/ 6623118 w 12192000"/>
                  <a:gd name="connsiteY103" fmla="*/ 2324985 h 3176298"/>
                  <a:gd name="connsiteX104" fmla="*/ 6705417 w 12192000"/>
                  <a:gd name="connsiteY104" fmla="*/ 2323272 h 3176298"/>
                  <a:gd name="connsiteX105" fmla="*/ 6752283 w 12192000"/>
                  <a:gd name="connsiteY105" fmla="*/ 2321937 h 3176298"/>
                  <a:gd name="connsiteX106" fmla="*/ 6810195 w 12192000"/>
                  <a:gd name="connsiteY106" fmla="*/ 2331082 h 3176298"/>
                  <a:gd name="connsiteX107" fmla="*/ 6910782 w 12192000"/>
                  <a:gd name="connsiteY107" fmla="*/ 2350512 h 3176298"/>
                  <a:gd name="connsiteX108" fmla="*/ 6937263 w 12192000"/>
                  <a:gd name="connsiteY108" fmla="*/ 2353561 h 3176298"/>
                  <a:gd name="connsiteX109" fmla="*/ 6985653 w 12192000"/>
                  <a:gd name="connsiteY109" fmla="*/ 2362897 h 3176298"/>
                  <a:gd name="connsiteX110" fmla="*/ 6994415 w 12192000"/>
                  <a:gd name="connsiteY110" fmla="*/ 2364611 h 3176298"/>
                  <a:gd name="connsiteX111" fmla="*/ 7068141 w 12192000"/>
                  <a:gd name="connsiteY111" fmla="*/ 2388234 h 3176298"/>
                  <a:gd name="connsiteX112" fmla="*/ 7106432 w 12192000"/>
                  <a:gd name="connsiteY112" fmla="*/ 2390138 h 3176298"/>
                  <a:gd name="connsiteX113" fmla="*/ 7216547 w 12192000"/>
                  <a:gd name="connsiteY113" fmla="*/ 2390330 h 3176298"/>
                  <a:gd name="connsiteX114" fmla="*/ 7263220 w 12192000"/>
                  <a:gd name="connsiteY114" fmla="*/ 2386709 h 3176298"/>
                  <a:gd name="connsiteX115" fmla="*/ 7375428 w 12192000"/>
                  <a:gd name="connsiteY115" fmla="*/ 2372803 h 3176298"/>
                  <a:gd name="connsiteX116" fmla="*/ 7445916 w 12192000"/>
                  <a:gd name="connsiteY116" fmla="*/ 2365945 h 3176298"/>
                  <a:gd name="connsiteX117" fmla="*/ 7526880 w 12192000"/>
                  <a:gd name="connsiteY117" fmla="*/ 2355084 h 3176298"/>
                  <a:gd name="connsiteX118" fmla="*/ 7619655 w 12192000"/>
                  <a:gd name="connsiteY118" fmla="*/ 2348226 h 3176298"/>
                  <a:gd name="connsiteX119" fmla="*/ 7788636 w 12192000"/>
                  <a:gd name="connsiteY119" fmla="*/ 2327461 h 3176298"/>
                  <a:gd name="connsiteX120" fmla="*/ 7952280 w 12192000"/>
                  <a:gd name="connsiteY120" fmla="*/ 2305935 h 3176298"/>
                  <a:gd name="connsiteX121" fmla="*/ 8019339 w 12192000"/>
                  <a:gd name="connsiteY121" fmla="*/ 2286884 h 3176298"/>
                  <a:gd name="connsiteX122" fmla="*/ 8137835 w 12192000"/>
                  <a:gd name="connsiteY122" fmla="*/ 2259832 h 3176298"/>
                  <a:gd name="connsiteX123" fmla="*/ 8189651 w 12192000"/>
                  <a:gd name="connsiteY123" fmla="*/ 2243639 h 3176298"/>
                  <a:gd name="connsiteX124" fmla="*/ 8313671 w 12192000"/>
                  <a:gd name="connsiteY124" fmla="*/ 2209920 h 3176298"/>
                  <a:gd name="connsiteX125" fmla="*/ 8459979 w 12192000"/>
                  <a:gd name="connsiteY125" fmla="*/ 2158864 h 3176298"/>
                  <a:gd name="connsiteX126" fmla="*/ 8516369 w 12192000"/>
                  <a:gd name="connsiteY126" fmla="*/ 2144003 h 3176298"/>
                  <a:gd name="connsiteX127" fmla="*/ 8657726 w 12192000"/>
                  <a:gd name="connsiteY127" fmla="*/ 2106284 h 3176298"/>
                  <a:gd name="connsiteX128" fmla="*/ 8711448 w 12192000"/>
                  <a:gd name="connsiteY128" fmla="*/ 2098664 h 3176298"/>
                  <a:gd name="connsiteX129" fmla="*/ 8772219 w 12192000"/>
                  <a:gd name="connsiteY129" fmla="*/ 2082280 h 3176298"/>
                  <a:gd name="connsiteX130" fmla="*/ 8845565 w 12192000"/>
                  <a:gd name="connsiteY130" fmla="*/ 2053705 h 3176298"/>
                  <a:gd name="connsiteX131" fmla="*/ 8967871 w 12192000"/>
                  <a:gd name="connsiteY131" fmla="*/ 2011221 h 3176298"/>
                  <a:gd name="connsiteX132" fmla="*/ 9015878 w 12192000"/>
                  <a:gd name="connsiteY132" fmla="*/ 2001124 h 3176298"/>
                  <a:gd name="connsiteX133" fmla="*/ 9234579 w 12192000"/>
                  <a:gd name="connsiteY133" fmla="*/ 1935209 h 3176298"/>
                  <a:gd name="connsiteX134" fmla="*/ 9346597 w 12192000"/>
                  <a:gd name="connsiteY134" fmla="*/ 1896917 h 3176298"/>
                  <a:gd name="connsiteX135" fmla="*/ 9416321 w 12192000"/>
                  <a:gd name="connsiteY135" fmla="*/ 1880724 h 3176298"/>
                  <a:gd name="connsiteX136" fmla="*/ 9477283 w 12192000"/>
                  <a:gd name="connsiteY136" fmla="*/ 1856149 h 3176298"/>
                  <a:gd name="connsiteX137" fmla="*/ 9666265 w 12192000"/>
                  <a:gd name="connsiteY137" fmla="*/ 1787186 h 3176298"/>
                  <a:gd name="connsiteX138" fmla="*/ 9754088 w 12192000"/>
                  <a:gd name="connsiteY138" fmla="*/ 1741464 h 3176298"/>
                  <a:gd name="connsiteX139" fmla="*/ 9899446 w 12192000"/>
                  <a:gd name="connsiteY139" fmla="*/ 1656880 h 3176298"/>
                  <a:gd name="connsiteX140" fmla="*/ 9993175 w 12192000"/>
                  <a:gd name="connsiteY140" fmla="*/ 1576487 h 3176298"/>
                  <a:gd name="connsiteX141" fmla="*/ 10044230 w 12192000"/>
                  <a:gd name="connsiteY141" fmla="*/ 1540480 h 3176298"/>
                  <a:gd name="connsiteX142" fmla="*/ 10131863 w 12192000"/>
                  <a:gd name="connsiteY142" fmla="*/ 1485613 h 3176298"/>
                  <a:gd name="connsiteX143" fmla="*/ 10242357 w 12192000"/>
                  <a:gd name="connsiteY143" fmla="*/ 1410555 h 3176298"/>
                  <a:gd name="connsiteX144" fmla="*/ 10363709 w 12192000"/>
                  <a:gd name="connsiteY144" fmla="*/ 1359499 h 3176298"/>
                  <a:gd name="connsiteX145" fmla="*/ 10428291 w 12192000"/>
                  <a:gd name="connsiteY145" fmla="*/ 1314920 h 3176298"/>
                  <a:gd name="connsiteX146" fmla="*/ 10490969 w 12192000"/>
                  <a:gd name="connsiteY146" fmla="*/ 1267104 h 3176298"/>
                  <a:gd name="connsiteX147" fmla="*/ 10523354 w 12192000"/>
                  <a:gd name="connsiteY147" fmla="*/ 1238337 h 3176298"/>
                  <a:gd name="connsiteX148" fmla="*/ 10590031 w 12192000"/>
                  <a:gd name="connsiteY148" fmla="*/ 1191664 h 3176298"/>
                  <a:gd name="connsiteX149" fmla="*/ 10656519 w 12192000"/>
                  <a:gd name="connsiteY149" fmla="*/ 1156038 h 3176298"/>
                  <a:gd name="connsiteX150" fmla="*/ 10703573 w 12192000"/>
                  <a:gd name="connsiteY150" fmla="*/ 1120603 h 3176298"/>
                  <a:gd name="connsiteX151" fmla="*/ 10764534 w 12192000"/>
                  <a:gd name="connsiteY151" fmla="*/ 1067643 h 3176298"/>
                  <a:gd name="connsiteX152" fmla="*/ 10850453 w 12192000"/>
                  <a:gd name="connsiteY152" fmla="*/ 1014301 h 3176298"/>
                  <a:gd name="connsiteX153" fmla="*/ 10929704 w 12192000"/>
                  <a:gd name="connsiteY153" fmla="*/ 980201 h 3176298"/>
                  <a:gd name="connsiteX154" fmla="*/ 10967423 w 12192000"/>
                  <a:gd name="connsiteY154" fmla="*/ 930289 h 3176298"/>
                  <a:gd name="connsiteX155" fmla="*/ 11058869 w 12192000"/>
                  <a:gd name="connsiteY155" fmla="*/ 838084 h 3176298"/>
                  <a:gd name="connsiteX156" fmla="*/ 11172600 w 12192000"/>
                  <a:gd name="connsiteY156" fmla="*/ 762834 h 3176298"/>
                  <a:gd name="connsiteX157" fmla="*/ 11275283 w 12192000"/>
                  <a:gd name="connsiteY157" fmla="*/ 673676 h 3176298"/>
                  <a:gd name="connsiteX158" fmla="*/ 11320623 w 12192000"/>
                  <a:gd name="connsiteY158" fmla="*/ 639195 h 3176298"/>
                  <a:gd name="connsiteX159" fmla="*/ 11374346 w 12192000"/>
                  <a:gd name="connsiteY159" fmla="*/ 601664 h 3176298"/>
                  <a:gd name="connsiteX160" fmla="*/ 11448453 w 12192000"/>
                  <a:gd name="connsiteY160" fmla="*/ 567755 h 3176298"/>
                  <a:gd name="connsiteX161" fmla="*/ 11532275 w 12192000"/>
                  <a:gd name="connsiteY161" fmla="*/ 522605 h 3176298"/>
                  <a:gd name="connsiteX162" fmla="*/ 11562947 w 12192000"/>
                  <a:gd name="connsiteY162" fmla="*/ 486598 h 3176298"/>
                  <a:gd name="connsiteX163" fmla="*/ 11672489 w 12192000"/>
                  <a:gd name="connsiteY163" fmla="*/ 335337 h 3176298"/>
                  <a:gd name="connsiteX164" fmla="*/ 11821656 w 12192000"/>
                  <a:gd name="connsiteY164" fmla="*/ 207889 h 3176298"/>
                  <a:gd name="connsiteX165" fmla="*/ 11986443 w 12192000"/>
                  <a:gd name="connsiteY165" fmla="*/ 104824 h 3176298"/>
                  <a:gd name="connsiteX166" fmla="*/ 12026448 w 12192000"/>
                  <a:gd name="connsiteY166" fmla="*/ 88821 h 3176298"/>
                  <a:gd name="connsiteX167" fmla="*/ 12160947 w 12192000"/>
                  <a:gd name="connsiteY167" fmla="*/ 28621 h 3176298"/>
                  <a:gd name="connsiteX168" fmla="*/ 12192000 w 12192000"/>
                  <a:gd name="connsiteY168" fmla="*/ 0 h 3176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Lst>
                <a:rect l="l" t="t" r="r" b="b"/>
                <a:pathLst>
                  <a:path w="12192000" h="3176298">
                    <a:moveTo>
                      <a:pt x="12192000" y="0"/>
                    </a:moveTo>
                    <a:lnTo>
                      <a:pt x="12192000" y="3176298"/>
                    </a:lnTo>
                    <a:lnTo>
                      <a:pt x="0" y="3176298"/>
                    </a:lnTo>
                    <a:lnTo>
                      <a:pt x="0" y="2264980"/>
                    </a:lnTo>
                    <a:lnTo>
                      <a:pt x="544" y="2264980"/>
                    </a:lnTo>
                    <a:lnTo>
                      <a:pt x="544" y="2392219"/>
                    </a:lnTo>
                    <a:lnTo>
                      <a:pt x="61197" y="2387448"/>
                    </a:lnTo>
                    <a:cubicBezTo>
                      <a:pt x="80794" y="2382137"/>
                      <a:pt x="99990" y="2374707"/>
                      <a:pt x="119613" y="2369945"/>
                    </a:cubicBezTo>
                    <a:cubicBezTo>
                      <a:pt x="137898" y="2365563"/>
                      <a:pt x="155046" y="2355466"/>
                      <a:pt x="172384" y="2347084"/>
                    </a:cubicBezTo>
                    <a:cubicBezTo>
                      <a:pt x="205529" y="2331082"/>
                      <a:pt x="240965" y="2341178"/>
                      <a:pt x="274873" y="2336988"/>
                    </a:cubicBezTo>
                    <a:cubicBezTo>
                      <a:pt x="285732" y="2335653"/>
                      <a:pt x="296590" y="2334130"/>
                      <a:pt x="307259" y="2331461"/>
                    </a:cubicBezTo>
                    <a:cubicBezTo>
                      <a:pt x="336408" y="2324413"/>
                      <a:pt x="366127" y="2318317"/>
                      <a:pt x="394511" y="2308601"/>
                    </a:cubicBezTo>
                    <a:cubicBezTo>
                      <a:pt x="426709" y="2297743"/>
                      <a:pt x="457572" y="2283264"/>
                      <a:pt x="494337" y="2268213"/>
                    </a:cubicBezTo>
                    <a:cubicBezTo>
                      <a:pt x="507102" y="2272024"/>
                      <a:pt x="526724" y="2282312"/>
                      <a:pt x="546917" y="2283264"/>
                    </a:cubicBezTo>
                    <a:cubicBezTo>
                      <a:pt x="611880" y="2286503"/>
                      <a:pt x="672650" y="2268786"/>
                      <a:pt x="730754" y="2240780"/>
                    </a:cubicBezTo>
                    <a:cubicBezTo>
                      <a:pt x="748471" y="2232399"/>
                      <a:pt x="767524" y="2226874"/>
                      <a:pt x="785432" y="2218682"/>
                    </a:cubicBezTo>
                    <a:cubicBezTo>
                      <a:pt x="791717" y="2215826"/>
                      <a:pt x="799909" y="2209730"/>
                      <a:pt x="801053" y="2204013"/>
                    </a:cubicBezTo>
                    <a:cubicBezTo>
                      <a:pt x="807719" y="2170866"/>
                      <a:pt x="832486" y="2171436"/>
                      <a:pt x="858205" y="2169532"/>
                    </a:cubicBezTo>
                    <a:cubicBezTo>
                      <a:pt x="888877" y="2167247"/>
                      <a:pt x="919165" y="2161912"/>
                      <a:pt x="949646" y="2157340"/>
                    </a:cubicBezTo>
                    <a:cubicBezTo>
                      <a:pt x="953648" y="2156768"/>
                      <a:pt x="957266" y="2152768"/>
                      <a:pt x="960887" y="2150099"/>
                    </a:cubicBezTo>
                    <a:cubicBezTo>
                      <a:pt x="966411" y="2146099"/>
                      <a:pt x="971554" y="2140003"/>
                      <a:pt x="977653" y="2138480"/>
                    </a:cubicBezTo>
                    <a:cubicBezTo>
                      <a:pt x="1008894" y="2131049"/>
                      <a:pt x="1040327" y="2124763"/>
                      <a:pt x="1071762" y="2117905"/>
                    </a:cubicBezTo>
                    <a:cubicBezTo>
                      <a:pt x="1078810" y="2116380"/>
                      <a:pt x="1086048" y="2114476"/>
                      <a:pt x="1092527" y="2111428"/>
                    </a:cubicBezTo>
                    <a:cubicBezTo>
                      <a:pt x="1098623" y="2108570"/>
                      <a:pt x="1103767" y="2103616"/>
                      <a:pt x="1109865" y="2100568"/>
                    </a:cubicBezTo>
                    <a:cubicBezTo>
                      <a:pt x="1126437" y="2092378"/>
                      <a:pt x="1143394" y="2084757"/>
                      <a:pt x="1162823" y="2075613"/>
                    </a:cubicBezTo>
                    <a:cubicBezTo>
                      <a:pt x="1173681" y="2092757"/>
                      <a:pt x="1188354" y="2083041"/>
                      <a:pt x="1206641" y="2074851"/>
                    </a:cubicBezTo>
                    <a:cubicBezTo>
                      <a:pt x="1225310" y="2066468"/>
                      <a:pt x="1246837" y="2063801"/>
                      <a:pt x="1267411" y="2060753"/>
                    </a:cubicBezTo>
                    <a:cubicBezTo>
                      <a:pt x="1305132" y="2055228"/>
                      <a:pt x="1343044" y="2051799"/>
                      <a:pt x="1380762" y="2046847"/>
                    </a:cubicBezTo>
                    <a:cubicBezTo>
                      <a:pt x="1388765" y="2045703"/>
                      <a:pt x="1397909" y="2043608"/>
                      <a:pt x="1404006" y="2038844"/>
                    </a:cubicBezTo>
                    <a:cubicBezTo>
                      <a:pt x="1445725" y="2006839"/>
                      <a:pt x="1496403" y="1997887"/>
                      <a:pt x="1544598" y="2000932"/>
                    </a:cubicBezTo>
                    <a:cubicBezTo>
                      <a:pt x="1582510" y="2003220"/>
                      <a:pt x="1619658" y="2004935"/>
                      <a:pt x="1657188" y="2001697"/>
                    </a:cubicBezTo>
                    <a:cubicBezTo>
                      <a:pt x="1660046" y="2001505"/>
                      <a:pt x="1663856" y="2001887"/>
                      <a:pt x="1665950" y="2003411"/>
                    </a:cubicBezTo>
                    <a:cubicBezTo>
                      <a:pt x="1678904" y="2013507"/>
                      <a:pt x="1692431" y="2014269"/>
                      <a:pt x="1709006" y="2015983"/>
                    </a:cubicBezTo>
                    <a:cubicBezTo>
                      <a:pt x="1732439" y="2018461"/>
                      <a:pt x="1753965" y="2016745"/>
                      <a:pt x="1775684" y="2012555"/>
                    </a:cubicBezTo>
                    <a:cubicBezTo>
                      <a:pt x="1791496" y="2009507"/>
                      <a:pt x="1807497" y="2003220"/>
                      <a:pt x="1821596" y="1995218"/>
                    </a:cubicBezTo>
                    <a:cubicBezTo>
                      <a:pt x="1841216" y="1983978"/>
                      <a:pt x="1860079" y="1979597"/>
                      <a:pt x="1878748" y="1994457"/>
                    </a:cubicBezTo>
                    <a:cubicBezTo>
                      <a:pt x="1898940" y="2010269"/>
                      <a:pt x="1921800" y="2004745"/>
                      <a:pt x="1944092" y="2005315"/>
                    </a:cubicBezTo>
                    <a:cubicBezTo>
                      <a:pt x="1953806" y="2005507"/>
                      <a:pt x="1964094" y="2005124"/>
                      <a:pt x="1973429" y="2007601"/>
                    </a:cubicBezTo>
                    <a:cubicBezTo>
                      <a:pt x="2000479" y="2014651"/>
                      <a:pt x="2026581" y="2025320"/>
                      <a:pt x="2054013" y="2030082"/>
                    </a:cubicBezTo>
                    <a:cubicBezTo>
                      <a:pt x="2069254" y="2032747"/>
                      <a:pt x="2086208" y="2027986"/>
                      <a:pt x="2102021" y="2024557"/>
                    </a:cubicBezTo>
                    <a:cubicBezTo>
                      <a:pt x="2118023" y="2020937"/>
                      <a:pt x="2133834" y="2015413"/>
                      <a:pt x="2149267" y="2009697"/>
                    </a:cubicBezTo>
                    <a:cubicBezTo>
                      <a:pt x="2159743" y="2005887"/>
                      <a:pt x="2171173" y="2002267"/>
                      <a:pt x="2179556" y="1995409"/>
                    </a:cubicBezTo>
                    <a:cubicBezTo>
                      <a:pt x="2198608" y="1979788"/>
                      <a:pt x="2218229" y="1977120"/>
                      <a:pt x="2240710" y="1985312"/>
                    </a:cubicBezTo>
                    <a:cubicBezTo>
                      <a:pt x="2244137" y="1986647"/>
                      <a:pt x="2248138" y="1986647"/>
                      <a:pt x="2251948" y="1986836"/>
                    </a:cubicBezTo>
                    <a:cubicBezTo>
                      <a:pt x="2312915" y="1990836"/>
                      <a:pt x="2373874" y="1993314"/>
                      <a:pt x="2434456" y="1999410"/>
                    </a:cubicBezTo>
                    <a:cubicBezTo>
                      <a:pt x="2459029" y="2001887"/>
                      <a:pt x="2482652" y="2012745"/>
                      <a:pt x="2506847" y="2019603"/>
                    </a:cubicBezTo>
                    <a:cubicBezTo>
                      <a:pt x="2511800" y="2020937"/>
                      <a:pt x="2517327" y="2023033"/>
                      <a:pt x="2522279" y="2022080"/>
                    </a:cubicBezTo>
                    <a:cubicBezTo>
                      <a:pt x="2576191" y="2012555"/>
                      <a:pt x="2626677" y="2026461"/>
                      <a:pt x="2676398" y="2044751"/>
                    </a:cubicBezTo>
                    <a:cubicBezTo>
                      <a:pt x="2681540" y="2046656"/>
                      <a:pt x="2687827" y="2046084"/>
                      <a:pt x="2693543" y="2045703"/>
                    </a:cubicBezTo>
                    <a:cubicBezTo>
                      <a:pt x="2709548" y="2044370"/>
                      <a:pt x="2726882" y="2037701"/>
                      <a:pt x="2741360" y="2041701"/>
                    </a:cubicBezTo>
                    <a:cubicBezTo>
                      <a:pt x="2779842" y="2052753"/>
                      <a:pt x="2817943" y="2066087"/>
                      <a:pt x="2854140" y="2082851"/>
                    </a:cubicBezTo>
                    <a:cubicBezTo>
                      <a:pt x="2890910" y="2099805"/>
                      <a:pt x="2925008" y="2114095"/>
                      <a:pt x="2967110" y="2096949"/>
                    </a:cubicBezTo>
                    <a:cubicBezTo>
                      <a:pt x="2985016" y="2089709"/>
                      <a:pt x="3008639" y="2094853"/>
                      <a:pt x="3029216" y="2096757"/>
                    </a:cubicBezTo>
                    <a:cubicBezTo>
                      <a:pt x="3044264" y="2098282"/>
                      <a:pt x="3058743" y="2106856"/>
                      <a:pt x="3073604" y="2106856"/>
                    </a:cubicBezTo>
                    <a:cubicBezTo>
                      <a:pt x="3113231" y="2106856"/>
                      <a:pt x="3148472" y="2116953"/>
                      <a:pt x="3182763" y="2137527"/>
                    </a:cubicBezTo>
                    <a:cubicBezTo>
                      <a:pt x="3196102" y="2145528"/>
                      <a:pt x="3216867" y="2140193"/>
                      <a:pt x="3234202" y="2142289"/>
                    </a:cubicBezTo>
                    <a:cubicBezTo>
                      <a:pt x="3252492" y="2144765"/>
                      <a:pt x="3271348" y="2147051"/>
                      <a:pt x="3288877" y="2152578"/>
                    </a:cubicBezTo>
                    <a:cubicBezTo>
                      <a:pt x="3334216" y="2167056"/>
                      <a:pt x="3378986" y="2183439"/>
                      <a:pt x="3424135" y="2198680"/>
                    </a:cubicBezTo>
                    <a:cubicBezTo>
                      <a:pt x="3461282" y="2211253"/>
                      <a:pt x="3497862" y="2201347"/>
                      <a:pt x="3534629" y="2196013"/>
                    </a:cubicBezTo>
                    <a:cubicBezTo>
                      <a:pt x="3557682" y="2192583"/>
                      <a:pt x="3579206" y="2184391"/>
                      <a:pt x="3605116" y="2196583"/>
                    </a:cubicBezTo>
                    <a:cubicBezTo>
                      <a:pt x="3629882" y="2208205"/>
                      <a:pt x="3661315" y="2205537"/>
                      <a:pt x="3689131" y="2211824"/>
                    </a:cubicBezTo>
                    <a:cubicBezTo>
                      <a:pt x="3712565" y="2217157"/>
                      <a:pt x="3735231" y="2225732"/>
                      <a:pt x="3757902" y="2234114"/>
                    </a:cubicBezTo>
                    <a:cubicBezTo>
                      <a:pt x="3788766" y="2245545"/>
                      <a:pt x="3819245" y="2257545"/>
                      <a:pt x="3852966" y="2251831"/>
                    </a:cubicBezTo>
                    <a:cubicBezTo>
                      <a:pt x="3891259" y="2245353"/>
                      <a:pt x="3917546" y="2269738"/>
                      <a:pt x="3947648" y="2285932"/>
                    </a:cubicBezTo>
                    <a:cubicBezTo>
                      <a:pt x="3968414" y="2296980"/>
                      <a:pt x="3991083" y="2305172"/>
                      <a:pt x="4013753" y="2312031"/>
                    </a:cubicBezTo>
                    <a:cubicBezTo>
                      <a:pt x="4044043" y="2320985"/>
                      <a:pt x="4075285" y="2326320"/>
                      <a:pt x="4105766" y="2335082"/>
                    </a:cubicBezTo>
                    <a:cubicBezTo>
                      <a:pt x="4151870" y="2348226"/>
                      <a:pt x="4198546" y="2358514"/>
                      <a:pt x="4246551" y="2351274"/>
                    </a:cubicBezTo>
                    <a:cubicBezTo>
                      <a:pt x="4268649" y="2348036"/>
                      <a:pt x="4289227" y="2348226"/>
                      <a:pt x="4311323" y="2352991"/>
                    </a:cubicBezTo>
                    <a:cubicBezTo>
                      <a:pt x="4347518" y="2360801"/>
                      <a:pt x="4384668" y="2361753"/>
                      <a:pt x="4413817" y="2390899"/>
                    </a:cubicBezTo>
                    <a:cubicBezTo>
                      <a:pt x="4424104" y="2401188"/>
                      <a:pt x="4442581" y="2403853"/>
                      <a:pt x="4457632" y="2409188"/>
                    </a:cubicBezTo>
                    <a:cubicBezTo>
                      <a:pt x="4474969" y="2415476"/>
                      <a:pt x="4487731" y="2412236"/>
                      <a:pt x="4497068" y="2393947"/>
                    </a:cubicBezTo>
                    <a:cubicBezTo>
                      <a:pt x="4501257" y="2385757"/>
                      <a:pt x="4513260" y="2377755"/>
                      <a:pt x="4522596" y="2376421"/>
                    </a:cubicBezTo>
                    <a:cubicBezTo>
                      <a:pt x="4550599" y="2372421"/>
                      <a:pt x="4576318" y="2378327"/>
                      <a:pt x="4603368" y="2391282"/>
                    </a:cubicBezTo>
                    <a:cubicBezTo>
                      <a:pt x="4628705" y="2403474"/>
                      <a:pt x="4660331" y="2402140"/>
                      <a:pt x="4689098" y="2406903"/>
                    </a:cubicBezTo>
                    <a:cubicBezTo>
                      <a:pt x="4699289" y="2408618"/>
                      <a:pt x="4709482" y="2411237"/>
                      <a:pt x="4719697" y="2413428"/>
                    </a:cubicBezTo>
                    <a:lnTo>
                      <a:pt x="4726469" y="2414298"/>
                    </a:lnTo>
                    <a:lnTo>
                      <a:pt x="4785776" y="2414298"/>
                    </a:lnTo>
                    <a:lnTo>
                      <a:pt x="4788661" y="2414047"/>
                    </a:lnTo>
                    <a:cubicBezTo>
                      <a:pt x="4801401" y="2412237"/>
                      <a:pt x="4814166" y="2410142"/>
                      <a:pt x="4827024" y="2408999"/>
                    </a:cubicBezTo>
                    <a:cubicBezTo>
                      <a:pt x="4847027" y="2407095"/>
                      <a:pt x="4867412" y="2407856"/>
                      <a:pt x="4887415" y="2405570"/>
                    </a:cubicBezTo>
                    <a:cubicBezTo>
                      <a:pt x="4903799" y="2403853"/>
                      <a:pt x="4919991" y="2399474"/>
                      <a:pt x="4936184" y="2395853"/>
                    </a:cubicBezTo>
                    <a:cubicBezTo>
                      <a:pt x="4942089" y="2394520"/>
                      <a:pt x="4947996" y="2389376"/>
                      <a:pt x="4953328" y="2390138"/>
                    </a:cubicBezTo>
                    <a:cubicBezTo>
                      <a:pt x="5006292" y="2398330"/>
                      <a:pt x="5044391" y="2361753"/>
                      <a:pt x="5089162" y="2345560"/>
                    </a:cubicBezTo>
                    <a:cubicBezTo>
                      <a:pt x="5136216" y="2328413"/>
                      <a:pt x="5181748" y="2302124"/>
                      <a:pt x="5234326" y="2309935"/>
                    </a:cubicBezTo>
                    <a:cubicBezTo>
                      <a:pt x="5266141" y="2314697"/>
                      <a:pt x="5296812" y="2325747"/>
                      <a:pt x="5328438" y="2332416"/>
                    </a:cubicBezTo>
                    <a:cubicBezTo>
                      <a:pt x="5339677" y="2334701"/>
                      <a:pt x="5352250" y="2334320"/>
                      <a:pt x="5363491" y="2332034"/>
                    </a:cubicBezTo>
                    <a:cubicBezTo>
                      <a:pt x="5417784" y="2321555"/>
                      <a:pt x="5471316" y="2320032"/>
                      <a:pt x="5524660" y="2337178"/>
                    </a:cubicBezTo>
                    <a:cubicBezTo>
                      <a:pt x="5533802" y="2340036"/>
                      <a:pt x="5543518" y="2342701"/>
                      <a:pt x="5553045" y="2342701"/>
                    </a:cubicBezTo>
                    <a:cubicBezTo>
                      <a:pt x="5605244" y="2342701"/>
                      <a:pt x="5656488" y="2338701"/>
                      <a:pt x="5706401" y="2320032"/>
                    </a:cubicBezTo>
                    <a:cubicBezTo>
                      <a:pt x="5723166" y="2313745"/>
                      <a:pt x="5743551" y="2317745"/>
                      <a:pt x="5762029" y="2316221"/>
                    </a:cubicBezTo>
                    <a:cubicBezTo>
                      <a:pt x="5779174" y="2314889"/>
                      <a:pt x="5796702" y="2314317"/>
                      <a:pt x="5813276" y="2309935"/>
                    </a:cubicBezTo>
                    <a:cubicBezTo>
                      <a:pt x="5837472" y="2303459"/>
                      <a:pt x="5859949" y="2302697"/>
                      <a:pt x="5884906" y="2308411"/>
                    </a:cubicBezTo>
                    <a:cubicBezTo>
                      <a:pt x="5908719" y="2313745"/>
                      <a:pt x="5934438" y="2311079"/>
                      <a:pt x="5959204" y="2311269"/>
                    </a:cubicBezTo>
                    <a:cubicBezTo>
                      <a:pt x="5986828" y="2311459"/>
                      <a:pt x="6014449" y="2311649"/>
                      <a:pt x="6042072" y="2310697"/>
                    </a:cubicBezTo>
                    <a:cubicBezTo>
                      <a:pt x="6053124" y="2310317"/>
                      <a:pt x="6065695" y="2302697"/>
                      <a:pt x="6074842" y="2305745"/>
                    </a:cubicBezTo>
                    <a:cubicBezTo>
                      <a:pt x="6104368" y="2316031"/>
                      <a:pt x="6133897" y="2303649"/>
                      <a:pt x="6163425" y="2309172"/>
                    </a:cubicBezTo>
                    <a:cubicBezTo>
                      <a:pt x="6177905" y="2312031"/>
                      <a:pt x="6194288" y="2304220"/>
                      <a:pt x="6209909" y="2303459"/>
                    </a:cubicBezTo>
                    <a:cubicBezTo>
                      <a:pt x="6235437" y="2302124"/>
                      <a:pt x="6260964" y="2302697"/>
                      <a:pt x="6286493" y="2302315"/>
                    </a:cubicBezTo>
                    <a:cubicBezTo>
                      <a:pt x="6294876" y="2302124"/>
                      <a:pt x="6303068" y="2301362"/>
                      <a:pt x="6311449" y="2300980"/>
                    </a:cubicBezTo>
                    <a:cubicBezTo>
                      <a:pt x="6318880" y="2300601"/>
                      <a:pt x="6326691" y="2298887"/>
                      <a:pt x="6333739" y="2300218"/>
                    </a:cubicBezTo>
                    <a:cubicBezTo>
                      <a:pt x="6359268" y="2304983"/>
                      <a:pt x="6384414" y="2312793"/>
                      <a:pt x="6410131" y="2315841"/>
                    </a:cubicBezTo>
                    <a:cubicBezTo>
                      <a:pt x="6432420" y="2318507"/>
                      <a:pt x="6455472" y="2314889"/>
                      <a:pt x="6477951" y="2316793"/>
                    </a:cubicBezTo>
                    <a:cubicBezTo>
                      <a:pt x="6517576" y="2320032"/>
                      <a:pt x="6557201" y="2325747"/>
                      <a:pt x="6596828" y="2329368"/>
                    </a:cubicBezTo>
                    <a:cubicBezTo>
                      <a:pt x="6605401" y="2330130"/>
                      <a:pt x="6614353" y="2325365"/>
                      <a:pt x="6623118" y="2324985"/>
                    </a:cubicBezTo>
                    <a:cubicBezTo>
                      <a:pt x="6650551" y="2324033"/>
                      <a:pt x="6677984" y="2323841"/>
                      <a:pt x="6705417" y="2323272"/>
                    </a:cubicBezTo>
                    <a:cubicBezTo>
                      <a:pt x="6721038" y="2323080"/>
                      <a:pt x="6736851" y="2323651"/>
                      <a:pt x="6752283" y="2321937"/>
                    </a:cubicBezTo>
                    <a:cubicBezTo>
                      <a:pt x="6772665" y="2319651"/>
                      <a:pt x="6791144" y="2316221"/>
                      <a:pt x="6810195" y="2331082"/>
                    </a:cubicBezTo>
                    <a:cubicBezTo>
                      <a:pt x="6839534" y="2354132"/>
                      <a:pt x="6876872" y="2345178"/>
                      <a:pt x="6910782" y="2350512"/>
                    </a:cubicBezTo>
                    <a:cubicBezTo>
                      <a:pt x="6919547" y="2351847"/>
                      <a:pt x="6928501" y="2352036"/>
                      <a:pt x="6937263" y="2353561"/>
                    </a:cubicBezTo>
                    <a:cubicBezTo>
                      <a:pt x="6953457" y="2356418"/>
                      <a:pt x="6969457" y="2359657"/>
                      <a:pt x="6985653" y="2362897"/>
                    </a:cubicBezTo>
                    <a:cubicBezTo>
                      <a:pt x="6988509" y="2363467"/>
                      <a:pt x="6991747" y="2363659"/>
                      <a:pt x="6994415" y="2364611"/>
                    </a:cubicBezTo>
                    <a:cubicBezTo>
                      <a:pt x="7018991" y="2372611"/>
                      <a:pt x="7043184" y="2381755"/>
                      <a:pt x="7068141" y="2388234"/>
                    </a:cubicBezTo>
                    <a:cubicBezTo>
                      <a:pt x="7080334" y="2391472"/>
                      <a:pt x="7093860" y="2391853"/>
                      <a:pt x="7106432" y="2390138"/>
                    </a:cubicBezTo>
                    <a:cubicBezTo>
                      <a:pt x="7143199" y="2385185"/>
                      <a:pt x="7179587" y="2383089"/>
                      <a:pt x="7216547" y="2390330"/>
                    </a:cubicBezTo>
                    <a:cubicBezTo>
                      <a:pt x="7231214" y="2393186"/>
                      <a:pt x="7247599" y="2388424"/>
                      <a:pt x="7263220" y="2386709"/>
                    </a:cubicBezTo>
                    <a:cubicBezTo>
                      <a:pt x="7300559" y="2382137"/>
                      <a:pt x="7337899" y="2377183"/>
                      <a:pt x="7375428" y="2372803"/>
                    </a:cubicBezTo>
                    <a:cubicBezTo>
                      <a:pt x="7398860" y="2370135"/>
                      <a:pt x="7422483" y="2368611"/>
                      <a:pt x="7445916" y="2365945"/>
                    </a:cubicBezTo>
                    <a:cubicBezTo>
                      <a:pt x="7472967" y="2362705"/>
                      <a:pt x="7499828" y="2357753"/>
                      <a:pt x="7526880" y="2355084"/>
                    </a:cubicBezTo>
                    <a:cubicBezTo>
                      <a:pt x="7557742" y="2352036"/>
                      <a:pt x="7588795" y="2351466"/>
                      <a:pt x="7619655" y="2348226"/>
                    </a:cubicBezTo>
                    <a:cubicBezTo>
                      <a:pt x="7676047" y="2341940"/>
                      <a:pt x="7732247" y="2334509"/>
                      <a:pt x="7788636" y="2327461"/>
                    </a:cubicBezTo>
                    <a:cubicBezTo>
                      <a:pt x="7843311" y="2320603"/>
                      <a:pt x="7897987" y="2314507"/>
                      <a:pt x="7952280" y="2305935"/>
                    </a:cubicBezTo>
                    <a:cubicBezTo>
                      <a:pt x="7975142" y="2302315"/>
                      <a:pt x="7996859" y="2292408"/>
                      <a:pt x="8019339" y="2286884"/>
                    </a:cubicBezTo>
                    <a:cubicBezTo>
                      <a:pt x="8058774" y="2277357"/>
                      <a:pt x="8098590" y="2269357"/>
                      <a:pt x="8137835" y="2259832"/>
                    </a:cubicBezTo>
                    <a:cubicBezTo>
                      <a:pt x="8155359" y="2255641"/>
                      <a:pt x="8172124" y="2248593"/>
                      <a:pt x="8189651" y="2243639"/>
                    </a:cubicBezTo>
                    <a:cubicBezTo>
                      <a:pt x="8230992" y="2232208"/>
                      <a:pt x="8272903" y="2222874"/>
                      <a:pt x="8313671" y="2209920"/>
                    </a:cubicBezTo>
                    <a:cubicBezTo>
                      <a:pt x="8362822" y="2194297"/>
                      <a:pt x="8411019" y="2175439"/>
                      <a:pt x="8459979" y="2158864"/>
                    </a:cubicBezTo>
                    <a:cubicBezTo>
                      <a:pt x="8478269" y="2152578"/>
                      <a:pt x="8497511" y="2148957"/>
                      <a:pt x="8516369" y="2144003"/>
                    </a:cubicBezTo>
                    <a:cubicBezTo>
                      <a:pt x="8563425" y="2131431"/>
                      <a:pt x="8610288" y="2118095"/>
                      <a:pt x="8657726" y="2106284"/>
                    </a:cubicBezTo>
                    <a:cubicBezTo>
                      <a:pt x="8675253" y="2101901"/>
                      <a:pt x="8693731" y="2102284"/>
                      <a:pt x="8711448" y="2098664"/>
                    </a:cubicBezTo>
                    <a:cubicBezTo>
                      <a:pt x="8732023" y="2094472"/>
                      <a:pt x="8752407" y="2089138"/>
                      <a:pt x="8772219" y="2082280"/>
                    </a:cubicBezTo>
                    <a:cubicBezTo>
                      <a:pt x="8796985" y="2073707"/>
                      <a:pt x="8820990" y="2062659"/>
                      <a:pt x="8845565" y="2053705"/>
                    </a:cubicBezTo>
                    <a:cubicBezTo>
                      <a:pt x="8886142" y="2039034"/>
                      <a:pt x="8926911" y="2024557"/>
                      <a:pt x="8967871" y="2011221"/>
                    </a:cubicBezTo>
                    <a:cubicBezTo>
                      <a:pt x="8983301" y="2006268"/>
                      <a:pt x="9000257" y="2005697"/>
                      <a:pt x="9015878" y="2001124"/>
                    </a:cubicBezTo>
                    <a:cubicBezTo>
                      <a:pt x="9088840" y="1979597"/>
                      <a:pt x="9161805" y="1957880"/>
                      <a:pt x="9234579" y="1935209"/>
                    </a:cubicBezTo>
                    <a:cubicBezTo>
                      <a:pt x="9272298" y="1923399"/>
                      <a:pt x="9308875" y="1908538"/>
                      <a:pt x="9346597" y="1896917"/>
                    </a:cubicBezTo>
                    <a:cubicBezTo>
                      <a:pt x="9369267" y="1889869"/>
                      <a:pt x="9393650" y="1887773"/>
                      <a:pt x="9416321" y="1880724"/>
                    </a:cubicBezTo>
                    <a:cubicBezTo>
                      <a:pt x="9437278" y="1874247"/>
                      <a:pt x="9456709" y="1863578"/>
                      <a:pt x="9477283" y="1856149"/>
                    </a:cubicBezTo>
                    <a:cubicBezTo>
                      <a:pt x="9540152" y="1833097"/>
                      <a:pt x="9603971" y="1811953"/>
                      <a:pt x="9666265" y="1787186"/>
                    </a:cubicBezTo>
                    <a:cubicBezTo>
                      <a:pt x="9696749" y="1775183"/>
                      <a:pt x="9725323" y="1757849"/>
                      <a:pt x="9754088" y="1741464"/>
                    </a:cubicBezTo>
                    <a:cubicBezTo>
                      <a:pt x="9802858" y="1713841"/>
                      <a:pt x="9850865" y="1685074"/>
                      <a:pt x="9899446" y="1656880"/>
                    </a:cubicBezTo>
                    <a:cubicBezTo>
                      <a:pt x="9935832" y="1635924"/>
                      <a:pt x="9968027" y="1611347"/>
                      <a:pt x="9993175" y="1576487"/>
                    </a:cubicBezTo>
                    <a:cubicBezTo>
                      <a:pt x="10004797" y="1560484"/>
                      <a:pt x="10024990" y="1546768"/>
                      <a:pt x="10044230" y="1540480"/>
                    </a:cubicBezTo>
                    <a:cubicBezTo>
                      <a:pt x="10078713" y="1529241"/>
                      <a:pt x="10104430" y="1507522"/>
                      <a:pt x="10131863" y="1485613"/>
                    </a:cubicBezTo>
                    <a:cubicBezTo>
                      <a:pt x="10166536" y="1457801"/>
                      <a:pt x="10203304" y="1431509"/>
                      <a:pt x="10242357" y="1410555"/>
                    </a:cubicBezTo>
                    <a:cubicBezTo>
                      <a:pt x="10280840" y="1389980"/>
                      <a:pt x="10324086" y="1378549"/>
                      <a:pt x="10363709" y="1359499"/>
                    </a:cubicBezTo>
                    <a:cubicBezTo>
                      <a:pt x="10386952" y="1348259"/>
                      <a:pt x="10407146" y="1330353"/>
                      <a:pt x="10428291" y="1314920"/>
                    </a:cubicBezTo>
                    <a:cubicBezTo>
                      <a:pt x="10449438" y="1299489"/>
                      <a:pt x="10470394" y="1283486"/>
                      <a:pt x="10490969" y="1267104"/>
                    </a:cubicBezTo>
                    <a:cubicBezTo>
                      <a:pt x="10502208" y="1258149"/>
                      <a:pt x="10511734" y="1246909"/>
                      <a:pt x="10523354" y="1238337"/>
                    </a:cubicBezTo>
                    <a:cubicBezTo>
                      <a:pt x="10545263" y="1222334"/>
                      <a:pt x="10569075" y="1208808"/>
                      <a:pt x="10590031" y="1191664"/>
                    </a:cubicBezTo>
                    <a:cubicBezTo>
                      <a:pt x="10610225" y="1175089"/>
                      <a:pt x="10633467" y="1166707"/>
                      <a:pt x="10656519" y="1156038"/>
                    </a:cubicBezTo>
                    <a:cubicBezTo>
                      <a:pt x="10674046" y="1148036"/>
                      <a:pt x="10686617" y="1130320"/>
                      <a:pt x="10703573" y="1120603"/>
                    </a:cubicBezTo>
                    <a:cubicBezTo>
                      <a:pt x="10727767" y="1106697"/>
                      <a:pt x="10746246" y="1089553"/>
                      <a:pt x="10764534" y="1067643"/>
                    </a:cubicBezTo>
                    <a:cubicBezTo>
                      <a:pt x="10785111" y="1043068"/>
                      <a:pt x="10820162" y="1029732"/>
                      <a:pt x="10850453" y="1014301"/>
                    </a:cubicBezTo>
                    <a:cubicBezTo>
                      <a:pt x="10876171" y="1001157"/>
                      <a:pt x="10906081" y="995632"/>
                      <a:pt x="10929704" y="980201"/>
                    </a:cubicBezTo>
                    <a:cubicBezTo>
                      <a:pt x="10946279" y="969342"/>
                      <a:pt x="10958661" y="948957"/>
                      <a:pt x="10967423" y="930289"/>
                    </a:cubicBezTo>
                    <a:cubicBezTo>
                      <a:pt x="10987046" y="887995"/>
                      <a:pt x="11021146" y="861897"/>
                      <a:pt x="11058869" y="838084"/>
                    </a:cubicBezTo>
                    <a:cubicBezTo>
                      <a:pt x="11097350" y="813699"/>
                      <a:pt x="11133927" y="786836"/>
                      <a:pt x="11172600" y="762834"/>
                    </a:cubicBezTo>
                    <a:cubicBezTo>
                      <a:pt x="11211843" y="738638"/>
                      <a:pt x="11243658" y="706443"/>
                      <a:pt x="11275283" y="673676"/>
                    </a:cubicBezTo>
                    <a:cubicBezTo>
                      <a:pt x="11288238" y="660150"/>
                      <a:pt x="11305192" y="650434"/>
                      <a:pt x="11320623" y="639195"/>
                    </a:cubicBezTo>
                    <a:cubicBezTo>
                      <a:pt x="11338339" y="626241"/>
                      <a:pt x="11355296" y="611953"/>
                      <a:pt x="11374346" y="601664"/>
                    </a:cubicBezTo>
                    <a:cubicBezTo>
                      <a:pt x="11398160" y="588709"/>
                      <a:pt x="11424069" y="579757"/>
                      <a:pt x="11448453" y="567755"/>
                    </a:cubicBezTo>
                    <a:cubicBezTo>
                      <a:pt x="11476838" y="553657"/>
                      <a:pt x="11505795" y="539750"/>
                      <a:pt x="11532275" y="522605"/>
                    </a:cubicBezTo>
                    <a:cubicBezTo>
                      <a:pt x="11545039" y="514413"/>
                      <a:pt x="11553613" y="499363"/>
                      <a:pt x="11562947" y="486598"/>
                    </a:cubicBezTo>
                    <a:cubicBezTo>
                      <a:pt x="11599714" y="436305"/>
                      <a:pt x="11635529" y="385441"/>
                      <a:pt x="11672489" y="335337"/>
                    </a:cubicBezTo>
                    <a:cubicBezTo>
                      <a:pt x="11712304" y="281424"/>
                      <a:pt x="11763931" y="241608"/>
                      <a:pt x="11821656" y="207889"/>
                    </a:cubicBezTo>
                    <a:cubicBezTo>
                      <a:pt x="11877664" y="175312"/>
                      <a:pt x="11931195" y="138734"/>
                      <a:pt x="11986443" y="104824"/>
                    </a:cubicBezTo>
                    <a:cubicBezTo>
                      <a:pt x="11998443" y="97395"/>
                      <a:pt x="12013114" y="94347"/>
                      <a:pt x="12026448" y="88821"/>
                    </a:cubicBezTo>
                    <a:cubicBezTo>
                      <a:pt x="12072360" y="69580"/>
                      <a:pt x="12118083" y="50147"/>
                      <a:pt x="12160947" y="28621"/>
                    </a:cubicBezTo>
                    <a:lnTo>
                      <a:pt x="12192000" y="0"/>
                    </a:lnTo>
                    <a:close/>
                  </a:path>
                </a:pathLst>
              </a:custGeom>
              <a:solidFill>
                <a:schemeClr val="bg1">
                  <a:alpha val="14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64" name="Group 40">
              <a:extLst>
                <a:ext uri="{FF2B5EF4-FFF2-40B4-BE49-F238E27FC236}">
                  <a16:creationId xmlns:a16="http://schemas.microsoft.com/office/drawing/2014/main" id="{8ADB9AB8-2EB4-4B5E-9A1E-84F2E44D9185}"/>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44" y="3296011"/>
              <a:ext cx="12191456" cy="2849975"/>
              <a:chOff x="544" y="3296011"/>
              <a:chExt cx="12191456" cy="2849975"/>
            </a:xfrm>
          </p:grpSpPr>
          <p:sp>
            <p:nvSpPr>
              <p:cNvPr id="42" name="Freeform: Shape 41">
                <a:extLst>
                  <a:ext uri="{FF2B5EF4-FFF2-40B4-BE49-F238E27FC236}">
                    <a16:creationId xmlns:a16="http://schemas.microsoft.com/office/drawing/2014/main" id="{95F439B0-E080-4B01-85AF-D226A85BA4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4" y="3296011"/>
                <a:ext cx="12191456" cy="2849975"/>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3" name="Freeform: Shape 42">
                <a:extLst>
                  <a:ext uri="{FF2B5EF4-FFF2-40B4-BE49-F238E27FC236}">
                    <a16:creationId xmlns:a16="http://schemas.microsoft.com/office/drawing/2014/main" id="{EDEC643B-AA3F-4913-B411-1458BCEF26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4" y="3296011"/>
                <a:ext cx="12191456" cy="2849975"/>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blipFill>
                <a:blip r:embed="rId4">
                  <a:alphaModFix amt="57000"/>
                </a:blip>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sp>
        <p:nvSpPr>
          <p:cNvPr id="2" name="Title 1">
            <a:extLst>
              <a:ext uri="{FF2B5EF4-FFF2-40B4-BE49-F238E27FC236}">
                <a16:creationId xmlns:a16="http://schemas.microsoft.com/office/drawing/2014/main" id="{799C009A-2C38-420B-8FB8-32CE1834ACC8}"/>
              </a:ext>
            </a:extLst>
          </p:cNvPr>
          <p:cNvSpPr>
            <a:spLocks noGrp="1"/>
          </p:cNvSpPr>
          <p:nvPr>
            <p:ph type="title"/>
          </p:nvPr>
        </p:nvSpPr>
        <p:spPr>
          <a:xfrm>
            <a:off x="838199" y="1120676"/>
            <a:ext cx="5257801" cy="2308324"/>
          </a:xfrm>
        </p:spPr>
        <p:txBody>
          <a:bodyPr vert="horz" lIns="91440" tIns="45720" rIns="91440" bIns="45720" rtlCol="0" anchor="b">
            <a:normAutofit fontScale="90000"/>
          </a:bodyPr>
          <a:lstStyle/>
          <a:p>
            <a:r>
              <a:rPr lang="en-US" sz="7200" b="1" kern="1200" dirty="0">
                <a:solidFill>
                  <a:srgbClr val="FF6600"/>
                </a:solidFill>
                <a:effectLst>
                  <a:outerShdw blurRad="38100" dist="38100" dir="2700000" algn="tl">
                    <a:srgbClr val="000000">
                      <a:alpha val="43137"/>
                    </a:srgbClr>
                  </a:outerShdw>
                </a:effectLst>
                <a:latin typeface="Avenir LT Std 65 Medium" panose="020B0803020203020204" pitchFamily="34" charset="0"/>
              </a:rPr>
              <a:t>EDA </a:t>
            </a:r>
            <a:br>
              <a:rPr lang="en-US" sz="7200" b="1" kern="1200" dirty="0">
                <a:solidFill>
                  <a:srgbClr val="FF6600"/>
                </a:solidFill>
                <a:effectLst>
                  <a:outerShdw blurRad="38100" dist="38100" dir="2700000" algn="tl">
                    <a:srgbClr val="000000">
                      <a:alpha val="43137"/>
                    </a:srgbClr>
                  </a:outerShdw>
                </a:effectLst>
                <a:latin typeface="Avenir LT Std 65 Medium" panose="020B0803020203020204" pitchFamily="34" charset="0"/>
              </a:rPr>
            </a:br>
            <a:r>
              <a:rPr lang="en-US" sz="7200" b="1" kern="1200" dirty="0">
                <a:solidFill>
                  <a:srgbClr val="FF6600"/>
                </a:solidFill>
                <a:effectLst>
                  <a:outerShdw blurRad="38100" dist="38100" dir="2700000" algn="tl">
                    <a:srgbClr val="000000">
                      <a:alpha val="43137"/>
                    </a:srgbClr>
                  </a:outerShdw>
                </a:effectLst>
                <a:latin typeface="Avenir LT Std 65 Medium" panose="020B0803020203020204" pitchFamily="34" charset="0"/>
              </a:rPr>
              <a:t>Key Insights</a:t>
            </a:r>
          </a:p>
        </p:txBody>
      </p:sp>
      <p:sp>
        <p:nvSpPr>
          <p:cNvPr id="4" name="Slide Number Placeholder 3">
            <a:extLst>
              <a:ext uri="{FF2B5EF4-FFF2-40B4-BE49-F238E27FC236}">
                <a16:creationId xmlns:a16="http://schemas.microsoft.com/office/drawing/2014/main" id="{1992C3F3-C64F-4C4F-A7B4-4C7B4ECC5791}"/>
              </a:ext>
            </a:extLst>
          </p:cNvPr>
          <p:cNvSpPr>
            <a:spLocks noGrp="1"/>
          </p:cNvSpPr>
          <p:nvPr>
            <p:ph type="sldNum" sz="quarter" idx="12"/>
          </p:nvPr>
        </p:nvSpPr>
        <p:spPr>
          <a:xfrm>
            <a:off x="8737600" y="466933"/>
            <a:ext cx="2635250" cy="707886"/>
          </a:xfrm>
        </p:spPr>
        <p:txBody>
          <a:bodyPr vert="horz" lIns="91440" tIns="45720" rIns="91440" bIns="45720" rtlCol="0" anchor="ctr">
            <a:normAutofit/>
          </a:bodyPr>
          <a:lstStyle/>
          <a:p>
            <a:pPr>
              <a:lnSpc>
                <a:spcPct val="90000"/>
              </a:lnSpc>
              <a:spcAft>
                <a:spcPts val="600"/>
              </a:spcAft>
            </a:pPr>
            <a:fld id="{48F63A3B-78C7-47BE-AE5E-E10140E04643}" type="slidenum">
              <a:rPr lang="en-US" sz="4400">
                <a:solidFill>
                  <a:schemeClr val="bg1"/>
                </a:solidFill>
              </a:rPr>
              <a:pPr>
                <a:lnSpc>
                  <a:spcPct val="90000"/>
                </a:lnSpc>
                <a:spcAft>
                  <a:spcPts val="600"/>
                </a:spcAft>
              </a:pPr>
              <a:t>8</a:t>
            </a:fld>
            <a:endParaRPr lang="en-US" sz="4400">
              <a:solidFill>
                <a:schemeClr val="bg1"/>
              </a:solidFill>
            </a:endParaRPr>
          </a:p>
        </p:txBody>
      </p:sp>
      <p:pic>
        <p:nvPicPr>
          <p:cNvPr id="63" name="Picture 62">
            <a:extLst>
              <a:ext uri="{FF2B5EF4-FFF2-40B4-BE49-F238E27FC236}">
                <a16:creationId xmlns:a16="http://schemas.microsoft.com/office/drawing/2014/main" id="{A704440B-E7BA-4BDD-A268-7403304B3E5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537373" y="0"/>
            <a:ext cx="1654627" cy="994232"/>
          </a:xfrm>
          <a:prstGeom prst="rect">
            <a:avLst/>
          </a:prstGeom>
        </p:spPr>
      </p:pic>
    </p:spTree>
    <p:extLst>
      <p:ext uri="{BB962C8B-B14F-4D97-AF65-F5344CB8AC3E}">
        <p14:creationId xmlns:p14="http://schemas.microsoft.com/office/powerpoint/2010/main" val="5341731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62">
            <a:extLst>
              <a:ext uri="{FF2B5EF4-FFF2-40B4-BE49-F238E27FC236}">
                <a16:creationId xmlns:a16="http://schemas.microsoft.com/office/drawing/2014/main" id="{E5093ECC-8BEB-4546-A80D-0B4887662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8" name="Picture 57" descr="Map&#10;&#10;Description automatically generated">
            <a:extLst>
              <a:ext uri="{FF2B5EF4-FFF2-40B4-BE49-F238E27FC236}">
                <a16:creationId xmlns:a16="http://schemas.microsoft.com/office/drawing/2014/main" id="{44212249-3994-448E-9FB2-A2A61EB6EA1B}"/>
              </a:ext>
            </a:extLst>
          </p:cNvPr>
          <p:cNvPicPr>
            <a:picLocks noChangeAspect="1"/>
          </p:cNvPicPr>
          <p:nvPr/>
        </p:nvPicPr>
        <p:blipFill rotWithShape="1">
          <a:blip r:embed="rId2"/>
          <a:srcRect t="2969"/>
          <a:stretch/>
        </p:blipFill>
        <p:spPr>
          <a:xfrm>
            <a:off x="0" y="1106833"/>
            <a:ext cx="12191999" cy="5751167"/>
          </a:xfrm>
          <a:prstGeom prst="rect">
            <a:avLst/>
          </a:prstGeom>
        </p:spPr>
      </p:pic>
      <p:sp>
        <p:nvSpPr>
          <p:cNvPr id="4" name="Slide Number Placeholder 3">
            <a:extLst>
              <a:ext uri="{FF2B5EF4-FFF2-40B4-BE49-F238E27FC236}">
                <a16:creationId xmlns:a16="http://schemas.microsoft.com/office/drawing/2014/main" id="{A839E898-819C-4BA8-BBF6-B79CE25D2938}"/>
              </a:ext>
            </a:extLst>
          </p:cNvPr>
          <p:cNvSpPr>
            <a:spLocks noGrp="1"/>
          </p:cNvSpPr>
          <p:nvPr>
            <p:ph type="sldNum" sz="quarter" idx="12"/>
          </p:nvPr>
        </p:nvSpPr>
        <p:spPr>
          <a:xfrm>
            <a:off x="10449954" y="6346824"/>
            <a:ext cx="1501253" cy="365125"/>
          </a:xfrm>
        </p:spPr>
        <p:txBody>
          <a:bodyPr vert="horz" lIns="91440" tIns="45720" rIns="91440" bIns="45720" rtlCol="0" anchor="ctr">
            <a:normAutofit/>
          </a:bodyPr>
          <a:lstStyle/>
          <a:p>
            <a:pPr>
              <a:spcAft>
                <a:spcPts val="600"/>
              </a:spcAft>
            </a:pPr>
            <a:fld id="{48F63A3B-78C7-47BE-AE5E-E10140E04643}" type="slidenum">
              <a:rPr lang="en-US" sz="900">
                <a:solidFill>
                  <a:schemeClr val="bg1">
                    <a:alpha val="60000"/>
                  </a:schemeClr>
                </a:solidFill>
              </a:rPr>
              <a:pPr>
                <a:spcAft>
                  <a:spcPts val="600"/>
                </a:spcAft>
              </a:pPr>
              <a:t>9</a:t>
            </a:fld>
            <a:endParaRPr lang="en-US" sz="900">
              <a:solidFill>
                <a:schemeClr val="bg1">
                  <a:alpha val="60000"/>
                </a:schemeClr>
              </a:solidFill>
            </a:endParaRPr>
          </a:p>
        </p:txBody>
      </p:sp>
      <p:sp>
        <p:nvSpPr>
          <p:cNvPr id="68" name="Title 1">
            <a:extLst>
              <a:ext uri="{FF2B5EF4-FFF2-40B4-BE49-F238E27FC236}">
                <a16:creationId xmlns:a16="http://schemas.microsoft.com/office/drawing/2014/main" id="{270B7210-11CC-4875-8179-7ECE8EB0249B}"/>
              </a:ext>
            </a:extLst>
          </p:cNvPr>
          <p:cNvSpPr>
            <a:spLocks noGrp="1"/>
          </p:cNvSpPr>
          <p:nvPr>
            <p:ph type="title"/>
          </p:nvPr>
        </p:nvSpPr>
        <p:spPr>
          <a:xfrm>
            <a:off x="450573" y="-96113"/>
            <a:ext cx="10903225" cy="1325563"/>
          </a:xfrm>
        </p:spPr>
        <p:txBody>
          <a:bodyPr>
            <a:normAutofit/>
          </a:bodyPr>
          <a:lstStyle/>
          <a:p>
            <a:r>
              <a:rPr lang="en-US" sz="3600" dirty="0">
                <a:solidFill>
                  <a:srgbClr val="FF6600"/>
                </a:solidFill>
                <a:effectLst>
                  <a:outerShdw blurRad="38100" dist="38100" dir="2700000" algn="tl">
                    <a:srgbClr val="000000">
                      <a:alpha val="43137"/>
                    </a:srgbClr>
                  </a:outerShdw>
                </a:effectLst>
                <a:latin typeface="Avenir LT Std 65 Medium" panose="020B0803020203020204" pitchFamily="34" charset="0"/>
              </a:rPr>
              <a:t>Population and Cab Users</a:t>
            </a:r>
            <a:endParaRPr lang="en-US" sz="3600" dirty="0">
              <a:effectLst>
                <a:outerShdw blurRad="38100" dist="38100" dir="2700000" algn="tl">
                  <a:srgbClr val="000000">
                    <a:alpha val="43137"/>
                  </a:srgbClr>
                </a:outerShdw>
              </a:effectLst>
            </a:endParaRPr>
          </a:p>
        </p:txBody>
      </p:sp>
      <p:pic>
        <p:nvPicPr>
          <p:cNvPr id="72" name="Picture 71">
            <a:extLst>
              <a:ext uri="{FF2B5EF4-FFF2-40B4-BE49-F238E27FC236}">
                <a16:creationId xmlns:a16="http://schemas.microsoft.com/office/drawing/2014/main" id="{301561D0-E8F8-4054-874A-4AC092AF011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37373" y="0"/>
            <a:ext cx="1654627" cy="994232"/>
          </a:xfrm>
          <a:prstGeom prst="rect">
            <a:avLst/>
          </a:prstGeom>
        </p:spPr>
      </p:pic>
    </p:spTree>
    <p:extLst>
      <p:ext uri="{BB962C8B-B14F-4D97-AF65-F5344CB8AC3E}">
        <p14:creationId xmlns:p14="http://schemas.microsoft.com/office/powerpoint/2010/main" val="1206844864"/>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ata Glacier Internship" id="{2B17C0A9-4F1A-394C-9305-82F12CA26E4F}" vid="{F9955FDF-826E-7C4D-B52C-017E9540C8B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Data Glacier Internship</Template>
  <TotalTime>3142</TotalTime>
  <Words>3177</Words>
  <Application>Microsoft Office PowerPoint</Application>
  <PresentationFormat>Widescreen</PresentationFormat>
  <Paragraphs>415</Paragraphs>
  <Slides>59</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59</vt:i4>
      </vt:variant>
    </vt:vector>
  </HeadingPairs>
  <TitlesOfParts>
    <vt:vector size="70" baseType="lpstr">
      <vt:lpstr>Arial</vt:lpstr>
      <vt:lpstr>Avenir LT Std 45 Book</vt:lpstr>
      <vt:lpstr>Avenir LT Std 65 Medium</vt:lpstr>
      <vt:lpstr>Avenir Next LT Pro</vt:lpstr>
      <vt:lpstr>Avenir Next LT Pro Demi</vt:lpstr>
      <vt:lpstr>Avenir Next LT Pro Light</vt:lpstr>
      <vt:lpstr>Calibri</vt:lpstr>
      <vt:lpstr>Calibri Light</vt:lpstr>
      <vt:lpstr>Courier New</vt:lpstr>
      <vt:lpstr>Wingdings</vt:lpstr>
      <vt:lpstr>Office Theme</vt:lpstr>
      <vt:lpstr>PowerPoint Presentation</vt:lpstr>
      <vt:lpstr>   Agenda</vt:lpstr>
      <vt:lpstr>Executive Summary</vt:lpstr>
      <vt:lpstr>Problem Statement</vt:lpstr>
      <vt:lpstr>Methodology</vt:lpstr>
      <vt:lpstr>Tools Used</vt:lpstr>
      <vt:lpstr>Data Preparation</vt:lpstr>
      <vt:lpstr>EDA  Key Insights</vt:lpstr>
      <vt:lpstr>Population and Cab Users</vt:lpstr>
      <vt:lpstr>Daily Trips (2016 - 2018)</vt:lpstr>
      <vt:lpstr>Weekly Seasonality (2016 - 2017)</vt:lpstr>
      <vt:lpstr>Weekly Seasonality (2017 - 2018)</vt:lpstr>
      <vt:lpstr>Monthly Seasonality</vt:lpstr>
      <vt:lpstr>Market Share by City</vt:lpstr>
      <vt:lpstr>Frequency of Distance Traveled</vt:lpstr>
      <vt:lpstr>Distance vs Revenue &amp; Expense</vt:lpstr>
      <vt:lpstr>Profit</vt:lpstr>
      <vt:lpstr>Key Performance Indicator (KPI)</vt:lpstr>
      <vt:lpstr>Profit by Trip Type</vt:lpstr>
      <vt:lpstr>Pink Cab – Profit Analysis</vt:lpstr>
      <vt:lpstr>Yellow Cab – Profit Analysis</vt:lpstr>
      <vt:lpstr>Loses by City</vt:lpstr>
      <vt:lpstr>Analyzing Chicago Non-Profitable Trips – Pink Cab</vt:lpstr>
      <vt:lpstr>PowerPoint Presentation</vt:lpstr>
      <vt:lpstr>Profit by City (2016 to 2018)</vt:lpstr>
      <vt:lpstr>Monthly Timeline of Trips (1)</vt:lpstr>
      <vt:lpstr>Monthly Timeline of Trips (2)</vt:lpstr>
      <vt:lpstr>Monthly Timeline of Trips (3)</vt:lpstr>
      <vt:lpstr>Loyal Customers</vt:lpstr>
      <vt:lpstr>Loyal Customers by City</vt:lpstr>
      <vt:lpstr>Hypothesis 1:   Is there any association between Profit being at a loss and the type of trip? </vt:lpstr>
      <vt:lpstr>PowerPoint Presentation</vt:lpstr>
      <vt:lpstr>Hypothesis 2:   Is there any association between Profit and the type of trip? </vt:lpstr>
      <vt:lpstr>PowerPoint Presentation</vt:lpstr>
      <vt:lpstr>Hypothesis 3:   Is there any association between Profit and Customer income level? </vt:lpstr>
      <vt:lpstr>PowerPoint Presentation</vt:lpstr>
      <vt:lpstr>Hypothesis 4:   Is there an association between City and Profit? </vt:lpstr>
      <vt:lpstr>PowerPoint Presentation</vt:lpstr>
      <vt:lpstr>Hypothesis 5:   Does Profit vary by Month? </vt:lpstr>
      <vt:lpstr>PowerPoint Presentation</vt:lpstr>
      <vt:lpstr>Hypothesis 6.1:   Does Pink Cab charge its customer differently based on gender? </vt:lpstr>
      <vt:lpstr>PowerPoint Presentation</vt:lpstr>
      <vt:lpstr>Hypothesis 6.2:   Does Yellow Cab charge its customer differently based on gender? </vt:lpstr>
      <vt:lpstr>PowerPoint Presentation</vt:lpstr>
      <vt:lpstr>Hypothesis 7:   Is there an association between Customer Income Level and  Type of Distance traveled?</vt:lpstr>
      <vt:lpstr>PowerPoint Presentation</vt:lpstr>
      <vt:lpstr>Hypothesis 8:   Does Public Holidays affect daily number of trips?</vt:lpstr>
      <vt:lpstr>PowerPoint Presentation</vt:lpstr>
      <vt:lpstr>Trips during Public Holidays</vt:lpstr>
      <vt:lpstr>Forecasting  Forecasting Daily Number of Trips for the Next Two Years</vt:lpstr>
      <vt:lpstr>Forecasting Strategy</vt:lpstr>
      <vt:lpstr>Daily Trips Time Series Decomposition</vt:lpstr>
      <vt:lpstr>ACF &amp; PACF</vt:lpstr>
      <vt:lpstr>Model Training</vt:lpstr>
      <vt:lpstr>Model Evaluation – Pink Cab</vt:lpstr>
      <vt:lpstr>Model Evaluation – Yellow Cab</vt:lpstr>
      <vt:lpstr>Forecast Comparison</vt:lpstr>
      <vt:lpstr>PowerPoint Presentation</vt:lpstr>
      <vt:lpstr>  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JOSEPH ANTONY</dc:creator>
  <cp:lastModifiedBy>JOSEPH ANTONY</cp:lastModifiedBy>
  <cp:revision>108</cp:revision>
  <dcterms:created xsi:type="dcterms:W3CDTF">2021-08-02T09:31:32Z</dcterms:created>
  <dcterms:modified xsi:type="dcterms:W3CDTF">2021-08-06T09:46:35Z</dcterms:modified>
</cp:coreProperties>
</file>